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8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72" r:id="rId17"/>
    <p:sldId id="281" r:id="rId18"/>
    <p:sldId id="280" r:id="rId19"/>
    <p:sldId id="270" r:id="rId20"/>
    <p:sldId id="273" r:id="rId21"/>
    <p:sldId id="274" r:id="rId22"/>
    <p:sldId id="275" r:id="rId23"/>
    <p:sldId id="276" r:id="rId24"/>
    <p:sldId id="277" r:id="rId25"/>
    <p:sldId id="278" r:id="rId26"/>
  </p:sldIdLst>
  <p:sldSz cx="14630400" cy="8229600"/>
  <p:notesSz cx="8229600" cy="14630400"/>
  <p:embeddedFontLst>
    <p:embeddedFont>
      <p:font typeface="Lato Bold" panose="020F0802020204030203" pitchFamily="34" charset="0"/>
      <p:bold r:id="rId30"/>
    </p:embeddedFont>
    <p:embeddedFont>
      <p:font typeface="Lato Bold" panose="020F0802020204030203" pitchFamily="34" charset="-122"/>
      <p:bold r:id="rId31"/>
    </p:embeddedFont>
    <p:embeddedFont>
      <p:font typeface="Lato Bold" panose="020F0802020204030203" pitchFamily="34" charset="-120"/>
      <p:bold r:id="rId32"/>
    </p:embeddedFont>
    <p:embeddedFont>
      <p:font typeface="Lato" panose="020F0502020204030203" pitchFamily="34" charset="0"/>
      <p:regular r:id="rId33"/>
    </p:embeddedFont>
    <p:embeddedFont>
      <p:font typeface="Lato" panose="020F0502020204030203" pitchFamily="34" charset="-122"/>
      <p:regular r:id="rId34"/>
    </p:embeddedFont>
    <p:embeddedFont>
      <p:font typeface="Lato" panose="020F0502020204030203" pitchFamily="34" charset="-120"/>
      <p:regular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18" y="1576745"/>
            <a:ext cx="4815245" cy="50761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39522" y="1420058"/>
            <a:ext cx="7264956" cy="16778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Real-Time Fraud Detection</a:t>
            </a:r>
            <a:endParaRPr lang="en-US" sz="5250" dirty="0"/>
          </a:p>
        </p:txBody>
      </p:sp>
      <p:sp>
        <p:nvSpPr>
          <p:cNvPr id="5" name="Text 1"/>
          <p:cNvSpPr/>
          <p:nvPr/>
        </p:nvSpPr>
        <p:spPr>
          <a:xfrm>
            <a:off x="939522" y="3500557"/>
            <a:ext cx="7264956" cy="21478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This presentation outlines the development of a real-time fraud detection system for financial transactions using machine learning. The project aims to identify and prevent fraudulent activities in financial transactions by leveraging advanced machine learning algorithms.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939522" y="5950387"/>
            <a:ext cx="72649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Team Members:</a:t>
            </a: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 Ayush Sharma, Shraman, Nitesh, Shadman, L</a:t>
            </a:r>
            <a:r>
              <a:rPr lang="en-IN" alt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u</a:t>
            </a: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kshmi</a:t>
            </a:r>
            <a:endParaRPr 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mage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docker hub 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781175"/>
            <a:ext cx="14095730" cy="6245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ontainers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Running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(mysql and jupyter) - in GUI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docker running containers (mysql and jupyter) - in GU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1422400"/>
            <a:ext cx="14210665" cy="6628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ontainers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Running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(mysql and jupyter) - in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CMD</a:t>
            </a:r>
            <a:endParaRPr lang="en-IN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docker running containers (mysql and jupyter) - In CM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21485"/>
            <a:ext cx="1463040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s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R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un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T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hrough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L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ocalhost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docker container run through localh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22120"/>
            <a:ext cx="14630400" cy="6370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Dataset Head() </a:t>
            </a:r>
            <a:endParaRPr lang="en-IN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Screenshot 2024-10-06 214034"/>
          <p:cNvPicPr>
            <a:picLocks noChangeAspect="1"/>
          </p:cNvPicPr>
          <p:nvPr/>
        </p:nvPicPr>
        <p:blipFill>
          <a:blip r:embed="rId1"/>
          <a:srcRect b="25086"/>
          <a:stretch>
            <a:fillRect/>
          </a:stretch>
        </p:blipFill>
        <p:spPr>
          <a:xfrm>
            <a:off x="121920" y="5339715"/>
            <a:ext cx="14280515" cy="2889885"/>
          </a:xfrm>
          <a:prstGeom prst="rect">
            <a:avLst/>
          </a:prstGeom>
        </p:spPr>
      </p:pic>
      <p:pic>
        <p:nvPicPr>
          <p:cNvPr id="5" name="Picture 4" descr="Screenshot 2024-10-06 214023"/>
          <p:cNvPicPr>
            <a:picLocks noChangeAspect="1"/>
          </p:cNvPicPr>
          <p:nvPr/>
        </p:nvPicPr>
        <p:blipFill>
          <a:blip r:embed="rId2"/>
          <a:srcRect b="16369"/>
          <a:stretch>
            <a:fillRect/>
          </a:stretch>
        </p:blipFill>
        <p:spPr>
          <a:xfrm>
            <a:off x="121920" y="1722120"/>
            <a:ext cx="14280515" cy="3393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Imbalanced Dataset: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1722120"/>
            <a:ext cx="8022590" cy="63557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673465" y="2428240"/>
            <a:ext cx="5573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- Around 5 Hundred Fraud Transaction Dataset</a:t>
            </a:r>
            <a:endParaRPr lang="en-IN" sz="2000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673465" y="3215005"/>
            <a:ext cx="525526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- Around 3 Lakh Normal Transaction Dataset</a:t>
            </a:r>
            <a:endParaRPr lang="en-IN" sz="2000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73465" y="4291330"/>
            <a:ext cx="525526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- Highly Imbalanced Dataset</a:t>
            </a:r>
            <a:endParaRPr lang="en-IN" sz="2000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Undersampling Without Proper Preprocessing: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undersampling without proper preprocess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" y="1722120"/>
            <a:ext cx="14091285" cy="63538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Undersampling Without Proper Preprocessing: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undersampling without proper preprocess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22120"/>
            <a:ext cx="14446250" cy="61715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Undersampling With Proper Preprocessing: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undersampling with proper preprocess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1722120"/>
            <a:ext cx="14410055" cy="64096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Undersampling With Proper Preprocessing: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undersampling with proper preprocess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884045"/>
            <a:ext cx="12810490" cy="6345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603177"/>
            <a:ext cx="6711077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Project Objective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2978944"/>
            <a:ext cx="127513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objective of this project is to create a real-time fraud detection system for financial transactions using machine learning.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939522" y="4408408"/>
            <a:ext cx="3355538" cy="4193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Goal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939522" y="5096113"/>
            <a:ext cx="60482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To develop a system that can identify and prevent fraudulent activities in financial transactions.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7650242" y="4408408"/>
            <a:ext cx="3355538" cy="4193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Approach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650242" y="5096113"/>
            <a:ext cx="6048256" cy="12887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Leveraging advanced machine learning algorithms to analyze transaction data and detect suspicious patterns.</a:t>
            </a:r>
            <a:endParaRPr lang="en-US" sz="2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Oversampling: 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oversampling tab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1722120"/>
            <a:ext cx="14293215" cy="59016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8910" y="779081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ym typeface="+mn-ea"/>
              </a:rPr>
              <a:t>Note </a:t>
            </a:r>
            <a:r>
              <a:rPr lang="en-IN" sz="2000" u="sng" dirty="0">
                <a:sym typeface="+mn-ea"/>
              </a:rPr>
              <a:t>: Removed SVC model as laptop was not able to execute around 6 lakh of dataset in svc or svc linear model.</a:t>
            </a:r>
            <a:endParaRPr lang="en-IN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1920" y="1143635"/>
            <a:ext cx="12685395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US" sz="2000" u="sng" dirty="0">
                <a:sym typeface="+mn-ea"/>
              </a:rPr>
              <a:t>Accuracy</a:t>
            </a:r>
            <a:r>
              <a:rPr lang="en-IN" altLang="en-US" sz="2000" u="sng" dirty="0">
                <a:sym typeface="+mn-ea"/>
              </a:rPr>
              <a:t>, Precision, Recall</a:t>
            </a:r>
            <a:r>
              <a:rPr lang="en-US" sz="2000" u="sng" dirty="0">
                <a:sym typeface="+mn-ea"/>
              </a:rPr>
              <a:t> </a:t>
            </a:r>
            <a:r>
              <a:rPr lang="en-IN" altLang="en-US" sz="2000" u="sng" dirty="0">
                <a:sym typeface="+mn-ea"/>
              </a:rPr>
              <a:t>O</a:t>
            </a:r>
            <a:r>
              <a:rPr lang="en-US" sz="2000" u="sng" dirty="0">
                <a:sym typeface="+mn-ea"/>
              </a:rPr>
              <a:t>btained </a:t>
            </a:r>
            <a:r>
              <a:rPr lang="en-IN" altLang="en-US" sz="2000" u="sng" dirty="0">
                <a:sym typeface="+mn-ea"/>
              </a:rPr>
              <a:t>U</a:t>
            </a:r>
            <a:r>
              <a:rPr lang="en-US" sz="2000" u="sng" dirty="0">
                <a:sym typeface="+mn-ea"/>
              </a:rPr>
              <a:t>sing the </a:t>
            </a:r>
            <a:r>
              <a:rPr lang="en-IN" altLang="en-US" sz="2000" u="sng" dirty="0">
                <a:sym typeface="+mn-ea"/>
              </a:rPr>
              <a:t>M</a:t>
            </a:r>
            <a:r>
              <a:rPr lang="en-US" sz="2000" u="sng" dirty="0">
                <a:sym typeface="+mn-ea"/>
              </a:rPr>
              <a:t>odels</a:t>
            </a:r>
            <a:r>
              <a:rPr lang="en-IN" altLang="en-US" sz="2000" u="sng" dirty="0">
                <a:sym typeface="+mn-ea"/>
              </a:rPr>
              <a:t> Using Oversampling: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3" name="Picture 2" descr="oversampling grap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1943100"/>
            <a:ext cx="11831955" cy="58604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19700" y="3255010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THANK YOU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85445" y="483870"/>
            <a:ext cx="13385800" cy="732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- Choose Logistic Regression model as the final model due to its consistency of result in both oversampling and undersampling and as it was less prone to overfitting.</a:t>
            </a:r>
            <a:endParaRPr lang="en-IN" sz="2000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8750" y="596384"/>
            <a:ext cx="3419713" cy="4274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Project Workflow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676275" y="1297305"/>
            <a:ext cx="15240" cy="6335792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4" name="Shape 2"/>
          <p:cNvSpPr/>
          <p:nvPr/>
        </p:nvSpPr>
        <p:spPr>
          <a:xfrm>
            <a:off x="822484" y="1597343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5" name="Shape 3"/>
          <p:cNvSpPr/>
          <p:nvPr/>
        </p:nvSpPr>
        <p:spPr>
          <a:xfrm>
            <a:off x="530066" y="1451134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6" name="Text 4"/>
          <p:cNvSpPr/>
          <p:nvPr/>
        </p:nvSpPr>
        <p:spPr>
          <a:xfrm>
            <a:off x="624364" y="1502331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436132" y="1433989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Environment Setup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1436132" y="1729740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Setting up the necessary software and libraries for the project, including Python, MySQL, Docker, Scikit-learn, Pytest, and Git/GitHub.</a:t>
            </a:r>
            <a:endParaRPr lang="en-US" sz="1050" dirty="0"/>
          </a:p>
        </p:txBody>
      </p:sp>
      <p:sp>
        <p:nvSpPr>
          <p:cNvPr id="9" name="Shape 7"/>
          <p:cNvSpPr/>
          <p:nvPr/>
        </p:nvSpPr>
        <p:spPr>
          <a:xfrm>
            <a:off x="822484" y="2521982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10" name="Shape 8"/>
          <p:cNvSpPr/>
          <p:nvPr/>
        </p:nvSpPr>
        <p:spPr>
          <a:xfrm>
            <a:off x="530066" y="2375773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11" name="Text 9"/>
          <p:cNvSpPr/>
          <p:nvPr/>
        </p:nvSpPr>
        <p:spPr>
          <a:xfrm>
            <a:off x="624364" y="2426970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2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436132" y="2358628"/>
            <a:ext cx="2475905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Version Control with Git/GitHub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1436132" y="2654379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Utilizing Git for version control and GitHub for collaborative code management, ensuring efficient tracking of changes and code sharing among team members.</a:t>
            </a:r>
            <a:endParaRPr lang="en-US" sz="1050" dirty="0"/>
          </a:p>
        </p:txBody>
      </p:sp>
      <p:sp>
        <p:nvSpPr>
          <p:cNvPr id="14" name="Shape 12"/>
          <p:cNvSpPr/>
          <p:nvPr/>
        </p:nvSpPr>
        <p:spPr>
          <a:xfrm>
            <a:off x="822484" y="3446621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15" name="Shape 13"/>
          <p:cNvSpPr/>
          <p:nvPr/>
        </p:nvSpPr>
        <p:spPr>
          <a:xfrm>
            <a:off x="530066" y="3300412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16" name="Text 14"/>
          <p:cNvSpPr/>
          <p:nvPr/>
        </p:nvSpPr>
        <p:spPr>
          <a:xfrm>
            <a:off x="624364" y="3351609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3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1436132" y="3283268"/>
            <a:ext cx="2320766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Database Integration (MySQL)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1436132" y="3579019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Integrating MySQL for database management, storing and retrieving transaction data for analysis and model training.</a:t>
            </a:r>
            <a:endParaRPr lang="en-US" sz="1050" dirty="0"/>
          </a:p>
        </p:txBody>
      </p:sp>
      <p:sp>
        <p:nvSpPr>
          <p:cNvPr id="19" name="Shape 17"/>
          <p:cNvSpPr/>
          <p:nvPr/>
        </p:nvSpPr>
        <p:spPr>
          <a:xfrm>
            <a:off x="822484" y="4371261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20" name="Shape 18"/>
          <p:cNvSpPr/>
          <p:nvPr/>
        </p:nvSpPr>
        <p:spPr>
          <a:xfrm>
            <a:off x="530066" y="4225052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21" name="Text 19"/>
          <p:cNvSpPr/>
          <p:nvPr/>
        </p:nvSpPr>
        <p:spPr>
          <a:xfrm>
            <a:off x="624364" y="4276249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4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1436132" y="4207907"/>
            <a:ext cx="3143012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Model Development (Various ML models)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1436132" y="4503658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Developing and evaluating various machine learning models, including logistic regression, random forest, naive Bayes, KNN, SVM, and decision tree, to identify the most effective model for fraud detection.</a:t>
            </a:r>
            <a:endParaRPr lang="en-US" sz="1050" dirty="0"/>
          </a:p>
        </p:txBody>
      </p:sp>
      <p:sp>
        <p:nvSpPr>
          <p:cNvPr id="24" name="Shape 22"/>
          <p:cNvSpPr/>
          <p:nvPr/>
        </p:nvSpPr>
        <p:spPr>
          <a:xfrm>
            <a:off x="822484" y="5295900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25" name="Shape 23"/>
          <p:cNvSpPr/>
          <p:nvPr/>
        </p:nvSpPr>
        <p:spPr>
          <a:xfrm>
            <a:off x="530066" y="5149691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26" name="Text 24"/>
          <p:cNvSpPr/>
          <p:nvPr/>
        </p:nvSpPr>
        <p:spPr>
          <a:xfrm>
            <a:off x="624364" y="5200888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5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1436132" y="5132546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Testing (Using Pytest)</a:t>
            </a:r>
            <a:endParaRPr lang="en-US" sz="1300" dirty="0"/>
          </a:p>
        </p:txBody>
      </p:sp>
      <p:sp>
        <p:nvSpPr>
          <p:cNvPr id="28" name="Text 26"/>
          <p:cNvSpPr/>
          <p:nvPr/>
        </p:nvSpPr>
        <p:spPr>
          <a:xfrm>
            <a:off x="1436132" y="5428298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Thorough testing of the developed models and system using Pytest to ensure accuracy, reliability, and robustness.</a:t>
            </a:r>
            <a:endParaRPr lang="en-US" sz="1050" dirty="0"/>
          </a:p>
        </p:txBody>
      </p:sp>
      <p:sp>
        <p:nvSpPr>
          <p:cNvPr id="29" name="Shape 27"/>
          <p:cNvSpPr/>
          <p:nvPr/>
        </p:nvSpPr>
        <p:spPr>
          <a:xfrm>
            <a:off x="822484" y="6220539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30" name="Shape 28"/>
          <p:cNvSpPr/>
          <p:nvPr/>
        </p:nvSpPr>
        <p:spPr>
          <a:xfrm>
            <a:off x="530066" y="6074331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31" name="Text 29"/>
          <p:cNvSpPr/>
          <p:nvPr/>
        </p:nvSpPr>
        <p:spPr>
          <a:xfrm>
            <a:off x="624364" y="6125527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6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1436132" y="6057186"/>
            <a:ext cx="1983700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Containerization (Docker)</a:t>
            </a:r>
            <a:endParaRPr lang="en-US" sz="1300" dirty="0"/>
          </a:p>
        </p:txBody>
      </p:sp>
      <p:sp>
        <p:nvSpPr>
          <p:cNvPr id="33" name="Text 31"/>
          <p:cNvSpPr/>
          <p:nvPr/>
        </p:nvSpPr>
        <p:spPr>
          <a:xfrm>
            <a:off x="1436132" y="6352937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Containerizing the application using Docker for efficient deployment and portability, ensuring consistent execution across different environments.</a:t>
            </a:r>
            <a:endParaRPr lang="en-US" sz="1050" dirty="0"/>
          </a:p>
        </p:txBody>
      </p:sp>
      <p:sp>
        <p:nvSpPr>
          <p:cNvPr id="34" name="Shape 32"/>
          <p:cNvSpPr/>
          <p:nvPr/>
        </p:nvSpPr>
        <p:spPr>
          <a:xfrm>
            <a:off x="822484" y="7145179"/>
            <a:ext cx="478750" cy="15240"/>
          </a:xfrm>
          <a:prstGeom prst="roundRect">
            <a:avLst>
              <a:gd name="adj" fmla="val 134635"/>
            </a:avLst>
          </a:prstGeom>
          <a:solidFill>
            <a:srgbClr val="CBC5B8"/>
          </a:solidFill>
        </p:spPr>
      </p:sp>
      <p:sp>
        <p:nvSpPr>
          <p:cNvPr id="35" name="Shape 33"/>
          <p:cNvSpPr/>
          <p:nvPr/>
        </p:nvSpPr>
        <p:spPr>
          <a:xfrm>
            <a:off x="530066" y="6998970"/>
            <a:ext cx="307658" cy="307658"/>
          </a:xfrm>
          <a:prstGeom prst="roundRect">
            <a:avLst>
              <a:gd name="adj" fmla="val 6669"/>
            </a:avLst>
          </a:prstGeom>
          <a:solidFill>
            <a:srgbClr val="E5DFD2"/>
          </a:solidFill>
        </p:spPr>
      </p:sp>
      <p:sp>
        <p:nvSpPr>
          <p:cNvPr id="36" name="Text 34"/>
          <p:cNvSpPr/>
          <p:nvPr/>
        </p:nvSpPr>
        <p:spPr>
          <a:xfrm>
            <a:off x="624364" y="7050167"/>
            <a:ext cx="118943" cy="205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7</a:t>
            </a:r>
            <a:endParaRPr lang="en-US" sz="1600" dirty="0"/>
          </a:p>
        </p:txBody>
      </p:sp>
      <p:sp>
        <p:nvSpPr>
          <p:cNvPr id="37" name="Text 35"/>
          <p:cNvSpPr/>
          <p:nvPr/>
        </p:nvSpPr>
        <p:spPr>
          <a:xfrm>
            <a:off x="1436132" y="6981825"/>
            <a:ext cx="1709857" cy="2137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UI Representation</a:t>
            </a:r>
            <a:endParaRPr lang="en-US" sz="1300" dirty="0"/>
          </a:p>
        </p:txBody>
      </p:sp>
      <p:sp>
        <p:nvSpPr>
          <p:cNvPr id="38" name="Text 36"/>
          <p:cNvSpPr/>
          <p:nvPr/>
        </p:nvSpPr>
        <p:spPr>
          <a:xfrm>
            <a:off x="1436132" y="7277576"/>
            <a:ext cx="12715518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Developing a user-friendly interface for visualizing the results of the fraud detection system, providing insights and actionable information to users.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1903333"/>
            <a:ext cx="6841569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Tools and Technologies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1368862" y="3279100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Python (pandas for data manipulation)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368862" y="3802618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MySQL (for database management)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368862" y="4326136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Docker (for containerization)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368862" y="4849654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Scikit-learn (for machine learning models)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368862" y="5373172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Pytest (for testing)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368862" y="5896689"/>
            <a:ext cx="1232201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350"/>
              </a:lnSpc>
              <a:buSzPct val="100000"/>
              <a:buChar char="•"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Git/GitHub (for version control)</a:t>
            </a:r>
            <a:endParaRPr lang="en-US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2041088"/>
            <a:ext cx="6711077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6600"/>
              </a:lnSpc>
              <a:buNone/>
            </a:pPr>
            <a:r>
              <a:rPr lang="en-US" sz="52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Dataset Used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3551039"/>
            <a:ext cx="6048256" cy="8386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Credit card fraud detection datasets (creditcard.csv)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939522" y="4658082"/>
            <a:ext cx="6048256" cy="8591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project utilized credit card fraud detection datasets, specifically the "creditcard.csv" file.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7650242" y="3551039"/>
            <a:ext cx="6048256" cy="8386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Source: Kaggle - Credit Card Fraud Detection</a:t>
            </a:r>
            <a:endParaRPr lang="en-US" sz="2600" dirty="0"/>
          </a:p>
        </p:txBody>
      </p:sp>
      <p:sp>
        <p:nvSpPr>
          <p:cNvPr id="6" name="Text 4"/>
          <p:cNvSpPr/>
          <p:nvPr/>
        </p:nvSpPr>
        <p:spPr>
          <a:xfrm>
            <a:off x="7650242" y="4658082"/>
            <a:ext cx="6048256" cy="12887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The dataset was sourced from Kaggle, a platform for data science and machine learning competitions, under the "Credit Card Fraud Detection" category.</a:t>
            </a: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281" y="727591"/>
            <a:ext cx="5152311" cy="6438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My Contributions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1281" y="2015371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4" name="Text 2"/>
          <p:cNvSpPr/>
          <p:nvPr/>
        </p:nvSpPr>
        <p:spPr>
          <a:xfrm>
            <a:off x="1287899" y="2015371"/>
            <a:ext cx="3722608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Installation of required software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287899" y="2461022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Installing the necessary software and libraries for the project, including Python, MySQL, Docker, Scikit-learn, Pytest, and Git/GitHub.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18189" y="2015371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7" name="Text 5"/>
          <p:cNvSpPr/>
          <p:nvPr/>
        </p:nvSpPr>
        <p:spPr>
          <a:xfrm>
            <a:off x="7984808" y="2015371"/>
            <a:ext cx="3083362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Created GitHub repository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984808" y="2461022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Created the GitHub repository for the project, providing a centralized platform for collaborative code management and version control.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21281" y="3887867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10" name="Text 8"/>
          <p:cNvSpPr/>
          <p:nvPr/>
        </p:nvSpPr>
        <p:spPr>
          <a:xfrm>
            <a:off x="1287899" y="3887867"/>
            <a:ext cx="3219688" cy="3220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Integrated MySQL database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1287899" y="4333518"/>
            <a:ext cx="5924312" cy="6593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Integrated the MySQL database, enabling the storage and retrieval of transaction data for analysis and model training.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418189" y="3887867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13" name="Text 11"/>
          <p:cNvSpPr/>
          <p:nvPr/>
        </p:nvSpPr>
        <p:spPr>
          <a:xfrm>
            <a:off x="7984808" y="3887867"/>
            <a:ext cx="5924312" cy="96619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Built models (mainly logistic regression; also tested random forest, naive Bayes, KNN, SVM, and decision tree)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7984808" y="4977646"/>
            <a:ext cx="5924312" cy="3296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21281" y="5745123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16" name="Text 14"/>
          <p:cNvSpPr/>
          <p:nvPr/>
        </p:nvSpPr>
        <p:spPr>
          <a:xfrm>
            <a:off x="1287899" y="5745123"/>
            <a:ext cx="5924312" cy="6441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Performed basic analysis and undersampling (also tried oversampling)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1287899" y="6512838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Conducted basic analysis of the dataset and implemented undersampling techniques to address class imbalance. Also explored oversampling methods.</a:t>
            </a:r>
            <a:endParaRPr lang="en-US" sz="1600" dirty="0"/>
          </a:p>
        </p:txBody>
      </p:sp>
      <p:sp>
        <p:nvSpPr>
          <p:cNvPr id="18" name="Shape 16"/>
          <p:cNvSpPr/>
          <p:nvPr/>
        </p:nvSpPr>
        <p:spPr>
          <a:xfrm>
            <a:off x="7418189" y="5745123"/>
            <a:ext cx="360640" cy="360640"/>
          </a:xfrm>
          <a:prstGeom prst="roundRect">
            <a:avLst>
              <a:gd name="adj" fmla="val 8572"/>
            </a:avLst>
          </a:prstGeom>
          <a:solidFill>
            <a:srgbClr val="E5DFD2"/>
          </a:solidFill>
        </p:spPr>
      </p:sp>
      <p:sp>
        <p:nvSpPr>
          <p:cNvPr id="19" name="Text 17"/>
          <p:cNvSpPr/>
          <p:nvPr/>
        </p:nvSpPr>
        <p:spPr>
          <a:xfrm>
            <a:off x="7984808" y="5745123"/>
            <a:ext cx="5924312" cy="6441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Containerized the application with Docker and uploaded the image to Docker Hub for team access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7984808" y="6512838"/>
            <a:ext cx="5924312" cy="9890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Containerized the application using Docker, ensuring efficient deployment and portability. Then uploaded the Docker image to Docker Hub, making it accessible to the entire team.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9345" y="552926"/>
            <a:ext cx="7377470" cy="627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Contributions of Other Members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189345" y="1481733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</p:sp>
      <p:sp>
        <p:nvSpPr>
          <p:cNvPr id="5" name="Text 2"/>
          <p:cNvSpPr/>
          <p:nvPr/>
        </p:nvSpPr>
        <p:spPr>
          <a:xfrm>
            <a:off x="6390084" y="1682472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Sharaman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390084" y="2116812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oversampling, code merging, UI development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6189345" y="3160990"/>
            <a:ext cx="7738110" cy="1157168"/>
          </a:xfrm>
          <a:prstGeom prst="roundRect">
            <a:avLst>
              <a:gd name="adj" fmla="val 2604"/>
            </a:avLst>
          </a:prstGeom>
          <a:solidFill>
            <a:srgbClr val="E5DFD2"/>
          </a:solidFill>
        </p:spPr>
      </p:sp>
      <p:sp>
        <p:nvSpPr>
          <p:cNvPr id="8" name="Text 5"/>
          <p:cNvSpPr/>
          <p:nvPr/>
        </p:nvSpPr>
        <p:spPr>
          <a:xfrm>
            <a:off x="6390084" y="3361730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Nitesh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390084" y="3796070"/>
            <a:ext cx="7336631" cy="3213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and testing with Pytest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89345" y="4518898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</p:sp>
      <p:sp>
        <p:nvSpPr>
          <p:cNvPr id="11" name="Text 8"/>
          <p:cNvSpPr/>
          <p:nvPr/>
        </p:nvSpPr>
        <p:spPr>
          <a:xfrm>
            <a:off x="6390084" y="4719638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Shadman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390084" y="5153978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random forest model development, data analysis, Docker containerization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6189345" y="6198156"/>
            <a:ext cx="7738110" cy="1478518"/>
          </a:xfrm>
          <a:prstGeom prst="roundRect">
            <a:avLst>
              <a:gd name="adj" fmla="val 2038"/>
            </a:avLst>
          </a:prstGeom>
          <a:solidFill>
            <a:srgbClr val="E5DFD2"/>
          </a:solidFill>
        </p:spPr>
      </p:sp>
      <p:sp>
        <p:nvSpPr>
          <p:cNvPr id="14" name="Text 11"/>
          <p:cNvSpPr/>
          <p:nvPr/>
        </p:nvSpPr>
        <p:spPr>
          <a:xfrm>
            <a:off x="6390084" y="6398895"/>
            <a:ext cx="2510552" cy="313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</a:rPr>
              <a:t>Lakshmi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6390084" y="6833235"/>
            <a:ext cx="7336631" cy="642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-122"/>
                <a:cs typeface="Lato" panose="020F0502020204030203" pitchFamily="34" charset="-120"/>
              </a:rPr>
              <a:t>Installation, GitHub repo creation, MySQL integration, decision tree model development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36550" y="105537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G</a:t>
            </a: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it </a:t>
            </a: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H</a:t>
            </a:r>
            <a:r>
              <a:rPr 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ub</a:t>
            </a:r>
            <a:r>
              <a:rPr lang="en-IN" altLang="en-US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  <a:endParaRPr lang="en-IN" altLang="en-US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4" name="Picture 3" descr="git 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" y="1802130"/>
            <a:ext cx="14197330" cy="6339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17365" y="257175"/>
            <a:ext cx="73152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4900"/>
              </a:lnSpc>
              <a:buNone/>
            </a:pPr>
            <a:r>
              <a:rPr lang="en-IN" altLang="en-US" sz="3950" b="1" dirty="0">
                <a:solidFill>
                  <a:srgbClr val="282824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Images of Project</a:t>
            </a:r>
            <a:endParaRPr lang="en-IN" altLang="en-US" sz="3950" b="1" dirty="0">
              <a:solidFill>
                <a:srgbClr val="282824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951085" y="883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M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ysql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ontainer in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VS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ode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:</a:t>
            </a:r>
            <a:endParaRPr lang="en-IN"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5" name="Picture 4" descr="mysql docker container in vs code"/>
          <p:cNvPicPr>
            <a:picLocks noChangeAspect="1"/>
          </p:cNvPicPr>
          <p:nvPr/>
        </p:nvPicPr>
        <p:blipFill>
          <a:blip r:embed="rId1"/>
          <a:srcRect l="3317" t="151" r="-3317" b="-151"/>
          <a:stretch>
            <a:fillRect/>
          </a:stretch>
        </p:blipFill>
        <p:spPr>
          <a:xfrm>
            <a:off x="10260330" y="1432560"/>
            <a:ext cx="4231005" cy="67202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50520" y="1010920"/>
            <a:ext cx="7315200" cy="41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ts val="2500"/>
              </a:lnSpc>
              <a:buNone/>
            </a:pP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D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ocker in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VS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 </a:t>
            </a:r>
            <a:r>
              <a:rPr lang="en-IN"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C</a:t>
            </a:r>
            <a:r>
              <a:rPr sz="2000" b="1" u="sng" dirty="0">
                <a:solidFill>
                  <a:srgbClr val="4A4A45"/>
                </a:solidFill>
                <a:latin typeface="Lato Bold" panose="020F0802020204030203" pitchFamily="34" charset="0"/>
                <a:ea typeface="Lato Bold" panose="020F0802020204030203" pitchFamily="34" charset="-122"/>
                <a:cs typeface="Lato Bold" panose="020F0802020204030203" pitchFamily="34" charset="-120"/>
                <a:sym typeface="+mn-ea"/>
              </a:rPr>
              <a:t>ode</a:t>
            </a:r>
            <a:endParaRPr sz="2000" b="1" u="sng" dirty="0">
              <a:solidFill>
                <a:srgbClr val="4A4A45"/>
              </a:solidFill>
              <a:latin typeface="Lato Bold" panose="020F0802020204030203" pitchFamily="34" charset="0"/>
              <a:ea typeface="Lato Bold" panose="020F0802020204030203" pitchFamily="34" charset="-122"/>
              <a:cs typeface="Lato Bold" panose="020F0802020204030203" pitchFamily="34" charset="-120"/>
              <a:sym typeface="+mn-ea"/>
            </a:endParaRPr>
          </a:p>
        </p:txBody>
      </p:sp>
      <p:pic>
        <p:nvPicPr>
          <p:cNvPr id="7" name="Picture 6" descr="docker in vs code"/>
          <p:cNvPicPr>
            <a:picLocks noChangeAspect="1"/>
          </p:cNvPicPr>
          <p:nvPr/>
        </p:nvPicPr>
        <p:blipFill>
          <a:blip r:embed="rId2"/>
          <a:srcRect b="22076"/>
          <a:stretch>
            <a:fillRect/>
          </a:stretch>
        </p:blipFill>
        <p:spPr>
          <a:xfrm>
            <a:off x="350520" y="1629410"/>
            <a:ext cx="4779010" cy="641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5481</Words>
  <Application>WPS Presentation</Application>
  <PresentationFormat>On-screen Show (16:9)</PresentationFormat>
  <Paragraphs>198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Lato Bold</vt:lpstr>
      <vt:lpstr>Lato Bold</vt:lpstr>
      <vt:lpstr>Lato Bold</vt:lpstr>
      <vt:lpstr>Lato</vt:lpstr>
      <vt:lpstr>Lato</vt:lpstr>
      <vt:lpstr>Lato</vt:lpstr>
      <vt:lpstr>Calibri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sharm</cp:lastModifiedBy>
  <cp:revision>9</cp:revision>
  <dcterms:created xsi:type="dcterms:W3CDTF">2024-10-04T09:17:00Z</dcterms:created>
  <dcterms:modified xsi:type="dcterms:W3CDTF">2024-10-06T16:22:01Z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234B20C6AA474474975D57E44011F116_12</vt:lpwstr>
  </property>
  <property fmtid="{D5CDD505-2E9C-101B-9397-08002B2CF9AE}" pid="3" name="KSOProductBuildVer">
    <vt:lpwstr>1033-12.2.0.18283</vt:lpwstr>
  </property>
</Properties>
</file>