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9" r:id="rId5"/>
    <p:sldId id="258" r:id="rId6"/>
    <p:sldId id="260" r:id="rId7"/>
    <p:sldId id="261" r:id="rId8"/>
    <p:sldId id="263" r:id="rId9"/>
    <p:sldId id="264" r:id="rId10"/>
    <p:sldId id="265" r:id="rId11"/>
    <p:sldId id="267" r:id="rId12"/>
    <p:sldId id="269" r:id="rId13"/>
    <p:sldId id="270" r:id="rId14"/>
    <p:sldId id="271" r:id="rId15"/>
    <p:sldId id="27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E8ACA-A57B-42B1-9A39-12141105AF75}" v="136" dt="2024-10-01T07:26:59.607"/>
    <p1510:client id="{FCAABA90-9629-8AD0-39FD-22CD1F247BC8}" v="19" dt="2024-10-01T07:59:49.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78" d="100"/>
          <a:sy n="78"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942D5-484F-46AC-9A94-EA67CC1BF890}" type="doc">
      <dgm:prSet loTypeId="urn:microsoft.com/office/officeart/2005/8/layout/pyramid2" loCatId="pyramid" qsTypeId="urn:microsoft.com/office/officeart/2005/8/quickstyle/3d3" qsCatId="3D" csTypeId="urn:microsoft.com/office/officeart/2005/8/colors/accent4_3" csCatId="accent4" phldr="1"/>
      <dgm:spPr/>
    </dgm:pt>
    <dgm:pt modelId="{D207B009-42AE-4C50-88FE-C605DFB15461}">
      <dgm:prSet phldrT="[Text]"/>
      <dgm:spPr/>
      <dgm:t>
        <a:bodyPr/>
        <a:lstStyle/>
        <a:p>
          <a:r>
            <a:rPr lang="en-IN" dirty="0"/>
            <a:t>3. Training YOLOV8 model</a:t>
          </a:r>
        </a:p>
      </dgm:t>
    </dgm:pt>
    <dgm:pt modelId="{1B55F3A0-0431-4E17-A011-A609ABA7DC1A}" type="parTrans" cxnId="{994DA725-8B05-401A-A5EB-F010AA1EA07C}">
      <dgm:prSet/>
      <dgm:spPr/>
      <dgm:t>
        <a:bodyPr/>
        <a:lstStyle/>
        <a:p>
          <a:endParaRPr lang="en-IN"/>
        </a:p>
      </dgm:t>
    </dgm:pt>
    <dgm:pt modelId="{38B8FD09-903E-4343-A1BC-E7F6FB74DB57}" type="sibTrans" cxnId="{994DA725-8B05-401A-A5EB-F010AA1EA07C}">
      <dgm:prSet/>
      <dgm:spPr/>
      <dgm:t>
        <a:bodyPr/>
        <a:lstStyle/>
        <a:p>
          <a:endParaRPr lang="en-IN"/>
        </a:p>
      </dgm:t>
    </dgm:pt>
    <dgm:pt modelId="{7B6248C1-24D8-4849-A5E3-E755E4C6473B}">
      <dgm:prSet phldrT="[Text]"/>
      <dgm:spPr/>
      <dgm:t>
        <a:bodyPr/>
        <a:lstStyle/>
        <a:p>
          <a:r>
            <a:rPr lang="en-IN" dirty="0"/>
            <a:t>2. Custom </a:t>
          </a:r>
          <a:r>
            <a:rPr lang="en-IN" dirty="0" err="1"/>
            <a:t>DataSet</a:t>
          </a:r>
          <a:endParaRPr lang="en-IN" dirty="0"/>
        </a:p>
      </dgm:t>
    </dgm:pt>
    <dgm:pt modelId="{DD013609-1E2C-4861-88E3-B65D427B96DE}" type="parTrans" cxnId="{4E3B7DB2-3D6C-43FD-AB29-5921CCABE20F}">
      <dgm:prSet/>
      <dgm:spPr/>
      <dgm:t>
        <a:bodyPr/>
        <a:lstStyle/>
        <a:p>
          <a:endParaRPr lang="en-IN"/>
        </a:p>
      </dgm:t>
    </dgm:pt>
    <dgm:pt modelId="{41D0E907-A7E9-46BA-89F1-986E647EBAE0}" type="sibTrans" cxnId="{4E3B7DB2-3D6C-43FD-AB29-5921CCABE20F}">
      <dgm:prSet/>
      <dgm:spPr/>
      <dgm:t>
        <a:bodyPr/>
        <a:lstStyle/>
        <a:p>
          <a:endParaRPr lang="en-IN"/>
        </a:p>
      </dgm:t>
    </dgm:pt>
    <dgm:pt modelId="{89F96E4F-E29E-4E55-A28D-A8F8286C40A8}">
      <dgm:prSet phldrT="[Text]"/>
      <dgm:spPr/>
      <dgm:t>
        <a:bodyPr/>
        <a:lstStyle/>
        <a:p>
          <a:r>
            <a:rPr lang="en-IN" dirty="0"/>
            <a:t>1. Data Collection </a:t>
          </a:r>
        </a:p>
      </dgm:t>
    </dgm:pt>
    <dgm:pt modelId="{2FC5E925-D0AA-4015-931C-29CE1D970CEA}" type="parTrans" cxnId="{0553C836-70D6-4A42-B7CF-F56A7A71531E}">
      <dgm:prSet/>
      <dgm:spPr/>
      <dgm:t>
        <a:bodyPr/>
        <a:lstStyle/>
        <a:p>
          <a:endParaRPr lang="en-IN"/>
        </a:p>
      </dgm:t>
    </dgm:pt>
    <dgm:pt modelId="{77600B6D-25ED-48BA-919D-08664E1CEF95}" type="sibTrans" cxnId="{0553C836-70D6-4A42-B7CF-F56A7A71531E}">
      <dgm:prSet/>
      <dgm:spPr/>
      <dgm:t>
        <a:bodyPr/>
        <a:lstStyle/>
        <a:p>
          <a:endParaRPr lang="en-IN"/>
        </a:p>
      </dgm:t>
    </dgm:pt>
    <dgm:pt modelId="{B5034217-4F84-4EF3-881B-3C8F95167852}" type="pres">
      <dgm:prSet presAssocID="{500942D5-484F-46AC-9A94-EA67CC1BF890}" presName="compositeShape" presStyleCnt="0">
        <dgm:presLayoutVars>
          <dgm:dir/>
          <dgm:resizeHandles/>
        </dgm:presLayoutVars>
      </dgm:prSet>
      <dgm:spPr/>
    </dgm:pt>
    <dgm:pt modelId="{BAB62488-8EF7-4E42-90AE-9FA103CBA628}" type="pres">
      <dgm:prSet presAssocID="{500942D5-484F-46AC-9A94-EA67CC1BF890}" presName="pyramid" presStyleLbl="node1" presStyleIdx="0" presStyleCnt="1" custLinFactNeighborX="-53347"/>
      <dgm:spPr/>
    </dgm:pt>
    <dgm:pt modelId="{DFC63A3D-2703-4FB7-AE48-F48FBC586A10}" type="pres">
      <dgm:prSet presAssocID="{500942D5-484F-46AC-9A94-EA67CC1BF890}" presName="theList" presStyleCnt="0"/>
      <dgm:spPr/>
    </dgm:pt>
    <dgm:pt modelId="{80358C2B-BC86-4308-A66E-97451F554BAF}" type="pres">
      <dgm:prSet presAssocID="{D207B009-42AE-4C50-88FE-C605DFB15461}" presName="aNode" presStyleLbl="fgAcc1" presStyleIdx="0" presStyleCnt="3">
        <dgm:presLayoutVars>
          <dgm:bulletEnabled val="1"/>
        </dgm:presLayoutVars>
      </dgm:prSet>
      <dgm:spPr/>
    </dgm:pt>
    <dgm:pt modelId="{FB82751F-9352-497D-BABE-BF63327B4349}" type="pres">
      <dgm:prSet presAssocID="{D207B009-42AE-4C50-88FE-C605DFB15461}" presName="aSpace" presStyleCnt="0"/>
      <dgm:spPr/>
    </dgm:pt>
    <dgm:pt modelId="{D97A4885-E658-4BDC-9B82-402928D57D73}" type="pres">
      <dgm:prSet presAssocID="{7B6248C1-24D8-4849-A5E3-E755E4C6473B}" presName="aNode" presStyleLbl="fgAcc1" presStyleIdx="1" presStyleCnt="3">
        <dgm:presLayoutVars>
          <dgm:bulletEnabled val="1"/>
        </dgm:presLayoutVars>
      </dgm:prSet>
      <dgm:spPr/>
    </dgm:pt>
    <dgm:pt modelId="{AAFE2C7F-F260-46CA-B0D8-5A202FBE101D}" type="pres">
      <dgm:prSet presAssocID="{7B6248C1-24D8-4849-A5E3-E755E4C6473B}" presName="aSpace" presStyleCnt="0"/>
      <dgm:spPr/>
    </dgm:pt>
    <dgm:pt modelId="{668CFF05-5E3C-49FF-BC92-DC8FCA54D764}" type="pres">
      <dgm:prSet presAssocID="{89F96E4F-E29E-4E55-A28D-A8F8286C40A8}" presName="aNode" presStyleLbl="fgAcc1" presStyleIdx="2" presStyleCnt="3">
        <dgm:presLayoutVars>
          <dgm:bulletEnabled val="1"/>
        </dgm:presLayoutVars>
      </dgm:prSet>
      <dgm:spPr/>
    </dgm:pt>
    <dgm:pt modelId="{8F17655E-1637-48AC-B91B-32619A9F6850}" type="pres">
      <dgm:prSet presAssocID="{89F96E4F-E29E-4E55-A28D-A8F8286C40A8}" presName="aSpace" presStyleCnt="0"/>
      <dgm:spPr/>
    </dgm:pt>
  </dgm:ptLst>
  <dgm:cxnLst>
    <dgm:cxn modelId="{D30C5802-52E0-4917-AF4B-D4F62650B769}" type="presOf" srcId="{500942D5-484F-46AC-9A94-EA67CC1BF890}" destId="{B5034217-4F84-4EF3-881B-3C8F95167852}" srcOrd="0" destOrd="0" presId="urn:microsoft.com/office/officeart/2005/8/layout/pyramid2"/>
    <dgm:cxn modelId="{9C336F18-6286-4DB7-A9D5-40EE512EDC28}" type="presOf" srcId="{7B6248C1-24D8-4849-A5E3-E755E4C6473B}" destId="{D97A4885-E658-4BDC-9B82-402928D57D73}" srcOrd="0" destOrd="0" presId="urn:microsoft.com/office/officeart/2005/8/layout/pyramid2"/>
    <dgm:cxn modelId="{CBEB3624-B1F3-43E0-95A8-9918CD4D71BE}" type="presOf" srcId="{89F96E4F-E29E-4E55-A28D-A8F8286C40A8}" destId="{668CFF05-5E3C-49FF-BC92-DC8FCA54D764}" srcOrd="0" destOrd="0" presId="urn:microsoft.com/office/officeart/2005/8/layout/pyramid2"/>
    <dgm:cxn modelId="{994DA725-8B05-401A-A5EB-F010AA1EA07C}" srcId="{500942D5-484F-46AC-9A94-EA67CC1BF890}" destId="{D207B009-42AE-4C50-88FE-C605DFB15461}" srcOrd="0" destOrd="0" parTransId="{1B55F3A0-0431-4E17-A011-A609ABA7DC1A}" sibTransId="{38B8FD09-903E-4343-A1BC-E7F6FB74DB57}"/>
    <dgm:cxn modelId="{0553C836-70D6-4A42-B7CF-F56A7A71531E}" srcId="{500942D5-484F-46AC-9A94-EA67CC1BF890}" destId="{89F96E4F-E29E-4E55-A28D-A8F8286C40A8}" srcOrd="2" destOrd="0" parTransId="{2FC5E925-D0AA-4015-931C-29CE1D970CEA}" sibTransId="{77600B6D-25ED-48BA-919D-08664E1CEF95}"/>
    <dgm:cxn modelId="{9BF488A9-12DA-4776-A3D8-89F59E59982B}" type="presOf" srcId="{D207B009-42AE-4C50-88FE-C605DFB15461}" destId="{80358C2B-BC86-4308-A66E-97451F554BAF}" srcOrd="0" destOrd="0" presId="urn:microsoft.com/office/officeart/2005/8/layout/pyramid2"/>
    <dgm:cxn modelId="{4E3B7DB2-3D6C-43FD-AB29-5921CCABE20F}" srcId="{500942D5-484F-46AC-9A94-EA67CC1BF890}" destId="{7B6248C1-24D8-4849-A5E3-E755E4C6473B}" srcOrd="1" destOrd="0" parTransId="{DD013609-1E2C-4861-88E3-B65D427B96DE}" sibTransId="{41D0E907-A7E9-46BA-89F1-986E647EBAE0}"/>
    <dgm:cxn modelId="{2A85812F-9BED-483D-9B1F-3CCF8289531A}" type="presParOf" srcId="{B5034217-4F84-4EF3-881B-3C8F95167852}" destId="{BAB62488-8EF7-4E42-90AE-9FA103CBA628}" srcOrd="0" destOrd="0" presId="urn:microsoft.com/office/officeart/2005/8/layout/pyramid2"/>
    <dgm:cxn modelId="{8A873F9D-582F-493A-B6C0-22A20B657834}" type="presParOf" srcId="{B5034217-4F84-4EF3-881B-3C8F95167852}" destId="{DFC63A3D-2703-4FB7-AE48-F48FBC586A10}" srcOrd="1" destOrd="0" presId="urn:microsoft.com/office/officeart/2005/8/layout/pyramid2"/>
    <dgm:cxn modelId="{8DD83060-5D64-497E-B517-CA081D088251}" type="presParOf" srcId="{DFC63A3D-2703-4FB7-AE48-F48FBC586A10}" destId="{80358C2B-BC86-4308-A66E-97451F554BAF}" srcOrd="0" destOrd="0" presId="urn:microsoft.com/office/officeart/2005/8/layout/pyramid2"/>
    <dgm:cxn modelId="{4453DC31-8381-4B9C-A0EB-7665493441C8}" type="presParOf" srcId="{DFC63A3D-2703-4FB7-AE48-F48FBC586A10}" destId="{FB82751F-9352-497D-BABE-BF63327B4349}" srcOrd="1" destOrd="0" presId="urn:microsoft.com/office/officeart/2005/8/layout/pyramid2"/>
    <dgm:cxn modelId="{B95CA7A9-6E3F-491C-8D00-64D42392D3ED}" type="presParOf" srcId="{DFC63A3D-2703-4FB7-AE48-F48FBC586A10}" destId="{D97A4885-E658-4BDC-9B82-402928D57D73}" srcOrd="2" destOrd="0" presId="urn:microsoft.com/office/officeart/2005/8/layout/pyramid2"/>
    <dgm:cxn modelId="{0E5F1200-B893-41A7-B3D0-4E9B9B48A164}" type="presParOf" srcId="{DFC63A3D-2703-4FB7-AE48-F48FBC586A10}" destId="{AAFE2C7F-F260-46CA-B0D8-5A202FBE101D}" srcOrd="3" destOrd="0" presId="urn:microsoft.com/office/officeart/2005/8/layout/pyramid2"/>
    <dgm:cxn modelId="{F18E548C-751B-4766-93FE-B6884F558FD9}" type="presParOf" srcId="{DFC63A3D-2703-4FB7-AE48-F48FBC586A10}" destId="{668CFF05-5E3C-49FF-BC92-DC8FCA54D764}" srcOrd="4" destOrd="0" presId="urn:microsoft.com/office/officeart/2005/8/layout/pyramid2"/>
    <dgm:cxn modelId="{2BC777CB-9935-413A-A713-C504709F08B7}" type="presParOf" srcId="{DFC63A3D-2703-4FB7-AE48-F48FBC586A10}" destId="{8F17655E-1637-48AC-B91B-32619A9F685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62488-8EF7-4E42-90AE-9FA103CBA628}">
      <dsp:nvSpPr>
        <dsp:cNvPr id="0" name=""/>
        <dsp:cNvSpPr/>
      </dsp:nvSpPr>
      <dsp:spPr>
        <a:xfrm>
          <a:off x="0" y="0"/>
          <a:ext cx="5418667" cy="5418667"/>
        </a:xfrm>
        <a:prstGeom prst="triangle">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0358C2B-BC86-4308-A66E-97451F554BAF}">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3. Training YOLOV8 model</a:t>
          </a:r>
        </a:p>
      </dsp:txBody>
      <dsp:txXfrm>
        <a:off x="3720215" y="607393"/>
        <a:ext cx="3396901" cy="1157468"/>
      </dsp:txXfrm>
    </dsp:sp>
    <dsp:sp modelId="{D97A4885-E658-4BDC-9B82-402928D57D73}">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2. Custom </a:t>
          </a:r>
          <a:r>
            <a:rPr lang="en-IN" sz="3200" kern="1200" dirty="0" err="1"/>
            <a:t>DataSet</a:t>
          </a:r>
          <a:endParaRPr lang="en-IN" sz="3200" kern="1200" dirty="0"/>
        </a:p>
      </dsp:txBody>
      <dsp:txXfrm>
        <a:off x="3720215" y="2050430"/>
        <a:ext cx="3396901" cy="1157468"/>
      </dsp:txXfrm>
    </dsp:sp>
    <dsp:sp modelId="{668CFF05-5E3C-49FF-BC92-DC8FCA54D764}">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1. Data Collection </a:t>
          </a:r>
        </a:p>
      </dsp:txBody>
      <dsp:txXfrm>
        <a:off x="3720215" y="3493468"/>
        <a:ext cx="3396901" cy="1157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EAF841-B7B5-4220-938E-BAA9858E1460}"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578171109"/>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F841-B7B5-4220-938E-BAA9858E1460}"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1681860913"/>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F841-B7B5-4220-938E-BAA9858E1460}"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2121565707"/>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F841-B7B5-4220-938E-BAA9858E1460}"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3829840761"/>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F841-B7B5-4220-938E-BAA9858E1460}"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467954169"/>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AF841-B7B5-4220-938E-BAA9858E1460}"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2886437477"/>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AF841-B7B5-4220-938E-BAA9858E1460}"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2813464819"/>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AF841-B7B5-4220-938E-BAA9858E1460}"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1727004475"/>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AF841-B7B5-4220-938E-BAA9858E1460}"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353618966"/>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EAF841-B7B5-4220-938E-BAA9858E1460}"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2773800865"/>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EAF841-B7B5-4220-938E-BAA9858E1460}"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A85F3-99DD-4526-9698-A95601749991}" type="slidenum">
              <a:rPr lang="en-IN" smtClean="0"/>
              <a:t>‹#›</a:t>
            </a:fld>
            <a:endParaRPr lang="en-IN"/>
          </a:p>
        </p:txBody>
      </p:sp>
    </p:spTree>
    <p:extLst>
      <p:ext uri="{BB962C8B-B14F-4D97-AF65-F5344CB8AC3E}">
        <p14:creationId xmlns:p14="http://schemas.microsoft.com/office/powerpoint/2010/main" val="3450505443"/>
      </p:ext>
    </p:extLst>
  </p:cSld>
  <p:clrMapOvr>
    <a:masterClrMapping/>
  </p:clrMapOvr>
  <mc:AlternateContent xmlns:mc="http://schemas.openxmlformats.org/markup-compatibility/2006" xmlns:p14="http://schemas.microsoft.com/office/powerpoint/2010/main">
    <mc:Choice Requires="p14">
      <p:transition spd="slow" p14:dur="1750">
        <p:random/>
        <p:sndAc>
          <p:stSnd>
            <p:snd r:embed="rId1" name="voltage.wav"/>
          </p:stSnd>
        </p:sndAc>
      </p:transition>
    </mc:Choice>
    <mc:Fallback xmlns="">
      <p:transition spd="slow">
        <p:random/>
        <p:sndAc>
          <p:stSnd>
            <p:snd r:embed="rId3" name="voltag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EAF841-B7B5-4220-938E-BAA9858E1460}" type="datetimeFigureOut">
              <a:rPr lang="en-IN" smtClean="0"/>
              <a:t>01-10-2024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FA85F3-99DD-4526-9698-A95601749991}" type="slidenum">
              <a:rPr lang="en-IN" smtClean="0"/>
              <a:t>‹#›</a:t>
            </a:fld>
            <a:endParaRPr lang="en-IN"/>
          </a:p>
        </p:txBody>
      </p:sp>
    </p:spTree>
    <p:extLst>
      <p:ext uri="{BB962C8B-B14F-4D97-AF65-F5344CB8AC3E}">
        <p14:creationId xmlns:p14="http://schemas.microsoft.com/office/powerpoint/2010/main" val="217468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750">
        <p:random/>
        <p:sndAc>
          <p:stSnd>
            <p:snd r:embed="rId13" name="voltage.wav"/>
          </p:stSnd>
        </p:sndAc>
      </p:transition>
    </mc:Choice>
    <mc:Fallback xmlns="">
      <p:transition spd="slow">
        <p:random/>
        <p:sndAc>
          <p:stSnd>
            <p:snd r:embed="rId14" name="voltage.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51AF-E956-6D16-7A1A-E7E9CD6D461F}"/>
              </a:ext>
            </a:extLst>
          </p:cNvPr>
          <p:cNvSpPr>
            <a:spLocks noGrp="1"/>
          </p:cNvSpPr>
          <p:nvPr>
            <p:ph type="ctrTitle"/>
          </p:nvPr>
        </p:nvSpPr>
        <p:spPr>
          <a:xfrm>
            <a:off x="1524000" y="1691147"/>
            <a:ext cx="9144000" cy="1818815"/>
          </a:xfrm>
        </p:spPr>
        <p:txBody>
          <a:bodyPr/>
          <a:lstStyle/>
          <a:p>
            <a:r>
              <a:rPr lang="en-IN" dirty="0">
                <a:latin typeface="Algerian"/>
              </a:rPr>
              <a:t>ESW Presentation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1FF2B20F-F0BC-E088-56B2-2BF7F623344C}"/>
              </a:ext>
            </a:extLst>
          </p:cNvPr>
          <p:cNvSpPr>
            <a:spLocks noGrp="1"/>
          </p:cNvSpPr>
          <p:nvPr>
            <p:ph type="subTitle" idx="1"/>
          </p:nvPr>
        </p:nvSpPr>
        <p:spPr>
          <a:xfrm>
            <a:off x="1622322" y="3965831"/>
            <a:ext cx="9144000" cy="1655762"/>
          </a:xfrm>
        </p:spPr>
        <p:txBody>
          <a:bodyPr>
            <a:normAutofit/>
          </a:bodyPr>
          <a:lstStyle/>
          <a:p>
            <a:r>
              <a:rPr lang="en-IN" sz="4800" dirty="0"/>
              <a:t>Topic-Waste Detection and Management</a:t>
            </a:r>
          </a:p>
          <a:p>
            <a:endParaRPr lang="en-IN" sz="4800" dirty="0"/>
          </a:p>
        </p:txBody>
      </p:sp>
    </p:spTree>
    <p:extLst>
      <p:ext uri="{BB962C8B-B14F-4D97-AF65-F5344CB8AC3E}">
        <p14:creationId xmlns:p14="http://schemas.microsoft.com/office/powerpoint/2010/main" val="269351521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sndAc>
          <p:stSnd>
            <p:snd r:embed="rId2" name="applause.wav"/>
          </p:stSnd>
        </p:sndAc>
      </p:transition>
    </mc:Choice>
    <mc:Fallback xmlns="">
      <p:transition spd="slow">
        <p:fade/>
        <p:sndAc>
          <p:stSnd>
            <p:snd r:embed="rId3"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5CA2-D66B-098E-2380-658A1C48778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kern="1200" dirty="0">
                <a:solidFill>
                  <a:srgbClr val="FFFFFF"/>
                </a:solidFill>
                <a:latin typeface="+mj-lt"/>
                <a:ea typeface="+mj-ea"/>
                <a:cs typeface="+mj-cs"/>
              </a:rPr>
              <a:t>Sample Annotation </a:t>
            </a:r>
          </a:p>
        </p:txBody>
      </p:sp>
      <p:pic>
        <p:nvPicPr>
          <p:cNvPr id="6" name="Content Placeholder 5" descr="A group of food items on a table&#10;&#10;Description automatically generated">
            <a:extLst>
              <a:ext uri="{FF2B5EF4-FFF2-40B4-BE49-F238E27FC236}">
                <a16:creationId xmlns:a16="http://schemas.microsoft.com/office/drawing/2014/main" id="{F976A7A7-1F7C-A0B0-2EF8-3B3E545A94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9258" y="987425"/>
            <a:ext cx="4980060" cy="4873625"/>
          </a:xfrm>
          <a:prstGeom prst="rect">
            <a:avLst/>
          </a:prstGeom>
        </p:spPr>
      </p:pic>
      <p:sp>
        <p:nvSpPr>
          <p:cNvPr id="4" name="Oval 3">
            <a:extLst>
              <a:ext uri="{FF2B5EF4-FFF2-40B4-BE49-F238E27FC236}">
                <a16:creationId xmlns:a16="http://schemas.microsoft.com/office/drawing/2014/main" id="{9A3F1ABB-D036-7404-1CA0-C69F4263A888}"/>
              </a:ext>
            </a:extLst>
          </p:cNvPr>
          <p:cNvSpPr/>
          <p:nvPr/>
        </p:nvSpPr>
        <p:spPr>
          <a:xfrm>
            <a:off x="275303" y="1376516"/>
            <a:ext cx="3903407" cy="337246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solidFill>
                  <a:schemeClr val="bg1"/>
                </a:solidFill>
                <a:latin typeface="Aharoni" panose="020F0502020204030204" pitchFamily="2" charset="-79"/>
                <a:cs typeface="Aharoni" panose="020F0502020204030204" pitchFamily="2" charset="-79"/>
              </a:rPr>
              <a:t>Different wastes annotated in a single frame.</a:t>
            </a:r>
            <a:endParaRPr lang="en-IN" sz="2800" dirty="0">
              <a:solidFill>
                <a:schemeClr val="bg1"/>
              </a:solidFill>
              <a:latin typeface="Aharoni" panose="020F0502020204030204" pitchFamily="2" charset="-79"/>
              <a:cs typeface="Aharoni" panose="020F0502020204030204" pitchFamily="2" charset="-79"/>
            </a:endParaRPr>
          </a:p>
        </p:txBody>
      </p:sp>
    </p:spTree>
    <p:extLst>
      <p:ext uri="{BB962C8B-B14F-4D97-AF65-F5344CB8AC3E}">
        <p14:creationId xmlns:p14="http://schemas.microsoft.com/office/powerpoint/2010/main" val="2448757038"/>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BA88-D7F4-5CF6-5A27-FB5BB17D3111}"/>
              </a:ext>
            </a:extLst>
          </p:cNvPr>
          <p:cNvSpPr>
            <a:spLocks noGrp="1"/>
          </p:cNvSpPr>
          <p:nvPr>
            <p:ph type="title"/>
          </p:nvPr>
        </p:nvSpPr>
        <p:spPr/>
        <p:txBody>
          <a:bodyPr>
            <a:normAutofit/>
          </a:bodyPr>
          <a:lstStyle/>
          <a:p>
            <a:r>
              <a:rPr lang="en-IN" sz="4800" b="1" dirty="0"/>
              <a:t>Augmentation  &amp; Preprocessing </a:t>
            </a:r>
          </a:p>
        </p:txBody>
      </p:sp>
      <p:sp>
        <p:nvSpPr>
          <p:cNvPr id="3" name="Content Placeholder 2">
            <a:extLst>
              <a:ext uri="{FF2B5EF4-FFF2-40B4-BE49-F238E27FC236}">
                <a16:creationId xmlns:a16="http://schemas.microsoft.com/office/drawing/2014/main" id="{E85161C1-93DB-9399-1E97-5F1F01BE5F88}"/>
              </a:ext>
            </a:extLst>
          </p:cNvPr>
          <p:cNvSpPr>
            <a:spLocks noGrp="1"/>
          </p:cNvSpPr>
          <p:nvPr>
            <p:ph idx="1"/>
          </p:nvPr>
        </p:nvSpPr>
        <p:spPr/>
        <p:txBody>
          <a:bodyPr>
            <a:normAutofit/>
          </a:bodyPr>
          <a:lstStyle/>
          <a:p>
            <a:r>
              <a:rPr lang="en-IN" sz="3200" b="1" dirty="0"/>
              <a:t>Preprocessing-  </a:t>
            </a:r>
            <a:r>
              <a:rPr lang="en-IN" sz="3200" dirty="0"/>
              <a:t>Properly orienting the images using auto orient and then resizing stretching the image to 640*640. This is the preprocessing phase.</a:t>
            </a:r>
          </a:p>
          <a:p>
            <a:r>
              <a:rPr lang="en-IN" sz="3200" b="1" dirty="0"/>
              <a:t>Augmentation- </a:t>
            </a:r>
            <a:r>
              <a:rPr lang="en-IN" sz="3200" dirty="0"/>
              <a:t>Performed transitions and transforms to the images already present in the dataset to increase the number of images in dataset. Basically, we have applied the h-v flip operation. This will help us making our model more accurate and precise.</a:t>
            </a:r>
            <a:endParaRPr lang="en-IN" sz="3200" b="1" dirty="0"/>
          </a:p>
        </p:txBody>
      </p:sp>
    </p:spTree>
    <p:extLst>
      <p:ext uri="{BB962C8B-B14F-4D97-AF65-F5344CB8AC3E}">
        <p14:creationId xmlns:p14="http://schemas.microsoft.com/office/powerpoint/2010/main" val="731582093"/>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BA88-D7F4-5CF6-5A27-FB5BB17D3111}"/>
              </a:ext>
            </a:extLst>
          </p:cNvPr>
          <p:cNvSpPr>
            <a:spLocks noGrp="1"/>
          </p:cNvSpPr>
          <p:nvPr>
            <p:ph type="title"/>
          </p:nvPr>
        </p:nvSpPr>
        <p:spPr/>
        <p:txBody>
          <a:bodyPr>
            <a:normAutofit/>
          </a:bodyPr>
          <a:lstStyle/>
          <a:p>
            <a:r>
              <a:rPr lang="en-IN" sz="4800" b="1" dirty="0"/>
              <a:t>Training &amp; Validating the model </a:t>
            </a:r>
          </a:p>
        </p:txBody>
      </p:sp>
      <p:sp>
        <p:nvSpPr>
          <p:cNvPr id="3" name="Content Placeholder 2">
            <a:extLst>
              <a:ext uri="{FF2B5EF4-FFF2-40B4-BE49-F238E27FC236}">
                <a16:creationId xmlns:a16="http://schemas.microsoft.com/office/drawing/2014/main" id="{E85161C1-93DB-9399-1E97-5F1F01BE5F88}"/>
              </a:ext>
            </a:extLst>
          </p:cNvPr>
          <p:cNvSpPr>
            <a:spLocks noGrp="1"/>
          </p:cNvSpPr>
          <p:nvPr>
            <p:ph idx="1"/>
          </p:nvPr>
        </p:nvSpPr>
        <p:spPr/>
        <p:txBody>
          <a:bodyPr>
            <a:normAutofit/>
          </a:bodyPr>
          <a:lstStyle/>
          <a:p>
            <a:r>
              <a:rPr lang="en-US" sz="3200" b="1" dirty="0"/>
              <a:t>Training Phase- </a:t>
            </a:r>
            <a:r>
              <a:rPr lang="en-US" sz="3200" dirty="0"/>
              <a:t>After creating our own custom dataset we have trained the waste detection and segregation model using YOLOV8. After successfully training the model we were able to generate the required files (the .pt files).</a:t>
            </a:r>
          </a:p>
          <a:p>
            <a:r>
              <a:rPr lang="en-US" sz="3200" b="1" dirty="0"/>
              <a:t>Validation- </a:t>
            </a:r>
            <a:r>
              <a:rPr lang="en-US" sz="3200" dirty="0"/>
              <a:t> We used the .pt files generated (as mentioned above) to validate our model. </a:t>
            </a:r>
            <a:r>
              <a:rPr lang="en-US" sz="3200"/>
              <a:t>We also used </a:t>
            </a:r>
            <a:r>
              <a:rPr lang="en-US" sz="3200" dirty="0"/>
              <a:t>YOLOV8 to validate our model. </a:t>
            </a:r>
            <a:endParaRPr lang="en-IN" sz="3200" b="1" dirty="0"/>
          </a:p>
        </p:txBody>
      </p:sp>
    </p:spTree>
    <p:extLst>
      <p:ext uri="{BB962C8B-B14F-4D97-AF65-F5344CB8AC3E}">
        <p14:creationId xmlns:p14="http://schemas.microsoft.com/office/powerpoint/2010/main" val="189392569"/>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C306-966E-9A00-D8BB-3CF39335E17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1" kern="1200">
                <a:solidFill>
                  <a:srgbClr val="FFFFFF"/>
                </a:solidFill>
                <a:latin typeface="+mj-lt"/>
                <a:ea typeface="+mj-ea"/>
                <a:cs typeface="+mj-cs"/>
              </a:rPr>
              <a:t>Some insights into the model testing phase  </a:t>
            </a:r>
          </a:p>
        </p:txBody>
      </p:sp>
      <p:pic>
        <p:nvPicPr>
          <p:cNvPr id="6" name="Picture Placeholder 5" descr="A person holding a soda bottle&#10;&#10;Description automatically generated">
            <a:extLst>
              <a:ext uri="{FF2B5EF4-FFF2-40B4-BE49-F238E27FC236}">
                <a16:creationId xmlns:a16="http://schemas.microsoft.com/office/drawing/2014/main" id="{78E244C6-FB9E-7153-6060-D2BADA33405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166" b="2166"/>
          <a:stretch>
            <a:fillRect/>
          </a:stretch>
        </p:blipFill>
        <p:spPr>
          <a:xfrm>
            <a:off x="4508900" y="961812"/>
            <a:ext cx="6247598" cy="4930987"/>
          </a:xfrm>
          <a:prstGeom prst="rect">
            <a:avLst/>
          </a:prstGeom>
        </p:spPr>
      </p:pic>
    </p:spTree>
    <p:extLst>
      <p:ext uri="{BB962C8B-B14F-4D97-AF65-F5344CB8AC3E}">
        <p14:creationId xmlns:p14="http://schemas.microsoft.com/office/powerpoint/2010/main" val="3447641699"/>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3DBD-BD69-EF30-6A65-9E8B89EC1681}"/>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b="1" i="1"/>
              <a:t>Stress Testing </a:t>
            </a:r>
            <a:r>
              <a:rPr lang="en-US"/>
              <a:t> </a:t>
            </a:r>
          </a:p>
        </p:txBody>
      </p:sp>
      <p:pic>
        <p:nvPicPr>
          <p:cNvPr id="6" name="Picture Placeholder 5" descr="A person holding a plastic bottle&#10;&#10;Description automatically generated">
            <a:extLst>
              <a:ext uri="{FF2B5EF4-FFF2-40B4-BE49-F238E27FC236}">
                <a16:creationId xmlns:a16="http://schemas.microsoft.com/office/drawing/2014/main" id="{0B1F9BF0-D877-0EF9-8AFE-B3D172E398E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8903" r="1" b="1"/>
          <a:stretch/>
        </p:blipFill>
        <p:spPr>
          <a:xfrm>
            <a:off x="-9886" y="10"/>
            <a:ext cx="7572605" cy="6857990"/>
          </a:xfrm>
          <a:prstGeom prst="rect">
            <a:avLst/>
          </a:prstGeom>
        </p:spPr>
      </p:pic>
      <p:cxnSp>
        <p:nvCxnSpPr>
          <p:cNvPr id="23" name="Straight Connector 2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1C01F53-8FF1-48A8-0F17-DE217DEF8EEA}"/>
              </a:ext>
            </a:extLst>
          </p:cNvPr>
          <p:cNvSpPr>
            <a:spLocks noGrp="1"/>
          </p:cNvSpPr>
          <p:nvPr>
            <p:ph type="body" sz="half" idx="2"/>
          </p:nvPr>
        </p:nvSpPr>
        <p:spPr>
          <a:xfrm>
            <a:off x="8153400" y="2543364"/>
            <a:ext cx="3434180" cy="3599019"/>
          </a:xfrm>
        </p:spPr>
        <p:txBody>
          <a:bodyPr vert="horz" lIns="91440" tIns="45720" rIns="91440" bIns="45720" rtlCol="0">
            <a:normAutofit/>
          </a:bodyPr>
          <a:lstStyle/>
          <a:p>
            <a:pPr indent="-228600">
              <a:buFont typeface="Arial" panose="020B0604020202020204" pitchFamily="34" charset="0"/>
              <a:buChar char="•"/>
            </a:pPr>
            <a:r>
              <a:rPr lang="en-US" sz="2800" dirty="0"/>
              <a:t>Testing the accuracy of the model using crumbled plastic bottle. (since actual waste is thrown like that) </a:t>
            </a:r>
          </a:p>
        </p:txBody>
      </p:sp>
    </p:spTree>
    <p:extLst>
      <p:ext uri="{BB962C8B-B14F-4D97-AF65-F5344CB8AC3E}">
        <p14:creationId xmlns:p14="http://schemas.microsoft.com/office/powerpoint/2010/main" val="3558237319"/>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B4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0C906-8533-704C-30B7-E3ABA1924CE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b="1" kern="1200">
                <a:solidFill>
                  <a:srgbClr val="FFFFFF"/>
                </a:solidFill>
                <a:latin typeface="+mj-lt"/>
                <a:ea typeface="+mj-ea"/>
                <a:cs typeface="+mj-cs"/>
              </a:rPr>
              <a:t>Checking the versatility of the model using snackbags </a:t>
            </a:r>
          </a:p>
        </p:txBody>
      </p:sp>
      <p:pic>
        <p:nvPicPr>
          <p:cNvPr id="6" name="Picture Placeholder 5" descr="A person holding a bag of chips&#10;&#10;Description automatically generated">
            <a:extLst>
              <a:ext uri="{FF2B5EF4-FFF2-40B4-BE49-F238E27FC236}">
                <a16:creationId xmlns:a16="http://schemas.microsoft.com/office/drawing/2014/main" id="{AE65BB87-54D3-C13C-6B69-A5695BD082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166" b="2166"/>
          <a:stretch>
            <a:fillRect/>
          </a:stretch>
        </p:blipFill>
        <p:spPr>
          <a:xfrm>
            <a:off x="4347500" y="640080"/>
            <a:ext cx="7068403" cy="5578816"/>
          </a:xfrm>
          <a:prstGeom prst="rect">
            <a:avLst/>
          </a:prstGeom>
        </p:spPr>
      </p:pic>
    </p:spTree>
    <p:extLst>
      <p:ext uri="{BB962C8B-B14F-4D97-AF65-F5344CB8AC3E}">
        <p14:creationId xmlns:p14="http://schemas.microsoft.com/office/powerpoint/2010/main" val="136488086"/>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B663-53A6-E5F5-76AD-8B4C1AB79AC2}"/>
              </a:ext>
            </a:extLst>
          </p:cNvPr>
          <p:cNvSpPr>
            <a:spLocks noGrp="1"/>
          </p:cNvSpPr>
          <p:nvPr>
            <p:ph type="ctrTitle"/>
          </p:nvPr>
        </p:nvSpPr>
        <p:spPr/>
        <p:txBody>
          <a:bodyPr>
            <a:normAutofit/>
          </a:bodyPr>
          <a:lstStyle/>
          <a:p>
            <a:r>
              <a:rPr lang="en-IN" sz="7200" i="1" dirty="0">
                <a:solidFill>
                  <a:schemeClr val="accent3">
                    <a:lumMod val="50000"/>
                  </a:schemeClr>
                </a:solidFill>
                <a:effectLst>
                  <a:outerShdw blurRad="38100" dist="38100" dir="2700000" algn="tl">
                    <a:srgbClr val="000000">
                      <a:alpha val="43137"/>
                    </a:srgbClr>
                  </a:outerShdw>
                </a:effectLst>
                <a:latin typeface="Brush Script MT" panose="03060802040406070304" pitchFamily="66" charset="0"/>
              </a:rPr>
              <a:t>THANK YOU !!!</a:t>
            </a:r>
          </a:p>
        </p:txBody>
      </p:sp>
      <p:sp>
        <p:nvSpPr>
          <p:cNvPr id="3" name="Subtitle 2">
            <a:extLst>
              <a:ext uri="{FF2B5EF4-FFF2-40B4-BE49-F238E27FC236}">
                <a16:creationId xmlns:a16="http://schemas.microsoft.com/office/drawing/2014/main" id="{A382A3CB-FD14-2100-E5E2-99CCD853C2EA}"/>
              </a:ext>
            </a:extLst>
          </p:cNvPr>
          <p:cNvSpPr>
            <a:spLocks noGrp="1"/>
          </p:cNvSpPr>
          <p:nvPr>
            <p:ph type="subTitle" idx="1"/>
          </p:nvPr>
        </p:nvSpPr>
        <p:spPr>
          <a:xfrm flipV="1">
            <a:off x="-1012722" y="3509963"/>
            <a:ext cx="45719" cy="92075"/>
          </a:xfrm>
        </p:spPr>
        <p:txBody>
          <a:bodyPr>
            <a:normAutofit fontScale="25000" lnSpcReduction="20000"/>
          </a:bodyPr>
          <a:lstStyle/>
          <a:p>
            <a:endParaRPr lang="en-IN" dirty="0"/>
          </a:p>
        </p:txBody>
      </p:sp>
    </p:spTree>
    <p:extLst>
      <p:ext uri="{BB962C8B-B14F-4D97-AF65-F5344CB8AC3E}">
        <p14:creationId xmlns:p14="http://schemas.microsoft.com/office/powerpoint/2010/main" val="1114223655"/>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87A6-B462-0943-A314-0CBEBC978445}"/>
              </a:ext>
            </a:extLst>
          </p:cNvPr>
          <p:cNvSpPr>
            <a:spLocks noGrp="1"/>
          </p:cNvSpPr>
          <p:nvPr>
            <p:ph type="title"/>
          </p:nvPr>
        </p:nvSpPr>
        <p:spPr>
          <a:xfrm>
            <a:off x="838200" y="365125"/>
            <a:ext cx="4717026" cy="431287"/>
          </a:xfrm>
        </p:spPr>
        <p:txBody>
          <a:bodyPr>
            <a:noAutofit/>
          </a:bodyPr>
          <a:lstStyle/>
          <a:p>
            <a:r>
              <a:rPr lang="en-IN" sz="2800" dirty="0"/>
              <a:t>September 30,2024</a:t>
            </a:r>
          </a:p>
        </p:txBody>
      </p:sp>
      <p:sp>
        <p:nvSpPr>
          <p:cNvPr id="3" name="Content Placeholder 2">
            <a:extLst>
              <a:ext uri="{FF2B5EF4-FFF2-40B4-BE49-F238E27FC236}">
                <a16:creationId xmlns:a16="http://schemas.microsoft.com/office/drawing/2014/main" id="{5A0F1F4A-8219-F030-4C1D-C29EAD62B123}"/>
              </a:ext>
            </a:extLst>
          </p:cNvPr>
          <p:cNvSpPr>
            <a:spLocks noGrp="1"/>
          </p:cNvSpPr>
          <p:nvPr>
            <p:ph idx="1"/>
          </p:nvPr>
        </p:nvSpPr>
        <p:spPr/>
        <p:txBody>
          <a:bodyPr>
            <a:normAutofit lnSpcReduction="10000"/>
          </a:bodyPr>
          <a:lstStyle/>
          <a:p>
            <a:pPr marL="0" indent="0">
              <a:buNone/>
            </a:pPr>
            <a:r>
              <a:rPr lang="en-IN" sz="4000" b="1" i="1" dirty="0">
                <a:solidFill>
                  <a:srgbClr val="00B050"/>
                </a:solidFill>
              </a:rPr>
              <a:t>Team Name- </a:t>
            </a:r>
            <a:r>
              <a:rPr lang="en-IN" sz="4000" b="1" i="1" dirty="0" err="1">
                <a:solidFill>
                  <a:srgbClr val="00B050"/>
                </a:solidFill>
              </a:rPr>
              <a:t>Sheta</a:t>
            </a:r>
            <a:r>
              <a:rPr lang="en-IN" sz="4000" b="1" i="1" dirty="0">
                <a:solidFill>
                  <a:srgbClr val="00B050"/>
                </a:solidFill>
              </a:rPr>
              <a:t> Ke </a:t>
            </a:r>
            <a:r>
              <a:rPr lang="en-IN" sz="4000" b="1" i="1" dirty="0" err="1">
                <a:solidFill>
                  <a:srgbClr val="00B050"/>
                </a:solidFill>
              </a:rPr>
              <a:t>Kptaanz</a:t>
            </a:r>
            <a:endParaRPr lang="en-IN" sz="4000" b="1" i="1" dirty="0">
              <a:solidFill>
                <a:srgbClr val="00B050"/>
              </a:solidFill>
            </a:endParaRPr>
          </a:p>
          <a:p>
            <a:pPr marL="0" indent="0">
              <a:buNone/>
            </a:pPr>
            <a:r>
              <a:rPr lang="en-IN" sz="3600" b="1" i="1" dirty="0">
                <a:solidFill>
                  <a:srgbClr val="00B050"/>
                </a:solidFill>
              </a:rPr>
              <a:t>Name of Members-</a:t>
            </a:r>
          </a:p>
          <a:p>
            <a:pPr marL="514350" indent="-514350">
              <a:buAutoNum type="arabicPeriod"/>
            </a:pPr>
            <a:r>
              <a:rPr lang="en-IN" sz="3200" b="1" dirty="0">
                <a:solidFill>
                  <a:srgbClr val="00B050"/>
                </a:solidFill>
              </a:rPr>
              <a:t>Ayush </a:t>
            </a:r>
            <a:r>
              <a:rPr lang="en-IN" sz="3200" b="1" dirty="0" err="1">
                <a:solidFill>
                  <a:srgbClr val="00B050"/>
                </a:solidFill>
              </a:rPr>
              <a:t>Sheta</a:t>
            </a:r>
            <a:r>
              <a:rPr lang="en-IN" sz="3200" b="1" dirty="0">
                <a:solidFill>
                  <a:srgbClr val="00B050"/>
                </a:solidFill>
              </a:rPr>
              <a:t> </a:t>
            </a:r>
          </a:p>
          <a:p>
            <a:pPr marL="0" indent="0">
              <a:buNone/>
            </a:pPr>
            <a:r>
              <a:rPr lang="en-IN" sz="3200" b="1" dirty="0">
                <a:solidFill>
                  <a:srgbClr val="00B050"/>
                </a:solidFill>
              </a:rPr>
              <a:t>2. Kavya </a:t>
            </a:r>
            <a:r>
              <a:rPr lang="en-IN" sz="3200" b="1" dirty="0" err="1">
                <a:solidFill>
                  <a:srgbClr val="00B050"/>
                </a:solidFill>
              </a:rPr>
              <a:t>Bhalodi</a:t>
            </a:r>
            <a:r>
              <a:rPr lang="en-IN" sz="3200" b="1" dirty="0">
                <a:solidFill>
                  <a:srgbClr val="00B050"/>
                </a:solidFill>
              </a:rPr>
              <a:t> </a:t>
            </a:r>
          </a:p>
          <a:p>
            <a:pPr marL="0" indent="0">
              <a:buNone/>
            </a:pPr>
            <a:r>
              <a:rPr lang="en-IN" sz="3200" b="1" dirty="0">
                <a:solidFill>
                  <a:srgbClr val="00B050"/>
                </a:solidFill>
              </a:rPr>
              <a:t>3. Shivam Gupta </a:t>
            </a:r>
          </a:p>
          <a:p>
            <a:pPr marL="0" indent="0">
              <a:buNone/>
            </a:pPr>
            <a:r>
              <a:rPr lang="en-IN" sz="3200" b="1" dirty="0">
                <a:solidFill>
                  <a:srgbClr val="00B050"/>
                </a:solidFill>
              </a:rPr>
              <a:t>4. Soham Sadavarte </a:t>
            </a:r>
          </a:p>
          <a:p>
            <a:pPr marL="0" indent="0">
              <a:buNone/>
            </a:pPr>
            <a:endParaRPr lang="en-IN" sz="3200" b="1" dirty="0">
              <a:solidFill>
                <a:srgbClr val="00B050"/>
              </a:solidFill>
            </a:endParaRPr>
          </a:p>
          <a:p>
            <a:pPr marL="0" indent="0">
              <a:buNone/>
            </a:pPr>
            <a:r>
              <a:rPr lang="en-IN" sz="3200" b="1" i="1" u="sng" dirty="0">
                <a:solidFill>
                  <a:srgbClr val="00B050"/>
                </a:solidFill>
              </a:rPr>
              <a:t>Professor Name- Sachin Chaudhary</a:t>
            </a:r>
          </a:p>
          <a:p>
            <a:pPr marL="0" indent="0">
              <a:buNone/>
            </a:pPr>
            <a:endParaRPr lang="en-IN" sz="3200" b="1" dirty="0">
              <a:solidFill>
                <a:schemeClr val="accent6"/>
              </a:solidFill>
            </a:endParaRPr>
          </a:p>
          <a:p>
            <a:pPr marL="0" indent="0">
              <a:buNone/>
            </a:pPr>
            <a:endParaRPr lang="en-IN" sz="3200" b="1" dirty="0">
              <a:solidFill>
                <a:srgbClr val="00B050"/>
              </a:solidFill>
            </a:endParaRPr>
          </a:p>
        </p:txBody>
      </p:sp>
    </p:spTree>
    <p:extLst>
      <p:ext uri="{BB962C8B-B14F-4D97-AF65-F5344CB8AC3E}">
        <p14:creationId xmlns:p14="http://schemas.microsoft.com/office/powerpoint/2010/main" val="1694030105"/>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5A4B509-9FB6-99D0-DC54-72486AE4F00C}"/>
              </a:ext>
            </a:extLst>
          </p:cNvPr>
          <p:cNvGraphicFramePr/>
          <p:nvPr>
            <p:extLst>
              <p:ext uri="{D42A27DB-BD31-4B8C-83A1-F6EECF244321}">
                <p14:modId xmlns:p14="http://schemas.microsoft.com/office/powerpoint/2010/main" val="31716463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167843"/>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CCD-9F1C-7025-AA41-27F8824DCE3E}"/>
              </a:ext>
            </a:extLst>
          </p:cNvPr>
          <p:cNvSpPr>
            <a:spLocks noGrp="1"/>
          </p:cNvSpPr>
          <p:nvPr>
            <p:ph type="title"/>
          </p:nvPr>
        </p:nvSpPr>
        <p:spPr>
          <a:xfrm>
            <a:off x="838200" y="384790"/>
            <a:ext cx="10515600" cy="1325563"/>
          </a:xfrm>
        </p:spPr>
        <p:txBody>
          <a:bodyPr/>
          <a:lstStyle/>
          <a:p>
            <a:r>
              <a:rPr lang="en-IN" dirty="0"/>
              <a:t>Weekly Progress Report </a:t>
            </a:r>
          </a:p>
        </p:txBody>
      </p:sp>
      <p:sp>
        <p:nvSpPr>
          <p:cNvPr id="3" name="Content Placeholder 2">
            <a:extLst>
              <a:ext uri="{FF2B5EF4-FFF2-40B4-BE49-F238E27FC236}">
                <a16:creationId xmlns:a16="http://schemas.microsoft.com/office/drawing/2014/main" id="{C9B459D9-F879-66C7-EB08-66666CC6D527}"/>
              </a:ext>
            </a:extLst>
          </p:cNvPr>
          <p:cNvSpPr>
            <a:spLocks noGrp="1"/>
          </p:cNvSpPr>
          <p:nvPr>
            <p:ph idx="1"/>
          </p:nvPr>
        </p:nvSpPr>
        <p:spPr/>
        <p:txBody>
          <a:bodyPr>
            <a:normAutofit/>
          </a:bodyPr>
          <a:lstStyle/>
          <a:p>
            <a:r>
              <a:rPr lang="en-IN" sz="3600" b="1" dirty="0">
                <a:solidFill>
                  <a:schemeClr val="accent2">
                    <a:lumMod val="75000"/>
                  </a:schemeClr>
                </a:solidFill>
              </a:rPr>
              <a:t>Task-1: </a:t>
            </a:r>
            <a:r>
              <a:rPr lang="en-IN" sz="3600" b="1" u="sng" dirty="0">
                <a:solidFill>
                  <a:schemeClr val="accent2">
                    <a:lumMod val="75000"/>
                  </a:schemeClr>
                </a:solidFill>
              </a:rPr>
              <a:t>Waste &amp; Data Collection- </a:t>
            </a:r>
            <a:r>
              <a:rPr lang="en-IN" sz="3600" dirty="0">
                <a:solidFill>
                  <a:schemeClr val="accent2">
                    <a:lumMod val="75000"/>
                  </a:schemeClr>
                </a:solidFill>
              </a:rPr>
              <a:t>Collected different types of waste objects and took relevant photos in different angles to create the dataset for augmentation and training of our YOLOV8 model.</a:t>
            </a:r>
          </a:p>
          <a:p>
            <a:r>
              <a:rPr lang="en-IN" sz="3600" b="1" dirty="0">
                <a:solidFill>
                  <a:schemeClr val="accent2">
                    <a:lumMod val="75000"/>
                  </a:schemeClr>
                </a:solidFill>
              </a:rPr>
              <a:t>Task-2 : </a:t>
            </a:r>
            <a:r>
              <a:rPr lang="en-IN" sz="3600" b="1" u="sng" dirty="0">
                <a:solidFill>
                  <a:schemeClr val="accent2">
                    <a:lumMod val="75000"/>
                  </a:schemeClr>
                </a:solidFill>
              </a:rPr>
              <a:t>Creating Our Own Dataset- </a:t>
            </a:r>
            <a:r>
              <a:rPr lang="en-IN" sz="3600" dirty="0">
                <a:solidFill>
                  <a:schemeClr val="accent2">
                    <a:lumMod val="75000"/>
                  </a:schemeClr>
                </a:solidFill>
              </a:rPr>
              <a:t>Uploading the collected photos and data to the </a:t>
            </a:r>
            <a:r>
              <a:rPr lang="en-IN" sz="3600" u="sng" dirty="0" err="1">
                <a:solidFill>
                  <a:schemeClr val="accent2">
                    <a:lumMod val="75000"/>
                  </a:schemeClr>
                </a:solidFill>
              </a:rPr>
              <a:t>roboflow</a:t>
            </a:r>
            <a:r>
              <a:rPr lang="en-IN" sz="3600" u="sng" dirty="0">
                <a:solidFill>
                  <a:schemeClr val="accent2">
                    <a:lumMod val="75000"/>
                  </a:schemeClr>
                </a:solidFill>
              </a:rPr>
              <a:t> to create our custom </a:t>
            </a:r>
            <a:r>
              <a:rPr lang="en-IN" sz="3600" dirty="0">
                <a:solidFill>
                  <a:schemeClr val="accent2">
                    <a:lumMod val="75000"/>
                  </a:schemeClr>
                </a:solidFill>
              </a:rPr>
              <a:t>dataset with appropriate annotations and </a:t>
            </a:r>
            <a:r>
              <a:rPr lang="en-IN" sz="3600" dirty="0" err="1">
                <a:solidFill>
                  <a:schemeClr val="accent2">
                    <a:lumMod val="75000"/>
                  </a:schemeClr>
                </a:solidFill>
              </a:rPr>
              <a:t>labelings</a:t>
            </a:r>
            <a:r>
              <a:rPr lang="en-IN" sz="3600" dirty="0">
                <a:solidFill>
                  <a:schemeClr val="accent2">
                    <a:lumMod val="75000"/>
                  </a:schemeClr>
                </a:solidFill>
              </a:rPr>
              <a:t>.</a:t>
            </a:r>
            <a:endParaRPr lang="en-IN" sz="3600" b="1" dirty="0">
              <a:solidFill>
                <a:schemeClr val="accent2">
                  <a:lumMod val="75000"/>
                </a:schemeClr>
              </a:solidFill>
            </a:endParaRPr>
          </a:p>
        </p:txBody>
      </p:sp>
    </p:spTree>
    <p:extLst>
      <p:ext uri="{BB962C8B-B14F-4D97-AF65-F5344CB8AC3E}">
        <p14:creationId xmlns:p14="http://schemas.microsoft.com/office/powerpoint/2010/main" val="3943819970"/>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BA88-D7F4-5CF6-5A27-FB5BB17D3111}"/>
              </a:ext>
            </a:extLst>
          </p:cNvPr>
          <p:cNvSpPr>
            <a:spLocks noGrp="1"/>
          </p:cNvSpPr>
          <p:nvPr>
            <p:ph type="title"/>
          </p:nvPr>
        </p:nvSpPr>
        <p:spPr/>
        <p:txBody>
          <a:bodyPr>
            <a:normAutofit/>
          </a:bodyPr>
          <a:lstStyle/>
          <a:p>
            <a:r>
              <a:rPr lang="en-IN" sz="4800" b="1" dirty="0"/>
              <a:t>WASTE &amp; DATA COLLECTION</a:t>
            </a:r>
          </a:p>
        </p:txBody>
      </p:sp>
      <p:sp>
        <p:nvSpPr>
          <p:cNvPr id="3" name="Content Placeholder 2">
            <a:extLst>
              <a:ext uri="{FF2B5EF4-FFF2-40B4-BE49-F238E27FC236}">
                <a16:creationId xmlns:a16="http://schemas.microsoft.com/office/drawing/2014/main" id="{E85161C1-93DB-9399-1E97-5F1F01BE5F88}"/>
              </a:ext>
            </a:extLst>
          </p:cNvPr>
          <p:cNvSpPr>
            <a:spLocks noGrp="1"/>
          </p:cNvSpPr>
          <p:nvPr>
            <p:ph idx="1"/>
          </p:nvPr>
        </p:nvSpPr>
        <p:spPr/>
        <p:txBody>
          <a:bodyPr>
            <a:normAutofit fontScale="92500" lnSpcReduction="10000"/>
          </a:bodyPr>
          <a:lstStyle/>
          <a:p>
            <a:r>
              <a:rPr lang="en-IN" sz="3200" b="1" dirty="0"/>
              <a:t>Amount of data collected- </a:t>
            </a:r>
            <a:r>
              <a:rPr lang="en-IN" sz="3000" dirty="0"/>
              <a:t>Approximately 200-300 images of different types of waste objects were collected thus making the project versatile.</a:t>
            </a:r>
          </a:p>
          <a:p>
            <a:r>
              <a:rPr lang="en-IN" sz="3200" b="1" dirty="0"/>
              <a:t>Different Types of Wastes Collected- </a:t>
            </a:r>
            <a:r>
              <a:rPr lang="en-IN" sz="3000" b="1" dirty="0"/>
              <a:t>  </a:t>
            </a:r>
          </a:p>
          <a:p>
            <a:r>
              <a:rPr lang="en-IN" sz="3000" dirty="0"/>
              <a:t>1. Plastic Bottles </a:t>
            </a:r>
          </a:p>
          <a:p>
            <a:r>
              <a:rPr lang="en-IN" sz="3000" dirty="0"/>
              <a:t>2. Cardboard </a:t>
            </a:r>
          </a:p>
          <a:p>
            <a:r>
              <a:rPr lang="en-IN" sz="3000" dirty="0"/>
              <a:t>3. Metal Cans</a:t>
            </a:r>
          </a:p>
          <a:p>
            <a:r>
              <a:rPr lang="en-IN" sz="3000" dirty="0"/>
              <a:t>4. </a:t>
            </a:r>
            <a:r>
              <a:rPr lang="en-IN" sz="3000" dirty="0" err="1"/>
              <a:t>Snackbags</a:t>
            </a:r>
            <a:endParaRPr lang="en-IN" sz="3000" dirty="0"/>
          </a:p>
          <a:p>
            <a:r>
              <a:rPr lang="en-IN" sz="3000" dirty="0"/>
              <a:t>5. Paper Waste </a:t>
            </a:r>
          </a:p>
        </p:txBody>
      </p:sp>
    </p:spTree>
    <p:extLst>
      <p:ext uri="{BB962C8B-B14F-4D97-AF65-F5344CB8AC3E}">
        <p14:creationId xmlns:p14="http://schemas.microsoft.com/office/powerpoint/2010/main" val="860803348"/>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79DA-D6EE-271F-7ACC-4061526FBD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Sanmbmple</a:t>
            </a:r>
            <a:r>
              <a:rPr lang="en-US" sz="3600" b="1" kern="1200" dirty="0">
                <a:solidFill>
                  <a:srgbClr val="FFFFFF"/>
                </a:solidFill>
                <a:latin typeface="+mj-lt"/>
                <a:ea typeface="+mj-ea"/>
                <a:cs typeface="+mj-cs"/>
              </a:rPr>
              <a:t> of Data Collected </a:t>
            </a:r>
          </a:p>
        </p:txBody>
      </p:sp>
      <p:pic>
        <p:nvPicPr>
          <p:cNvPr id="5" name="Content Placeholder 4" descr="A brown box with a hole in the middle&#10;&#10;Description automatically generated">
            <a:extLst>
              <a:ext uri="{FF2B5EF4-FFF2-40B4-BE49-F238E27FC236}">
                <a16:creationId xmlns:a16="http://schemas.microsoft.com/office/drawing/2014/main" id="{473C2FDF-E6B0-BB34-FC59-6FDBEF532B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6841" y="643466"/>
            <a:ext cx="4294513" cy="6006312"/>
          </a:xfrm>
          <a:prstGeom prst="rect">
            <a:avLst/>
          </a:prstGeom>
        </p:spPr>
      </p:pic>
      <p:sp>
        <p:nvSpPr>
          <p:cNvPr id="3" name="Oval 2">
            <a:extLst>
              <a:ext uri="{FF2B5EF4-FFF2-40B4-BE49-F238E27FC236}">
                <a16:creationId xmlns:a16="http://schemas.microsoft.com/office/drawing/2014/main" id="{147D3F9D-CDA8-1C8D-396B-B18934B098DE}"/>
              </a:ext>
            </a:extLst>
          </p:cNvPr>
          <p:cNvSpPr/>
          <p:nvPr/>
        </p:nvSpPr>
        <p:spPr>
          <a:xfrm>
            <a:off x="639097" y="845574"/>
            <a:ext cx="4294513" cy="42770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Sample of the waste we are detecting and segregating.</a:t>
            </a:r>
            <a:endParaRPr lang="en-IN" sz="3200" b="1" dirty="0"/>
          </a:p>
        </p:txBody>
      </p:sp>
    </p:spTree>
    <p:extLst>
      <p:ext uri="{BB962C8B-B14F-4D97-AF65-F5344CB8AC3E}">
        <p14:creationId xmlns:p14="http://schemas.microsoft.com/office/powerpoint/2010/main" val="3464167040"/>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0205-C2FD-03CE-8FB5-1A808C25DAC3}"/>
              </a:ext>
            </a:extLst>
          </p:cNvPr>
          <p:cNvSpPr>
            <a:spLocks noGrp="1"/>
          </p:cNvSpPr>
          <p:nvPr>
            <p:ph type="title"/>
          </p:nvPr>
        </p:nvSpPr>
        <p:spPr>
          <a:xfrm>
            <a:off x="534473" y="2950387"/>
            <a:ext cx="3052293" cy="3531403"/>
          </a:xfrm>
          <a:prstGeom prst="ellipse">
            <a:avLst/>
          </a:prstGeom>
        </p:spPr>
        <p:txBody>
          <a:bodyPr vert="horz" lIns="91440" tIns="45720" rIns="91440" bIns="45720" rtlCol="0" anchor="t">
            <a:normAutofit/>
          </a:bodyPr>
          <a:lstStyle/>
          <a:p>
            <a:pPr algn="r"/>
            <a:r>
              <a:rPr lang="en-US" sz="4000" dirty="0">
                <a:solidFill>
                  <a:srgbClr val="FFFFFF"/>
                </a:solidFill>
              </a:rPr>
              <a:t>Various Wastes in one picture </a:t>
            </a:r>
          </a:p>
        </p:txBody>
      </p:sp>
      <p:pic>
        <p:nvPicPr>
          <p:cNvPr id="6" name="Picture Placeholder 5" descr="A table with food and drinks on it&#10;&#10;Description automatically generated">
            <a:extLst>
              <a:ext uri="{FF2B5EF4-FFF2-40B4-BE49-F238E27FC236}">
                <a16:creationId xmlns:a16="http://schemas.microsoft.com/office/drawing/2014/main" id="{8958C4A3-32A9-13F6-324A-46163185D11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508" r="2508"/>
          <a:stretch/>
        </p:blipFill>
        <p:spPr>
          <a:prstGeom prst="rect">
            <a:avLst/>
          </a:prstGeom>
        </p:spPr>
      </p:pic>
      <p:sp>
        <p:nvSpPr>
          <p:cNvPr id="5" name="Rectangle 4">
            <a:extLst>
              <a:ext uri="{FF2B5EF4-FFF2-40B4-BE49-F238E27FC236}">
                <a16:creationId xmlns:a16="http://schemas.microsoft.com/office/drawing/2014/main" id="{FB2551B3-2015-3BBE-EAD8-911402941F84}"/>
              </a:ext>
            </a:extLst>
          </p:cNvPr>
          <p:cNvSpPr/>
          <p:nvPr/>
        </p:nvSpPr>
        <p:spPr>
          <a:xfrm>
            <a:off x="294968" y="639097"/>
            <a:ext cx="3291798" cy="4198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tx2"/>
                </a:solidFill>
              </a:rPr>
              <a:t>Different types of waste objects in a single frame.</a:t>
            </a:r>
            <a:endParaRPr lang="en-IN" sz="3200" b="1" dirty="0">
              <a:solidFill>
                <a:schemeClr val="tx2"/>
              </a:solidFill>
            </a:endParaRPr>
          </a:p>
        </p:txBody>
      </p:sp>
    </p:spTree>
    <p:extLst>
      <p:ext uri="{BB962C8B-B14F-4D97-AF65-F5344CB8AC3E}">
        <p14:creationId xmlns:p14="http://schemas.microsoft.com/office/powerpoint/2010/main" val="32381356"/>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BA88-D7F4-5CF6-5A27-FB5BB17D3111}"/>
              </a:ext>
            </a:extLst>
          </p:cNvPr>
          <p:cNvSpPr>
            <a:spLocks noGrp="1"/>
          </p:cNvSpPr>
          <p:nvPr>
            <p:ph type="title"/>
          </p:nvPr>
        </p:nvSpPr>
        <p:spPr/>
        <p:txBody>
          <a:bodyPr>
            <a:normAutofit/>
          </a:bodyPr>
          <a:lstStyle/>
          <a:p>
            <a:r>
              <a:rPr lang="en-IN" sz="4800" b="1" dirty="0"/>
              <a:t>Creating our own dataset </a:t>
            </a:r>
          </a:p>
        </p:txBody>
      </p:sp>
      <p:sp>
        <p:nvSpPr>
          <p:cNvPr id="3" name="Content Placeholder 2">
            <a:extLst>
              <a:ext uri="{FF2B5EF4-FFF2-40B4-BE49-F238E27FC236}">
                <a16:creationId xmlns:a16="http://schemas.microsoft.com/office/drawing/2014/main" id="{E85161C1-93DB-9399-1E97-5F1F01BE5F88}"/>
              </a:ext>
            </a:extLst>
          </p:cNvPr>
          <p:cNvSpPr>
            <a:spLocks noGrp="1"/>
          </p:cNvSpPr>
          <p:nvPr>
            <p:ph idx="1"/>
          </p:nvPr>
        </p:nvSpPr>
        <p:spPr/>
        <p:txBody>
          <a:bodyPr vert="horz" lIns="91440" tIns="45720" rIns="91440" bIns="45720" rtlCol="0" anchor="t">
            <a:normAutofit fontScale="70000" lnSpcReduction="20000"/>
          </a:bodyPr>
          <a:lstStyle/>
          <a:p>
            <a:pPr marL="0" indent="0">
              <a:buNone/>
            </a:pPr>
            <a:endParaRPr lang="en-IN" sz="3200" b="1" dirty="0">
              <a:ea typeface="+mn-lt"/>
              <a:cs typeface="+mn-lt"/>
            </a:endParaRPr>
          </a:p>
          <a:p>
            <a:r>
              <a:rPr lang="en-IN" sz="3200" b="1">
                <a:ea typeface="+mn-lt"/>
                <a:cs typeface="+mn-lt"/>
              </a:rPr>
              <a:t>Setting up Roboflow</a:t>
            </a:r>
            <a:endParaRPr lang="en-IN"/>
          </a:p>
          <a:p>
            <a:r>
              <a:rPr lang="en-IN" sz="3200">
                <a:ea typeface="+mn-lt"/>
                <a:cs typeface="+mn-lt"/>
              </a:rPr>
              <a:t>Researched different compatible and easy-to-operate datasets. Surfed websites like Kaggle, ImageNet, and </a:t>
            </a:r>
            <a:r>
              <a:rPr lang="en-IN" sz="3200" err="1">
                <a:ea typeface="+mn-lt"/>
                <a:cs typeface="+mn-lt"/>
              </a:rPr>
              <a:t>Roboflow</a:t>
            </a:r>
            <a:r>
              <a:rPr lang="en-IN" sz="3200">
                <a:ea typeface="+mn-lt"/>
                <a:cs typeface="+mn-lt"/>
              </a:rPr>
              <a:t>. Finally, decided to create the dataset on </a:t>
            </a:r>
            <a:r>
              <a:rPr lang="en-IN" sz="3200" err="1">
                <a:ea typeface="+mn-lt"/>
                <a:cs typeface="+mn-lt"/>
              </a:rPr>
              <a:t>Roboflow</a:t>
            </a:r>
            <a:r>
              <a:rPr lang="en-IN" sz="3200">
                <a:ea typeface="+mn-lt"/>
                <a:cs typeface="+mn-lt"/>
              </a:rPr>
              <a:t>.</a:t>
            </a:r>
            <a:endParaRPr lang="en-IN">
              <a:ea typeface="+mn-lt"/>
              <a:cs typeface="+mn-lt"/>
            </a:endParaRPr>
          </a:p>
          <a:p>
            <a:r>
              <a:rPr lang="en-IN" sz="3200" b="1" dirty="0">
                <a:ea typeface="+mn-lt"/>
                <a:cs typeface="+mn-lt"/>
              </a:rPr>
              <a:t>Creating Custom Dataset</a:t>
            </a:r>
            <a:endParaRPr lang="en-IN" dirty="0"/>
          </a:p>
          <a:p>
            <a:r>
              <a:rPr lang="en-IN" sz="3200">
                <a:ea typeface="+mn-lt"/>
                <a:cs typeface="+mn-lt"/>
              </a:rPr>
              <a:t>Watched relevant YouTube videos on how to set up or initialize the dataset and uploaded stored pictures.</a:t>
            </a:r>
            <a:endParaRPr lang="en-IN">
              <a:ea typeface="+mn-lt"/>
              <a:cs typeface="+mn-lt"/>
            </a:endParaRPr>
          </a:p>
          <a:p>
            <a:r>
              <a:rPr lang="en-IN" sz="3200" b="1" dirty="0">
                <a:ea typeface="+mn-lt"/>
                <a:cs typeface="+mn-lt"/>
              </a:rPr>
              <a:t>Annotation and </a:t>
            </a:r>
            <a:r>
              <a:rPr lang="en-IN" sz="3200" b="1" dirty="0" err="1">
                <a:ea typeface="+mn-lt"/>
                <a:cs typeface="+mn-lt"/>
              </a:rPr>
              <a:t>Labeling</a:t>
            </a:r>
            <a:endParaRPr lang="en-IN" dirty="0" err="1"/>
          </a:p>
          <a:p>
            <a:r>
              <a:rPr lang="en-IN" sz="3200">
                <a:ea typeface="+mn-lt"/>
                <a:cs typeface="+mn-lt"/>
              </a:rPr>
              <a:t>Applied labels to waste objects, such as giving the label "Plastic Bottle" to various bottles including drinking water bottles, packaged bottles, and crushed or crumbled bottles.</a:t>
            </a:r>
            <a:endParaRPr lang="en-IN">
              <a:ea typeface="+mn-lt"/>
              <a:cs typeface="+mn-lt"/>
            </a:endParaRPr>
          </a:p>
          <a:p>
            <a:r>
              <a:rPr lang="en-IN" sz="3200" dirty="0">
                <a:ea typeface="+mn-lt"/>
                <a:cs typeface="+mn-lt"/>
              </a:rPr>
              <a:t>Used layers to cover the waste objects in the image and mapped them to classes corresponding to specific waste types.</a:t>
            </a:r>
            <a:endParaRPr lang="en-IN" dirty="0">
              <a:ea typeface="+mn-lt"/>
              <a:cs typeface="+mn-lt"/>
            </a:endParaRPr>
          </a:p>
          <a:p>
            <a:endParaRPr lang="en-IN" sz="3200" dirty="0"/>
          </a:p>
        </p:txBody>
      </p:sp>
    </p:spTree>
    <p:extLst>
      <p:ext uri="{BB962C8B-B14F-4D97-AF65-F5344CB8AC3E}">
        <p14:creationId xmlns:p14="http://schemas.microsoft.com/office/powerpoint/2010/main" val="3511032474"/>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5CEE-B2C6-8714-D53B-50952041B09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Sample Annotation </a:t>
            </a:r>
          </a:p>
        </p:txBody>
      </p:sp>
      <p:pic>
        <p:nvPicPr>
          <p:cNvPr id="17" name="Picture Placeholder 16" descr="A cardboard box with a hole in the middle">
            <a:extLst>
              <a:ext uri="{FF2B5EF4-FFF2-40B4-BE49-F238E27FC236}">
                <a16:creationId xmlns:a16="http://schemas.microsoft.com/office/drawing/2014/main" id="{C12A96D8-9761-1892-12E5-4EB7B7839B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946" b="946"/>
          <a:stretch/>
        </p:blipFill>
        <p:spPr>
          <a:prstGeom prst="rect">
            <a:avLst/>
          </a:prstGeom>
        </p:spPr>
      </p:pic>
      <p:sp>
        <p:nvSpPr>
          <p:cNvPr id="3" name="TextBox 2">
            <a:extLst>
              <a:ext uri="{FF2B5EF4-FFF2-40B4-BE49-F238E27FC236}">
                <a16:creationId xmlns:a16="http://schemas.microsoft.com/office/drawing/2014/main" id="{3D3EE4DE-45F9-4C41-F577-6601500528C4}"/>
              </a:ext>
            </a:extLst>
          </p:cNvPr>
          <p:cNvSpPr txBox="1"/>
          <p:nvPr/>
        </p:nvSpPr>
        <p:spPr>
          <a:xfrm>
            <a:off x="432619" y="1337187"/>
            <a:ext cx="3283975" cy="1200329"/>
          </a:xfrm>
          <a:prstGeom prst="rect">
            <a:avLst/>
          </a:prstGeom>
          <a:noFill/>
        </p:spPr>
        <p:txBody>
          <a:bodyPr wrap="square" rtlCol="0">
            <a:spAutoFit/>
          </a:bodyPr>
          <a:lstStyle/>
          <a:p>
            <a:r>
              <a:rPr lang="en-US" sz="3600" b="1" i="1" dirty="0">
                <a:latin typeface="Algerian" panose="04020705040A02060702" pitchFamily="82" charset="0"/>
              </a:rPr>
              <a:t>Sample ANNOTATION</a:t>
            </a:r>
            <a:endParaRPr lang="en-IN" sz="3600" b="1" i="1" dirty="0">
              <a:latin typeface="Algerian" panose="04020705040A02060702" pitchFamily="82" charset="0"/>
            </a:endParaRPr>
          </a:p>
        </p:txBody>
      </p:sp>
    </p:spTree>
    <p:extLst>
      <p:ext uri="{BB962C8B-B14F-4D97-AF65-F5344CB8AC3E}">
        <p14:creationId xmlns:p14="http://schemas.microsoft.com/office/powerpoint/2010/main" val="3791863192"/>
      </p:ext>
    </p:extLst>
  </p:cSld>
  <p:clrMapOvr>
    <a:masterClrMapping/>
  </p:clrMapOvr>
  <mc:AlternateContent xmlns:mc="http://schemas.openxmlformats.org/markup-compatibility/2006">
    <mc:Choice xmlns:p14="http://schemas.microsoft.com/office/powerpoint/2010/main" Requires="p14">
      <p:transition spd="slow" p14:dur="1750">
        <p:random/>
        <p:sndAc>
          <p:stSnd>
            <p:snd r:embed="rId2" name="voltage.wav"/>
          </p:stSnd>
        </p:sndAc>
      </p:transition>
    </mc:Choice>
    <mc:Fallback>
      <p:transition spd="slow">
        <p:random/>
        <p:sndAc>
          <p:stSnd>
            <p:snd r:embed="rId2" name="voltage.wav"/>
          </p:stSnd>
        </p:sndAc>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523</Words>
  <Application>Microsoft Office PowerPoint</Application>
  <PresentationFormat>Widescreen</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ESW Presentation</vt:lpstr>
      <vt:lpstr>September 30,2024</vt:lpstr>
      <vt:lpstr>PowerPoint Presentation</vt:lpstr>
      <vt:lpstr>Weekly Progress Report </vt:lpstr>
      <vt:lpstr>WASTE &amp; DATA COLLECTION</vt:lpstr>
      <vt:lpstr>Sanmbmple of Data Collected </vt:lpstr>
      <vt:lpstr>Various Wastes in one picture </vt:lpstr>
      <vt:lpstr>Creating our own dataset </vt:lpstr>
      <vt:lpstr>Sample Annotation </vt:lpstr>
      <vt:lpstr>Sample Annotation </vt:lpstr>
      <vt:lpstr>Augmentation  &amp; Preprocessing </vt:lpstr>
      <vt:lpstr>Training &amp; Validating the model </vt:lpstr>
      <vt:lpstr>Some insights into the model testing phase  </vt:lpstr>
      <vt:lpstr>Stress Testing  </vt:lpstr>
      <vt:lpstr>Checking the versatility of the model using snackbags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Gupta</dc:creator>
  <cp:lastModifiedBy>Shivam Gupta</cp:lastModifiedBy>
  <cp:revision>21</cp:revision>
  <dcterms:created xsi:type="dcterms:W3CDTF">2024-09-30T17:01:57Z</dcterms:created>
  <dcterms:modified xsi:type="dcterms:W3CDTF">2024-10-01T08:01:18Z</dcterms:modified>
</cp:coreProperties>
</file>