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70" r:id="rId6"/>
    <p:sldId id="271" r:id="rId7"/>
    <p:sldId id="260" r:id="rId8"/>
    <p:sldId id="261" r:id="rId9"/>
    <p:sldId id="272" r:id="rId10"/>
    <p:sldId id="262" r:id="rId11"/>
    <p:sldId id="273" r:id="rId12"/>
    <p:sldId id="263" r:id="rId13"/>
    <p:sldId id="264" r:id="rId14"/>
    <p:sldId id="265" r:id="rId15"/>
    <p:sldId id="266" r:id="rId16"/>
    <p:sldId id="267" r:id="rId17"/>
    <p:sldId id="268" r:id="rId18"/>
    <p:sldId id="274" r:id="rId19"/>
    <p:sldId id="269" r:id="rId20"/>
    <p:sldId id="275" r:id="rId21"/>
  </p:sldIdLst>
  <p:sldSz cx="12192000" cy="6858000"/>
  <p:notesSz cx="6858000" cy="9144000"/>
  <p:custShowLst>
    <p:custShow name="Custom Show 1" id="0">
      <p:sldLst>
        <p:sld r:id="rId2"/>
        <p:sld r:id="rId3"/>
        <p:sld r:id="rId4"/>
        <p:sld r:id="rId5"/>
        <p:sld r:id="rId8"/>
        <p:sld r:id="rId9"/>
        <p:sld r:id="rId11"/>
        <p:sld r:id="rId13"/>
        <p:sld r:id="rId1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1578E-CBB1-4AA2-ADF8-6FD85DA0F952}" v="13" dt="2024-10-07T12:00:24.999"/>
    <p1510:client id="{C767A5AC-429E-482E-7392-93D0291009B1}" v="353" dt="2024-10-08T08:16:25.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4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95597671"/>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3" name="explod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12532331"/>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3" name="explod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76723656"/>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4" name="explod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428340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3" name="explod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36228185"/>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3" name="explod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1817769"/>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4" name="explod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29683383"/>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4" name="explod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56963275"/>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3" name="explod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4741488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3" name="explod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7532766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4" name="explod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10/8/2024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75609177"/>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1" name="explode.wav"/>
          </p:stSnd>
        </p:sndAc>
      </p:transition>
    </mc:Choice>
    <mc:Fallback xmlns="">
      <p:transition spd="slow">
        <p:diamond/>
        <p:sndAc>
          <p:stSnd>
            <p:snd r:embed="rId4" name="explod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4">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10/8/2024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94693273"/>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mc:AlternateContent xmlns:mc="http://schemas.openxmlformats.org/markup-compatibility/2006" xmlns:p14="http://schemas.microsoft.com/office/powerpoint/2010/main">
    <mc:Choice Requires="p14">
      <p:transition spd="slow" p14:dur="800">
        <p:diamond/>
        <p:sndAc>
          <p:stSnd>
            <p:snd r:embed="rId13" name="explode.wav"/>
          </p:stSnd>
        </p:sndAc>
      </p:transition>
    </mc:Choice>
    <mc:Fallback xmlns="">
      <p:transition spd="slow">
        <p:diamond/>
        <p:sndAc>
          <p:stSnd>
            <p:snd r:embed="rId15" name="explode.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audio" Target="../media/audio1.wav"/><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0"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32"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34"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112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036"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E9E985-D087-1773-9D1E-5B940210B5CE}"/>
              </a:ext>
            </a:extLst>
          </p:cNvPr>
          <p:cNvSpPr>
            <a:spLocks noGrp="1"/>
          </p:cNvSpPr>
          <p:nvPr>
            <p:ph type="ctrTitle"/>
          </p:nvPr>
        </p:nvSpPr>
        <p:spPr>
          <a:xfrm>
            <a:off x="457199" y="676656"/>
            <a:ext cx="4597559" cy="3063240"/>
          </a:xfrm>
        </p:spPr>
        <p:txBody>
          <a:bodyPr>
            <a:normAutofit/>
          </a:bodyPr>
          <a:lstStyle/>
          <a:p>
            <a:r>
              <a:rPr lang="en-US" sz="3200" dirty="0"/>
              <a:t>WASTE MANAGEMENT</a:t>
            </a:r>
            <a:endParaRPr lang="en-IN" sz="3200" dirty="0"/>
          </a:p>
        </p:txBody>
      </p:sp>
      <p:sp>
        <p:nvSpPr>
          <p:cNvPr id="3" name="Subtitle 2">
            <a:extLst>
              <a:ext uri="{FF2B5EF4-FFF2-40B4-BE49-F238E27FC236}">
                <a16:creationId xmlns:a16="http://schemas.microsoft.com/office/drawing/2014/main" id="{628920FB-9BDB-2479-DA60-0FC15C478A18}"/>
              </a:ext>
            </a:extLst>
          </p:cNvPr>
          <p:cNvSpPr>
            <a:spLocks noGrp="1"/>
          </p:cNvSpPr>
          <p:nvPr>
            <p:ph type="subTitle" idx="1"/>
          </p:nvPr>
        </p:nvSpPr>
        <p:spPr>
          <a:xfrm>
            <a:off x="457199" y="3840480"/>
            <a:ext cx="4597559" cy="2315845"/>
          </a:xfrm>
        </p:spPr>
        <p:txBody>
          <a:bodyPr>
            <a:normAutofit/>
          </a:bodyPr>
          <a:lstStyle/>
          <a:p>
            <a:r>
              <a:rPr lang="en-US" dirty="0"/>
              <a:t>Presented to: Sachin Chaudhar</a:t>
            </a:r>
            <a:r>
              <a:rPr lang="en-US" u="sng" dirty="0"/>
              <a:t>i</a:t>
            </a:r>
            <a:endParaRPr lang="en-IN" dirty="0"/>
          </a:p>
        </p:txBody>
      </p:sp>
      <p:pic>
        <p:nvPicPr>
          <p:cNvPr id="1025" name="Picture 1" descr="Shape Text divider">
            <a:extLst>
              <a:ext uri="{FF2B5EF4-FFF2-40B4-BE49-F238E27FC236}">
                <a16:creationId xmlns:a16="http://schemas.microsoft.com/office/drawing/2014/main" id="{617A38B3-35E8-67FA-DB5C-991861317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664" y="-1091381"/>
            <a:ext cx="1419225" cy="47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C39DAF40-8F12-91BF-2C70-1E02C4815EB9}"/>
              </a:ext>
            </a:extLst>
          </p:cNvPr>
          <p:cNvGraphicFramePr>
            <a:graphicFrameLocks noGrp="1"/>
          </p:cNvGraphicFramePr>
          <p:nvPr>
            <p:extLst>
              <p:ext uri="{D42A27DB-BD31-4B8C-83A1-F6EECF244321}">
                <p14:modId xmlns:p14="http://schemas.microsoft.com/office/powerpoint/2010/main" val="2069455949"/>
              </p:ext>
            </p:extLst>
          </p:nvPr>
        </p:nvGraphicFramePr>
        <p:xfrm>
          <a:off x="6390752" y="1248203"/>
          <a:ext cx="4846037" cy="4623105"/>
        </p:xfrm>
        <a:graphic>
          <a:graphicData uri="http://schemas.openxmlformats.org/drawingml/2006/table">
            <a:tbl>
              <a:tblPr>
                <a:solidFill>
                  <a:schemeClr val="tx1">
                    <a:lumMod val="65000"/>
                    <a:lumOff val="35000"/>
                  </a:schemeClr>
                </a:solidFill>
              </a:tblPr>
              <a:tblGrid>
                <a:gridCol w="4846037">
                  <a:extLst>
                    <a:ext uri="{9D8B030D-6E8A-4147-A177-3AD203B41FA5}">
                      <a16:colId xmlns:a16="http://schemas.microsoft.com/office/drawing/2014/main" val="313100877"/>
                    </a:ext>
                  </a:extLst>
                </a:gridCol>
              </a:tblGrid>
              <a:tr h="1901285">
                <a:tc>
                  <a:txBody>
                    <a:bodyPr/>
                    <a:lstStyle/>
                    <a:p>
                      <a:pPr algn="l" rtl="0" fontAlgn="base"/>
                      <a:r>
                        <a:rPr lang="en-US" sz="2700" b="1" i="0" cap="none" spc="0" dirty="0">
                          <a:solidFill>
                            <a:schemeClr val="bg1"/>
                          </a:solidFill>
                          <a:effectLst/>
                          <a:latin typeface="Arial" panose="020B0604020202020204" pitchFamily="34" charset="0"/>
                        </a:rPr>
                        <a:t>Weekly Report </a:t>
                      </a:r>
                      <a:endParaRPr lang="en-US" sz="2700" b="1" i="0" cap="none" spc="0" dirty="0">
                        <a:solidFill>
                          <a:schemeClr val="bg1"/>
                        </a:solidFill>
                        <a:effectLst/>
                      </a:endParaRPr>
                    </a:p>
                    <a:p>
                      <a:pPr algn="l" rtl="0" fontAlgn="base"/>
                      <a:r>
                        <a:rPr lang="en-US" sz="2700" b="1" i="0" cap="none" spc="0" dirty="0">
                          <a:solidFill>
                            <a:schemeClr val="bg1"/>
                          </a:solidFill>
                          <a:effectLst/>
                          <a:latin typeface="Arial" panose="020B0604020202020204" pitchFamily="34" charset="0"/>
                        </a:rPr>
                        <a:t>October 2nd Week Results and Analysis </a:t>
                      </a:r>
                      <a:endParaRPr lang="en-US" sz="2700" b="1" i="0" cap="none" spc="0" dirty="0">
                        <a:solidFill>
                          <a:schemeClr val="bg1"/>
                        </a:solidFill>
                        <a:effectLst/>
                      </a:endParaRPr>
                    </a:p>
                    <a:p>
                      <a:pPr algn="l" rtl="0" fontAlgn="base"/>
                      <a:r>
                        <a:rPr lang="en-US" sz="2700" b="1" i="0" cap="none" spc="0" dirty="0">
                          <a:solidFill>
                            <a:schemeClr val="bg1"/>
                          </a:solidFill>
                          <a:effectLst/>
                          <a:latin typeface="Calibri" panose="020F0502020204030204" pitchFamily="34" charset="0"/>
                        </a:rPr>
                        <a:t> </a:t>
                      </a:r>
                      <a:endParaRPr lang="en-US" sz="2700" b="1" i="0" cap="none" spc="0" dirty="0">
                        <a:solidFill>
                          <a:schemeClr val="bg1"/>
                        </a:solidFill>
                        <a:effectLst/>
                      </a:endParaRPr>
                    </a:p>
                  </a:txBody>
                  <a:tcPr marL="89648" marR="89648" marT="44824" marB="15385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825322091"/>
                  </a:ext>
                </a:extLst>
              </a:tr>
              <a:tr h="2721820">
                <a:tc>
                  <a:txBody>
                    <a:bodyPr/>
                    <a:lstStyle/>
                    <a:p>
                      <a:pPr algn="l" rtl="0" fontAlgn="base"/>
                      <a:r>
                        <a:rPr lang="en-US" sz="2700" b="1" i="0" cap="none" spc="0" dirty="0">
                          <a:solidFill>
                            <a:schemeClr val="bg1"/>
                          </a:solidFill>
                          <a:effectLst/>
                          <a:latin typeface="Calibri" panose="020F0502020204030204" pitchFamily="34" charset="0"/>
                        </a:rPr>
                        <a:t>October 7,2024 </a:t>
                      </a:r>
                      <a:endParaRPr lang="en-US" sz="2700" b="1" i="0" cap="none" spc="0" dirty="0">
                        <a:solidFill>
                          <a:schemeClr val="bg1"/>
                        </a:solidFill>
                        <a:effectLst/>
                      </a:endParaRPr>
                    </a:p>
                    <a:p>
                      <a:pPr algn="l" rtl="0" fontAlgn="base"/>
                      <a:r>
                        <a:rPr lang="en-US" sz="2700" b="1" i="0" cap="none" spc="0" dirty="0">
                          <a:solidFill>
                            <a:schemeClr val="bg1"/>
                          </a:solidFill>
                          <a:effectLst/>
                          <a:latin typeface="Calibri" panose="020F0502020204030204" pitchFamily="34" charset="0"/>
                        </a:rPr>
                        <a:t> </a:t>
                      </a:r>
                      <a:endParaRPr lang="en-US" sz="2700" b="1" i="0" cap="none" spc="0" dirty="0">
                        <a:solidFill>
                          <a:schemeClr val="bg1"/>
                        </a:solidFill>
                        <a:effectLst/>
                      </a:endParaRPr>
                    </a:p>
                    <a:p>
                      <a:pPr algn="l" rtl="0" fontAlgn="base"/>
                      <a:r>
                        <a:rPr lang="en-US" sz="2700" b="1" i="0" cap="none" spc="0" dirty="0">
                          <a:solidFill>
                            <a:schemeClr val="bg1"/>
                          </a:solidFill>
                          <a:effectLst/>
                          <a:latin typeface="Calibri" panose="020F0502020204030204" pitchFamily="34" charset="0"/>
                        </a:rPr>
                        <a:t>Authored By: </a:t>
                      </a:r>
                      <a:r>
                        <a:rPr lang="en-US" sz="2700" b="1" i="0" cap="none" spc="0" dirty="0" err="1">
                          <a:solidFill>
                            <a:schemeClr val="bg1"/>
                          </a:solidFill>
                          <a:effectLst/>
                          <a:latin typeface="Calibri" panose="020F0502020204030204" pitchFamily="34" charset="0"/>
                        </a:rPr>
                        <a:t>Sheta</a:t>
                      </a:r>
                      <a:r>
                        <a:rPr lang="en-US" sz="2700" b="1" i="0" cap="none" spc="0" dirty="0">
                          <a:solidFill>
                            <a:schemeClr val="bg1"/>
                          </a:solidFill>
                          <a:effectLst/>
                          <a:latin typeface="Calibri" panose="020F0502020204030204" pitchFamily="34" charset="0"/>
                        </a:rPr>
                        <a:t> Ke </a:t>
                      </a:r>
                      <a:r>
                        <a:rPr lang="en-US" sz="2700" b="1" i="0" cap="none" spc="0" dirty="0" err="1">
                          <a:solidFill>
                            <a:schemeClr val="bg1"/>
                          </a:solidFill>
                          <a:effectLst/>
                          <a:latin typeface="Calibri" panose="020F0502020204030204" pitchFamily="34" charset="0"/>
                        </a:rPr>
                        <a:t>Kaptaanz</a:t>
                      </a:r>
                      <a:r>
                        <a:rPr lang="en-US" sz="2700" b="1" i="0" cap="none" spc="0" dirty="0">
                          <a:solidFill>
                            <a:schemeClr val="bg1"/>
                          </a:solidFill>
                          <a:effectLst/>
                          <a:latin typeface="Calibri" panose="020F0502020204030204" pitchFamily="34" charset="0"/>
                        </a:rPr>
                        <a:t> </a:t>
                      </a:r>
                      <a:endParaRPr lang="en-US" sz="2700" b="1" i="0" cap="none" spc="0" dirty="0">
                        <a:solidFill>
                          <a:schemeClr val="bg1"/>
                        </a:solidFill>
                        <a:effectLst/>
                      </a:endParaRPr>
                    </a:p>
                    <a:p>
                      <a:pPr algn="l" rtl="0" fontAlgn="base"/>
                      <a:r>
                        <a:rPr lang="en-US" sz="2700" b="1" i="0" cap="none" spc="0" dirty="0">
                          <a:solidFill>
                            <a:schemeClr val="bg1"/>
                          </a:solidFill>
                          <a:effectLst/>
                          <a:latin typeface="Calibri" panose="020F0502020204030204" pitchFamily="34" charset="0"/>
                        </a:rPr>
                        <a:t> </a:t>
                      </a:r>
                      <a:endParaRPr lang="en-US" sz="2700" b="1" i="0" cap="none" spc="0" dirty="0">
                        <a:solidFill>
                          <a:schemeClr val="bg1"/>
                        </a:solidFill>
                        <a:effectLst/>
                      </a:endParaRPr>
                    </a:p>
                  </a:txBody>
                  <a:tcPr marL="89648" marR="89648" marT="44824" marB="15385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79934382"/>
                  </a:ext>
                </a:extLst>
              </a:tr>
            </a:tbl>
          </a:graphicData>
        </a:graphic>
      </p:graphicFrame>
    </p:spTree>
    <p:extLst>
      <p:ext uri="{BB962C8B-B14F-4D97-AF65-F5344CB8AC3E}">
        <p14:creationId xmlns:p14="http://schemas.microsoft.com/office/powerpoint/2010/main" val="2785746684"/>
      </p:ext>
    </p:extLst>
  </p:cSld>
  <p:clrMapOvr>
    <a:masterClrMapping/>
  </p:clrMapOvr>
  <mc:AlternateContent xmlns:mc="http://schemas.openxmlformats.org/markup-compatibility/2006" xmlns:p14="http://schemas.microsoft.com/office/powerpoint/2010/main">
    <mc:Choice Requires="p14">
      <p:transition spd="slow" p14:dur="4000">
        <p14:vortex dir="r"/>
        <p:sndAc>
          <p:stSnd loop="1">
            <p:snd r:embed="rId2" name="explode.wav"/>
          </p:stSnd>
        </p:sndAc>
      </p:transition>
    </mc:Choice>
    <mc:Fallback xmlns="">
      <p:transition spd="slow">
        <p:fade/>
        <p:sndAc>
          <p:stSnd loop="1">
            <p:snd r:embed="rId5"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BF6E-B236-0BA1-89EF-46314D0974B6}"/>
              </a:ext>
            </a:extLst>
          </p:cNvPr>
          <p:cNvSpPr>
            <a:spLocks noGrp="1"/>
          </p:cNvSpPr>
          <p:nvPr>
            <p:ph type="title"/>
          </p:nvPr>
        </p:nvSpPr>
        <p:spPr/>
        <p:txBody>
          <a:bodyPr/>
          <a:lstStyle/>
          <a:p>
            <a:r>
              <a:rPr lang="en-US" dirty="0"/>
              <a:t>Model Deployment </a:t>
            </a:r>
            <a:endParaRPr lang="en-IN" dirty="0"/>
          </a:p>
        </p:txBody>
      </p:sp>
      <p:sp>
        <p:nvSpPr>
          <p:cNvPr id="3" name="Content Placeholder 2">
            <a:extLst>
              <a:ext uri="{FF2B5EF4-FFF2-40B4-BE49-F238E27FC236}">
                <a16:creationId xmlns:a16="http://schemas.microsoft.com/office/drawing/2014/main" id="{BE922E59-A155-1383-D042-250E4223F5AC}"/>
              </a:ext>
            </a:extLst>
          </p:cNvPr>
          <p:cNvSpPr>
            <a:spLocks noGrp="1"/>
          </p:cNvSpPr>
          <p:nvPr>
            <p:ph idx="1"/>
          </p:nvPr>
        </p:nvSpPr>
        <p:spPr/>
        <p:txBody>
          <a:bodyPr>
            <a:normAutofit lnSpcReduction="10000"/>
          </a:bodyPr>
          <a:lstStyle/>
          <a:p>
            <a:pPr algn="l" rtl="0" fontAlgn="base"/>
            <a:r>
              <a:rPr lang="en-US" b="1" i="1" u="sng" dirty="0">
                <a:effectLst/>
                <a:latin typeface="Calibri" panose="020F0502020204030204" pitchFamily="34" charset="0"/>
              </a:rPr>
              <a:t>Uploading Model to QIDK kit:</a:t>
            </a:r>
            <a:r>
              <a:rPr lang="en-US" b="0" i="0" dirty="0">
                <a:effectLst/>
                <a:latin typeface="Calibri" panose="020F0502020204030204" pitchFamily="34" charset="0"/>
              </a:rPr>
              <a:t> </a:t>
            </a:r>
            <a:endParaRPr lang="en-US" b="0" i="0" dirty="0">
              <a:effectLst/>
              <a:latin typeface="Segoe UI" panose="020B0502040204020203" pitchFamily="34" charset="0"/>
            </a:endParaRPr>
          </a:p>
          <a:p>
            <a:pPr algn="l" rtl="0" fontAlgn="base"/>
            <a:r>
              <a:rPr lang="en-US" b="1" i="1" u="none" strike="noStrike" dirty="0">
                <a:effectLst/>
                <a:latin typeface="Calibri" panose="020F0502020204030204" pitchFamily="34" charset="0"/>
              </a:rPr>
              <a:t>We followed the following procedure to upload our model to the QIDK kit (android model) -</a:t>
            </a:r>
            <a:r>
              <a:rPr lang="en-US" b="0" i="0" dirty="0">
                <a:effectLst/>
                <a:latin typeface="Calibri" panose="020F0502020204030204" pitchFamily="34" charset="0"/>
              </a:rPr>
              <a:t> </a:t>
            </a:r>
            <a:endParaRPr lang="en-US" b="0" i="0" dirty="0">
              <a:effectLst/>
              <a:latin typeface="Segoe UI" panose="020B0502040204020203" pitchFamily="34" charset="0"/>
            </a:endParaRPr>
          </a:p>
          <a:p>
            <a:pPr algn="l" rtl="0" fontAlgn="base"/>
            <a:r>
              <a:rPr lang="en-US" b="1" i="1" u="none" strike="noStrike" dirty="0">
                <a:effectLst/>
                <a:latin typeface="Calibri" panose="020F0502020204030204" pitchFamily="34" charset="0"/>
              </a:rPr>
              <a:t>1. Environment Setup</a:t>
            </a:r>
            <a:r>
              <a:rPr lang="en-US" b="0" i="0" dirty="0">
                <a:effectLst/>
                <a:latin typeface="Calibri" panose="020F0502020204030204" pitchFamily="34" charset="0"/>
              </a:rPr>
              <a:t> </a:t>
            </a:r>
            <a:endParaRPr lang="en-US" b="0" i="0" dirty="0">
              <a:effectLst/>
              <a:latin typeface="Segoe UI" panose="020B0502040204020203" pitchFamily="34" charset="0"/>
            </a:endParaRPr>
          </a:p>
          <a:p>
            <a:pPr algn="l" rtl="0" fontAlgn="base"/>
            <a:r>
              <a:rPr lang="en-US" b="1" i="0" dirty="0">
                <a:effectLst/>
                <a:latin typeface="Calibri" panose="020F0502020204030204" pitchFamily="34" charset="0"/>
              </a:rPr>
              <a:t>Before starting, we ensured that Android Studio was installed on our Linux machine. We downloaded Android Studio from the official website and installed the necessary components, including the SDK. The following configurations were necessary:  </a:t>
            </a:r>
            <a:endParaRPr lang="en-US" b="1" i="0" dirty="0">
              <a:effectLst/>
              <a:latin typeface="Segoe UI" panose="020B0502040204020203" pitchFamily="34" charset="0"/>
            </a:endParaRPr>
          </a:p>
          <a:p>
            <a:pPr algn="l" rtl="0" fontAlgn="base"/>
            <a:r>
              <a:rPr lang="en-US" b="1" i="0" dirty="0">
                <a:effectLst/>
                <a:latin typeface="Calibri" panose="020F0502020204030204" pitchFamily="34" charset="0"/>
              </a:rPr>
              <a:t>Selected Kotlin DSL for Gradle configuration. </a:t>
            </a:r>
            <a:endParaRPr lang="en-US" b="1" i="0" dirty="0">
              <a:effectLst/>
              <a:latin typeface="Segoe UI" panose="020B0502040204020203" pitchFamily="34" charset="0"/>
            </a:endParaRPr>
          </a:p>
          <a:p>
            <a:pPr algn="l" rtl="0" fontAlgn="base"/>
            <a:r>
              <a:rPr lang="en-US" b="1" i="0" dirty="0">
                <a:effectLst/>
                <a:latin typeface="Calibri" panose="020F0502020204030204" pitchFamily="34" charset="0"/>
              </a:rPr>
              <a:t>Created a new Android project called </a:t>
            </a:r>
            <a:r>
              <a:rPr lang="en-US" b="1" i="0" dirty="0" err="1">
                <a:effectLst/>
                <a:latin typeface="Calibri" panose="020F0502020204030204" pitchFamily="34" charset="0"/>
              </a:rPr>
              <a:t>esw</a:t>
            </a:r>
            <a:r>
              <a:rPr lang="en-US" b="1" i="0" dirty="0">
                <a:effectLst/>
                <a:latin typeface="Calibri" panose="020F0502020204030204" pitchFamily="34" charset="0"/>
              </a:rPr>
              <a:t> within Android Studio. </a:t>
            </a:r>
            <a:endParaRPr lang="en-US" b="1" i="0" dirty="0">
              <a:effectLst/>
              <a:latin typeface="Segoe UI" panose="020B0502040204020203" pitchFamily="34" charset="0"/>
            </a:endParaRPr>
          </a:p>
          <a:p>
            <a:pPr algn="l" rtl="0" fontAlgn="base"/>
            <a:r>
              <a:rPr lang="en-US" b="1" i="0" dirty="0">
                <a:effectLst/>
                <a:latin typeface="Calibri" panose="020F0502020204030204" pitchFamily="34" charset="0"/>
              </a:rPr>
              <a:t>Once Android Studio was properly set up, we proceeded to the next steps to integrate the .</a:t>
            </a:r>
            <a:r>
              <a:rPr lang="en-US" b="1" i="0" dirty="0" err="1">
                <a:effectLst/>
                <a:latin typeface="Calibri" panose="020F0502020204030204" pitchFamily="34" charset="0"/>
              </a:rPr>
              <a:t>dlc</a:t>
            </a:r>
            <a:r>
              <a:rPr lang="en-US" b="1" i="0" dirty="0">
                <a:effectLst/>
                <a:latin typeface="Calibri" panose="020F0502020204030204" pitchFamily="34" charset="0"/>
              </a:rPr>
              <a:t> model. </a:t>
            </a:r>
            <a:endParaRPr lang="en-US" b="1" i="0" dirty="0">
              <a:effectLst/>
              <a:latin typeface="Segoe UI" panose="020B0502040204020203" pitchFamily="34" charset="0"/>
            </a:endParaRPr>
          </a:p>
          <a:p>
            <a:endParaRPr lang="en-IN" dirty="0"/>
          </a:p>
        </p:txBody>
      </p:sp>
    </p:spTree>
    <p:extLst>
      <p:ext uri="{BB962C8B-B14F-4D97-AF65-F5344CB8AC3E}">
        <p14:creationId xmlns:p14="http://schemas.microsoft.com/office/powerpoint/2010/main" val="1144825255"/>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EBB-69FD-9866-273B-A0A9B82B5C01}"/>
              </a:ext>
            </a:extLst>
          </p:cNvPr>
          <p:cNvSpPr>
            <a:spLocks noGrp="1"/>
          </p:cNvSpPr>
          <p:nvPr>
            <p:ph type="title"/>
          </p:nvPr>
        </p:nvSpPr>
        <p:spPr/>
        <p:txBody>
          <a:bodyPr/>
          <a:lstStyle/>
          <a:p>
            <a:r>
              <a:rPr lang="en-US" dirty="0"/>
              <a:t>Image add </a:t>
            </a:r>
            <a:r>
              <a:rPr lang="en-US" dirty="0" err="1"/>
              <a:t>kar</a:t>
            </a:r>
            <a:r>
              <a:rPr lang="en-US" dirty="0"/>
              <a:t> </a:t>
            </a:r>
            <a:r>
              <a:rPr lang="en-US" dirty="0" err="1"/>
              <a:t>bhala</a:t>
            </a:r>
          </a:p>
        </p:txBody>
      </p:sp>
      <p:sp>
        <p:nvSpPr>
          <p:cNvPr id="3" name="Content Placeholder 2">
            <a:extLst>
              <a:ext uri="{FF2B5EF4-FFF2-40B4-BE49-F238E27FC236}">
                <a16:creationId xmlns:a16="http://schemas.microsoft.com/office/drawing/2014/main" id="{329AA52D-ADA3-BB24-CA26-C045765FA0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8793640"/>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65CF-EDCB-82C8-B804-95A84759F711}"/>
              </a:ext>
            </a:extLst>
          </p:cNvPr>
          <p:cNvSpPr>
            <a:spLocks noGrp="1"/>
          </p:cNvSpPr>
          <p:nvPr>
            <p:ph type="title"/>
          </p:nvPr>
        </p:nvSpPr>
        <p:spPr/>
        <p:txBody>
          <a:bodyPr/>
          <a:lstStyle/>
          <a:p>
            <a:r>
              <a:rPr lang="en-US" dirty="0"/>
              <a:t>Model Deployment (contd.)</a:t>
            </a:r>
            <a:endParaRPr lang="en-IN" dirty="0"/>
          </a:p>
        </p:txBody>
      </p:sp>
      <p:sp>
        <p:nvSpPr>
          <p:cNvPr id="3" name="Content Placeholder 2">
            <a:extLst>
              <a:ext uri="{FF2B5EF4-FFF2-40B4-BE49-F238E27FC236}">
                <a16:creationId xmlns:a16="http://schemas.microsoft.com/office/drawing/2014/main" id="{241DAA9F-5AD4-9868-C1FA-BE83B4A3239A}"/>
              </a:ext>
            </a:extLst>
          </p:cNvPr>
          <p:cNvSpPr>
            <a:spLocks noGrp="1"/>
          </p:cNvSpPr>
          <p:nvPr>
            <p:ph idx="1"/>
          </p:nvPr>
        </p:nvSpPr>
        <p:spPr/>
        <p:txBody>
          <a:bodyPr/>
          <a:lstStyle/>
          <a:p>
            <a:pPr algn="l" rtl="0" fontAlgn="base"/>
            <a:r>
              <a:rPr lang="en-US" sz="2400" b="1" i="1" dirty="0">
                <a:latin typeface="Calibri" panose="020F0502020204030204" pitchFamily="34" charset="0"/>
              </a:rPr>
              <a:t>2.</a:t>
            </a:r>
            <a:r>
              <a:rPr lang="en-US" sz="2400" b="1" i="1" u="none" strike="noStrike" dirty="0">
                <a:effectLst/>
                <a:latin typeface="Calibri" panose="020F0502020204030204" pitchFamily="34" charset="0"/>
              </a:rPr>
              <a:t> </a:t>
            </a:r>
            <a:r>
              <a:rPr lang="en-US" sz="2400" b="1" i="1" u="sng" strike="noStrike" dirty="0">
                <a:effectLst/>
                <a:latin typeface="Calibri" panose="020F0502020204030204" pitchFamily="34" charset="0"/>
              </a:rPr>
              <a:t>Project Initialization</a:t>
            </a:r>
            <a:r>
              <a:rPr lang="en-US" sz="2400" b="1" i="1" u="none" strike="noStrike" dirty="0">
                <a:effectLst/>
                <a:latin typeface="Calibri" panose="020F0502020204030204" pitchFamily="34" charset="0"/>
              </a:rPr>
              <a:t>-</a:t>
            </a:r>
            <a:r>
              <a:rPr lang="en-US" sz="2400" b="0" i="0" dirty="0">
                <a:effectLst/>
                <a:latin typeface="Calibri" panose="020F0502020204030204" pitchFamily="34" charset="0"/>
              </a:rPr>
              <a:t> </a:t>
            </a:r>
            <a:endParaRPr lang="en-US" sz="2400" b="0" i="0" dirty="0">
              <a:effectLst/>
              <a:latin typeface="Segoe UI" panose="020B0502040204020203" pitchFamily="34" charset="0"/>
            </a:endParaRPr>
          </a:p>
          <a:p>
            <a:pPr algn="l" rtl="0" fontAlgn="base"/>
            <a:r>
              <a:rPr lang="en-US" sz="2400" b="1" i="0" dirty="0">
                <a:effectLst/>
                <a:latin typeface="Calibri" panose="020F0502020204030204" pitchFamily="34" charset="0"/>
              </a:rPr>
              <a:t>After creating the project, we followed these steps: </a:t>
            </a:r>
            <a:endParaRPr lang="en-US" sz="2400" b="1" i="0" dirty="0">
              <a:effectLst/>
              <a:latin typeface="Segoe UI" panose="020B0502040204020203" pitchFamily="34" charset="0"/>
            </a:endParaRPr>
          </a:p>
          <a:p>
            <a:pPr algn="l" rtl="0" fontAlgn="base"/>
            <a:r>
              <a:rPr lang="en-US" sz="2400" b="1" i="0" dirty="0">
                <a:effectLst/>
                <a:latin typeface="Calibri" panose="020F0502020204030204" pitchFamily="34" charset="0"/>
              </a:rPr>
              <a:t>Created the assets Directory: </a:t>
            </a:r>
            <a:endParaRPr lang="en-US" sz="2400" b="1" i="0" dirty="0">
              <a:effectLst/>
              <a:latin typeface="Segoe UI" panose="020B0502040204020203" pitchFamily="34" charset="0"/>
            </a:endParaRPr>
          </a:p>
          <a:p>
            <a:pPr algn="l" rtl="0" fontAlgn="base"/>
            <a:r>
              <a:rPr lang="en-US" sz="2400" b="1" i="0" dirty="0">
                <a:effectLst/>
                <a:latin typeface="Calibri" panose="020F0502020204030204" pitchFamily="34" charset="0"/>
              </a:rPr>
              <a:t>In the app/</a:t>
            </a:r>
            <a:r>
              <a:rPr lang="en-US" sz="2400" b="1" i="0" dirty="0" err="1">
                <a:effectLst/>
                <a:latin typeface="Calibri" panose="020F0502020204030204" pitchFamily="34" charset="0"/>
              </a:rPr>
              <a:t>src</a:t>
            </a:r>
            <a:r>
              <a:rPr lang="en-US" sz="2400" b="1" i="0" dirty="0">
                <a:effectLst/>
                <a:latin typeface="Calibri" panose="020F0502020204030204" pitchFamily="34" charset="0"/>
              </a:rPr>
              <a:t>/main directory, we manually created an assets folder to store our .</a:t>
            </a:r>
            <a:r>
              <a:rPr lang="en-US" sz="2400" b="1" i="0" dirty="0" err="1">
                <a:effectLst/>
                <a:latin typeface="Calibri" panose="020F0502020204030204" pitchFamily="34" charset="0"/>
              </a:rPr>
              <a:t>dlc</a:t>
            </a:r>
            <a:r>
              <a:rPr lang="en-US" sz="2400" b="1" i="0" dirty="0">
                <a:effectLst/>
                <a:latin typeface="Calibri" panose="020F0502020204030204" pitchFamily="34" charset="0"/>
              </a:rPr>
              <a:t> model file. This directory will later be used to access the model file at runtime. </a:t>
            </a:r>
            <a:endParaRPr lang="en-US" sz="2400" b="1" i="0" dirty="0">
              <a:effectLst/>
              <a:latin typeface="Segoe UI" panose="020B0502040204020203" pitchFamily="34" charset="0"/>
            </a:endParaRPr>
          </a:p>
          <a:p>
            <a:pPr algn="l" rtl="0" fontAlgn="base"/>
            <a:r>
              <a:rPr lang="en-US" sz="2400" b="1" i="0" dirty="0">
                <a:effectLst/>
                <a:latin typeface="Calibri" panose="020F0502020204030204" pitchFamily="34" charset="0"/>
              </a:rPr>
              <a:t> Uploaded the .</a:t>
            </a:r>
            <a:r>
              <a:rPr lang="en-US" sz="2400" b="1" i="0" dirty="0" err="1">
                <a:effectLst/>
                <a:latin typeface="Calibri" panose="020F0502020204030204" pitchFamily="34" charset="0"/>
              </a:rPr>
              <a:t>dlc</a:t>
            </a:r>
            <a:r>
              <a:rPr lang="en-US" sz="2400" b="1" i="0" dirty="0">
                <a:effectLst/>
                <a:latin typeface="Calibri" panose="020F0502020204030204" pitchFamily="34" charset="0"/>
              </a:rPr>
              <a:t> Model: </a:t>
            </a:r>
            <a:endParaRPr lang="en-US" sz="2400" b="1" i="0" dirty="0">
              <a:effectLst/>
              <a:latin typeface="Segoe UI" panose="020B0502040204020203" pitchFamily="34" charset="0"/>
            </a:endParaRPr>
          </a:p>
          <a:p>
            <a:pPr algn="l" rtl="0" fontAlgn="base"/>
            <a:r>
              <a:rPr lang="en-US" sz="2400" b="1" i="0" dirty="0">
                <a:effectLst/>
                <a:latin typeface="Calibri" panose="020F0502020204030204" pitchFamily="34" charset="0"/>
              </a:rPr>
              <a:t>We dragged and dropped the </a:t>
            </a:r>
            <a:r>
              <a:rPr lang="en-US" sz="2400" b="1" i="0" dirty="0" err="1">
                <a:effectLst/>
                <a:latin typeface="Calibri" panose="020F0502020204030204" pitchFamily="34" charset="0"/>
              </a:rPr>
              <a:t>model.dlc</a:t>
            </a:r>
            <a:r>
              <a:rPr lang="en-US" sz="2400" b="1" i="0" dirty="0">
                <a:effectLst/>
                <a:latin typeface="Calibri" panose="020F0502020204030204" pitchFamily="34" charset="0"/>
              </a:rPr>
              <a:t> file into the assets directory. </a:t>
            </a:r>
            <a:endParaRPr lang="en-US" sz="2400" b="1" i="0" dirty="0">
              <a:effectLst/>
              <a:latin typeface="Segoe UI" panose="020B0502040204020203" pitchFamily="34" charset="0"/>
            </a:endParaRPr>
          </a:p>
          <a:p>
            <a:endParaRPr lang="en-IN" dirty="0"/>
          </a:p>
        </p:txBody>
      </p:sp>
    </p:spTree>
    <p:extLst>
      <p:ext uri="{BB962C8B-B14F-4D97-AF65-F5344CB8AC3E}">
        <p14:creationId xmlns:p14="http://schemas.microsoft.com/office/powerpoint/2010/main" val="96566110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D4D9-2B09-ACFB-8DCC-80834FF92760}"/>
              </a:ext>
            </a:extLst>
          </p:cNvPr>
          <p:cNvSpPr>
            <a:spLocks noGrp="1"/>
          </p:cNvSpPr>
          <p:nvPr>
            <p:ph type="title"/>
          </p:nvPr>
        </p:nvSpPr>
        <p:spPr/>
        <p:txBody>
          <a:bodyPr/>
          <a:lstStyle/>
          <a:p>
            <a:r>
              <a:rPr lang="en-US" dirty="0"/>
              <a:t>Model Deployment (contd.)</a:t>
            </a:r>
            <a:endParaRPr lang="en-IN" dirty="0"/>
          </a:p>
        </p:txBody>
      </p:sp>
      <p:sp>
        <p:nvSpPr>
          <p:cNvPr id="3" name="Content Placeholder 2">
            <a:extLst>
              <a:ext uri="{FF2B5EF4-FFF2-40B4-BE49-F238E27FC236}">
                <a16:creationId xmlns:a16="http://schemas.microsoft.com/office/drawing/2014/main" id="{254A425F-C9A2-DE23-D5CE-5E200FC6F009}"/>
              </a:ext>
            </a:extLst>
          </p:cNvPr>
          <p:cNvSpPr>
            <a:spLocks noGrp="1"/>
          </p:cNvSpPr>
          <p:nvPr>
            <p:ph idx="1"/>
          </p:nvPr>
        </p:nvSpPr>
        <p:spPr/>
        <p:txBody>
          <a:bodyPr/>
          <a:lstStyle/>
          <a:p>
            <a:pPr algn="l" rtl="0" fontAlgn="base"/>
            <a:r>
              <a:rPr lang="en-US" b="1" i="1" dirty="0">
                <a:effectLst/>
                <a:latin typeface="Calibri  Italic"/>
              </a:rPr>
              <a:t>3. </a:t>
            </a:r>
            <a:r>
              <a:rPr lang="en-US" b="1" i="1" u="sng" dirty="0">
                <a:effectLst/>
                <a:latin typeface="Calibri  Italic"/>
              </a:rPr>
              <a:t>SDK Integration:</a:t>
            </a:r>
            <a:r>
              <a:rPr lang="en-US" b="1" i="0" u="sng" dirty="0">
                <a:effectLst/>
                <a:latin typeface="Calibri  Italic"/>
              </a:rPr>
              <a:t> </a:t>
            </a:r>
            <a:endParaRPr lang="en-US" b="1" i="0" u="sng" dirty="0">
              <a:effectLst/>
              <a:latin typeface="Segoe UI" panose="020B0502040204020203" pitchFamily="34" charset="0"/>
            </a:endParaRPr>
          </a:p>
          <a:p>
            <a:pPr algn="l" rtl="0" fontAlgn="base"/>
            <a:r>
              <a:rPr lang="en-US" b="1" i="0" dirty="0">
                <a:effectLst/>
                <a:latin typeface="Arial" panose="020B0604020202020204" pitchFamily="34" charset="0"/>
              </a:rPr>
              <a:t>To run the model on the device, we integrated Qualcomm's Neural Processing SDK by adding the following dependency to our </a:t>
            </a:r>
            <a:r>
              <a:rPr lang="en-US" b="1" i="0" dirty="0" err="1">
                <a:effectLst/>
                <a:latin typeface="Arial" panose="020B0604020202020204" pitchFamily="34" charset="0"/>
              </a:rPr>
              <a:t>build.gradle.kts</a:t>
            </a:r>
            <a:r>
              <a:rPr lang="en-US" b="1" i="0" dirty="0">
                <a:effectLst/>
                <a:latin typeface="Arial" panose="020B0604020202020204" pitchFamily="34" charset="0"/>
              </a:rPr>
              <a:t> file (as we are using Kotlin DSL): </a:t>
            </a:r>
            <a:endParaRPr lang="en-US" b="1" i="0" dirty="0">
              <a:effectLst/>
              <a:latin typeface="Segoe UI" panose="020B0502040204020203" pitchFamily="34" charset="0"/>
            </a:endParaRPr>
          </a:p>
          <a:p>
            <a:pPr algn="l" rtl="0" fontAlgn="base"/>
            <a:r>
              <a:rPr lang="en-US" b="1" i="0" dirty="0">
                <a:effectLst/>
                <a:latin typeface="Arial" panose="020B0604020202020204" pitchFamily="34" charset="0"/>
              </a:rPr>
              <a:t>Kotlin </a:t>
            </a:r>
            <a:endParaRPr lang="en-US" b="1" i="0" dirty="0">
              <a:effectLst/>
              <a:latin typeface="Segoe UI" panose="020B0502040204020203" pitchFamily="34" charset="0"/>
            </a:endParaRPr>
          </a:p>
          <a:p>
            <a:pPr algn="l" rtl="0" fontAlgn="base"/>
            <a:r>
              <a:rPr lang="en-US" b="1" i="0" dirty="0">
                <a:effectLst/>
                <a:latin typeface="Arial" panose="020B0604020202020204" pitchFamily="34" charset="0"/>
              </a:rPr>
              <a:t>dependencies { implementation("com.qualcomm.qti.neuralnetwork:neural-network:1.23.0") </a:t>
            </a:r>
            <a:endParaRPr lang="en-US" b="1" i="0" dirty="0">
              <a:effectLst/>
              <a:latin typeface="Segoe UI" panose="020B0502040204020203" pitchFamily="34" charset="0"/>
            </a:endParaRPr>
          </a:p>
          <a:p>
            <a:pPr algn="l" rtl="0" fontAlgn="base"/>
            <a:r>
              <a:rPr lang="en-US" b="1" i="0" dirty="0">
                <a:effectLst/>
                <a:latin typeface="Arial" panose="020B0604020202020204" pitchFamily="34" charset="0"/>
              </a:rPr>
              <a:t>} </a:t>
            </a:r>
            <a:endParaRPr lang="en-US" b="1" i="0" dirty="0">
              <a:effectLst/>
              <a:latin typeface="Segoe UI" panose="020B0502040204020203" pitchFamily="34" charset="0"/>
            </a:endParaRPr>
          </a:p>
          <a:p>
            <a:pPr algn="l" rtl="0" fontAlgn="base"/>
            <a:r>
              <a:rPr lang="en-US" b="1" i="0" dirty="0">
                <a:effectLst/>
                <a:latin typeface="Arial" panose="020B0604020202020204" pitchFamily="34" charset="0"/>
              </a:rPr>
              <a:t>We synced the project to ensure that all the dependencies were correctly implemented without errors. </a:t>
            </a:r>
            <a:endParaRPr lang="en-US" b="1" i="0" dirty="0">
              <a:effectLst/>
              <a:latin typeface="Segoe UI" panose="020B0502040204020203" pitchFamily="34" charset="0"/>
            </a:endParaRPr>
          </a:p>
          <a:p>
            <a:endParaRPr lang="en-IN" dirty="0"/>
          </a:p>
        </p:txBody>
      </p:sp>
    </p:spTree>
    <p:extLst>
      <p:ext uri="{BB962C8B-B14F-4D97-AF65-F5344CB8AC3E}">
        <p14:creationId xmlns:p14="http://schemas.microsoft.com/office/powerpoint/2010/main" val="119697870"/>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3AD1-853C-2D8E-7EA6-FC230E955832}"/>
              </a:ext>
            </a:extLst>
          </p:cNvPr>
          <p:cNvSpPr>
            <a:spLocks noGrp="1"/>
          </p:cNvSpPr>
          <p:nvPr>
            <p:ph type="title"/>
          </p:nvPr>
        </p:nvSpPr>
        <p:spPr/>
        <p:txBody>
          <a:bodyPr/>
          <a:lstStyle/>
          <a:p>
            <a:r>
              <a:rPr lang="en-US" dirty="0"/>
              <a:t>Model Deployment (contd.)</a:t>
            </a:r>
            <a:endParaRPr lang="en-IN" dirty="0"/>
          </a:p>
        </p:txBody>
      </p:sp>
      <p:sp>
        <p:nvSpPr>
          <p:cNvPr id="3" name="Content Placeholder 2">
            <a:extLst>
              <a:ext uri="{FF2B5EF4-FFF2-40B4-BE49-F238E27FC236}">
                <a16:creationId xmlns:a16="http://schemas.microsoft.com/office/drawing/2014/main" id="{848A5D1D-46F4-990A-194D-55F6F55DC2B2}"/>
              </a:ext>
            </a:extLst>
          </p:cNvPr>
          <p:cNvSpPr>
            <a:spLocks noGrp="1"/>
          </p:cNvSpPr>
          <p:nvPr>
            <p:ph idx="1"/>
          </p:nvPr>
        </p:nvSpPr>
        <p:spPr/>
        <p:txBody>
          <a:bodyPr>
            <a:normAutofit lnSpcReduction="10000"/>
          </a:bodyPr>
          <a:lstStyle/>
          <a:p>
            <a:pPr algn="l" rtl="0" fontAlgn="base"/>
            <a:r>
              <a:rPr lang="en-US" sz="2400" b="1" i="1" dirty="0">
                <a:effectLst/>
                <a:latin typeface="Calibri" panose="020F0502020204030204" pitchFamily="34" charset="0"/>
              </a:rPr>
              <a:t>4.  </a:t>
            </a:r>
            <a:r>
              <a:rPr lang="en-US" sz="2400" b="1" i="1" u="sng" dirty="0">
                <a:effectLst/>
                <a:latin typeface="Calibri" panose="020F0502020204030204" pitchFamily="34" charset="0"/>
              </a:rPr>
              <a:t>Model Loading and Execution</a:t>
            </a:r>
            <a:r>
              <a:rPr lang="en-US" sz="2400" b="1" i="0" u="sng" dirty="0">
                <a:effectLst/>
                <a:latin typeface="Calibri" panose="020F0502020204030204" pitchFamily="34" charset="0"/>
              </a:rPr>
              <a:t> </a:t>
            </a:r>
            <a:endParaRPr lang="en-US" sz="2400" b="1" i="0" u="sng" dirty="0">
              <a:effectLst/>
              <a:latin typeface="Segoe UI" panose="020B0502040204020203" pitchFamily="34" charset="0"/>
            </a:endParaRPr>
          </a:p>
          <a:p>
            <a:pPr algn="l" rtl="0" fontAlgn="base"/>
            <a:r>
              <a:rPr lang="en-US" sz="2400" b="1" i="0" dirty="0">
                <a:effectLst/>
                <a:latin typeface="Arial" panose="020B0604020202020204" pitchFamily="34" charset="0"/>
              </a:rPr>
              <a:t>To run the .</a:t>
            </a:r>
            <a:r>
              <a:rPr lang="en-US" sz="2400" b="1" i="0" dirty="0" err="1">
                <a:effectLst/>
                <a:latin typeface="Arial" panose="020B0604020202020204" pitchFamily="34" charset="0"/>
              </a:rPr>
              <a:t>dlc</a:t>
            </a:r>
            <a:r>
              <a:rPr lang="en-US" sz="2400" b="1" i="0" dirty="0">
                <a:effectLst/>
                <a:latin typeface="Arial" panose="020B0604020202020204" pitchFamily="34" charset="0"/>
              </a:rPr>
              <a:t> model, we followed these steps: </a:t>
            </a:r>
            <a:endParaRPr lang="en-US" sz="2400" b="1" i="0" dirty="0">
              <a:effectLst/>
              <a:latin typeface="Segoe UI" panose="020B0502040204020203" pitchFamily="34" charset="0"/>
            </a:endParaRPr>
          </a:p>
          <a:p>
            <a:pPr algn="l" rtl="0" fontAlgn="base"/>
            <a:r>
              <a:rPr lang="en-US" sz="2400" b="1" i="0" dirty="0">
                <a:effectLst/>
                <a:latin typeface="Arial" panose="020B0604020202020204" pitchFamily="34" charset="0"/>
              </a:rPr>
              <a:t> </a:t>
            </a:r>
            <a:r>
              <a:rPr lang="en-US" sz="2400" b="1" i="0" dirty="0" err="1">
                <a:effectLst/>
                <a:latin typeface="Arial" panose="020B0604020202020204" pitchFamily="34" charset="0"/>
              </a:rPr>
              <a:t>ModelRunner</a:t>
            </a:r>
            <a:r>
              <a:rPr lang="en-US" sz="2400" b="1" i="0" dirty="0">
                <a:effectLst/>
                <a:latin typeface="Arial" panose="020B0604020202020204" pitchFamily="34" charset="0"/>
              </a:rPr>
              <a:t> Class Creation: We created a new Kotlin class </a:t>
            </a:r>
            <a:r>
              <a:rPr lang="en-US" sz="2400" b="1" i="0" dirty="0" err="1">
                <a:effectLst/>
                <a:latin typeface="Arial" panose="020B0604020202020204" pitchFamily="34" charset="0"/>
              </a:rPr>
              <a:t>ModelRunner.kt</a:t>
            </a:r>
            <a:r>
              <a:rPr lang="en-US" sz="2400" b="1" i="0" dirty="0">
                <a:effectLst/>
                <a:latin typeface="Arial" panose="020B0604020202020204" pitchFamily="34" charset="0"/>
              </a:rPr>
              <a:t> in the </a:t>
            </a:r>
            <a:r>
              <a:rPr lang="en-US" sz="2400" b="1" i="0" dirty="0" err="1">
                <a:effectLst/>
                <a:latin typeface="Arial" panose="020B0604020202020204" pitchFamily="34" charset="0"/>
              </a:rPr>
              <a:t>com.example.esw</a:t>
            </a:r>
            <a:r>
              <a:rPr lang="en-US" sz="2400" b="1" i="0" dirty="0">
                <a:effectLst/>
                <a:latin typeface="Arial" panose="020B0604020202020204" pitchFamily="34" charset="0"/>
              </a:rPr>
              <a:t> package. This class manages model loading, execution, and resource management. The class was designed to load the model from the assets folder, run the model on input data, and then release resources upon completion. </a:t>
            </a:r>
            <a:endParaRPr lang="en-US" sz="2400" b="1" i="0" dirty="0">
              <a:effectLst/>
              <a:latin typeface="Segoe UI" panose="020B0502040204020203" pitchFamily="34" charset="0"/>
            </a:endParaRPr>
          </a:p>
          <a:p>
            <a:pPr algn="l" rtl="0" fontAlgn="base"/>
            <a:r>
              <a:rPr lang="en-US" sz="2400" b="1" i="0" dirty="0">
                <a:effectLst/>
                <a:latin typeface="Calibri" panose="020F0502020204030204" pitchFamily="34" charset="0"/>
              </a:rPr>
              <a:t> </a:t>
            </a:r>
            <a:endParaRPr lang="en-US" sz="2400" b="1" i="0" dirty="0">
              <a:effectLst/>
              <a:latin typeface="Segoe UI" panose="020B0502040204020203" pitchFamily="34" charset="0"/>
            </a:endParaRPr>
          </a:p>
          <a:p>
            <a:pPr algn="l" rtl="0" fontAlgn="base"/>
            <a:endParaRPr lang="en-US" b="1" i="0" dirty="0">
              <a:solidFill>
                <a:srgbClr val="082A75"/>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65000474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0F88-A13B-DB07-3438-4CAC9C07A475}"/>
              </a:ext>
            </a:extLst>
          </p:cNvPr>
          <p:cNvSpPr>
            <a:spLocks noGrp="1"/>
          </p:cNvSpPr>
          <p:nvPr>
            <p:ph type="title"/>
          </p:nvPr>
        </p:nvSpPr>
        <p:spPr/>
        <p:txBody>
          <a:bodyPr/>
          <a:lstStyle/>
          <a:p>
            <a:r>
              <a:rPr lang="en-US" dirty="0"/>
              <a:t>Model Deployment </a:t>
            </a:r>
            <a:endParaRPr lang="en-IN" dirty="0"/>
          </a:p>
        </p:txBody>
      </p:sp>
      <p:sp>
        <p:nvSpPr>
          <p:cNvPr id="3" name="Content Placeholder 2">
            <a:extLst>
              <a:ext uri="{FF2B5EF4-FFF2-40B4-BE49-F238E27FC236}">
                <a16:creationId xmlns:a16="http://schemas.microsoft.com/office/drawing/2014/main" id="{2C55AA41-A10F-AC5F-7F30-8081BE5AB16F}"/>
              </a:ext>
            </a:extLst>
          </p:cNvPr>
          <p:cNvSpPr>
            <a:spLocks noGrp="1"/>
          </p:cNvSpPr>
          <p:nvPr>
            <p:ph idx="1"/>
          </p:nvPr>
        </p:nvSpPr>
        <p:spPr/>
        <p:txBody>
          <a:bodyPr/>
          <a:lstStyle/>
          <a:p>
            <a:r>
              <a:rPr lang="en-US" sz="2800" dirty="0"/>
              <a:t>We also tried to deploy our model using </a:t>
            </a:r>
            <a:r>
              <a:rPr lang="en-US" sz="2800" dirty="0" err="1"/>
              <a:t>Jupyter</a:t>
            </a:r>
            <a:r>
              <a:rPr lang="en-US" sz="2800" dirty="0"/>
              <a:t> notebook when the former method failed (using Android Studio App) to give us the  desired results. </a:t>
            </a:r>
          </a:p>
          <a:p>
            <a:r>
              <a:rPr lang="en-US" sz="2800" dirty="0"/>
              <a:t>For implementing this method we watched the Qualcomm tutorial on how to deploy the YOLO-NAS (closely related to YOLO-V8) model on QIDK kit</a:t>
            </a:r>
            <a:r>
              <a:rPr lang="en-US" dirty="0"/>
              <a:t>.</a:t>
            </a:r>
          </a:p>
        </p:txBody>
      </p:sp>
    </p:spTree>
    <p:extLst>
      <p:ext uri="{BB962C8B-B14F-4D97-AF65-F5344CB8AC3E}">
        <p14:creationId xmlns:p14="http://schemas.microsoft.com/office/powerpoint/2010/main" val="1531237313"/>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7E49-75E4-50B4-8C58-24F7BF6EF9E9}"/>
              </a:ext>
            </a:extLst>
          </p:cNvPr>
          <p:cNvSpPr>
            <a:spLocks noGrp="1"/>
          </p:cNvSpPr>
          <p:nvPr>
            <p:ph type="title"/>
          </p:nvPr>
        </p:nvSpPr>
        <p:spPr/>
        <p:txBody>
          <a:bodyPr/>
          <a:lstStyle/>
          <a:p>
            <a:r>
              <a:rPr lang="en-US" dirty="0"/>
              <a:t>Model Deployment (contd.)</a:t>
            </a:r>
            <a:endParaRPr lang="en-IN" dirty="0"/>
          </a:p>
        </p:txBody>
      </p:sp>
      <p:sp>
        <p:nvSpPr>
          <p:cNvPr id="3" name="Content Placeholder 2">
            <a:extLst>
              <a:ext uri="{FF2B5EF4-FFF2-40B4-BE49-F238E27FC236}">
                <a16:creationId xmlns:a16="http://schemas.microsoft.com/office/drawing/2014/main" id="{7BB815D4-925E-0D6A-12C8-CE585AD9AC38}"/>
              </a:ext>
            </a:extLst>
          </p:cNvPr>
          <p:cNvSpPr>
            <a:spLocks noGrp="1"/>
          </p:cNvSpPr>
          <p:nvPr>
            <p:ph idx="1"/>
          </p:nvPr>
        </p:nvSpPr>
        <p:spPr/>
        <p:txBody>
          <a:bodyPr>
            <a:normAutofit lnSpcReduction="10000"/>
          </a:bodyPr>
          <a:lstStyle/>
          <a:p>
            <a:r>
              <a:rPr lang="en-US" sz="2200" dirty="0"/>
              <a:t>We executed the following steps sequentially:</a:t>
            </a:r>
          </a:p>
          <a:p>
            <a:pPr marL="742950" lvl="1" indent="-285750">
              <a:lnSpc>
                <a:spcPct val="115000"/>
              </a:lnSpc>
              <a:spcAft>
                <a:spcPts val="700"/>
              </a:spcAft>
              <a:buFont typeface="Wingdings" panose="05000000000000000000" pitchFamily="2" charset="2"/>
              <a:buChar char=""/>
              <a:tabLst>
                <a:tab pos="900430" algn="l"/>
              </a:tabLst>
            </a:pPr>
            <a:r>
              <a:rPr lang="en-US" sz="2200" b="1" kern="100" dirty="0">
                <a:effectLst/>
                <a:latin typeface="Aptos" panose="020B0004020202020204" pitchFamily="34" charset="0"/>
                <a:ea typeface="Noto Serif CJK SC"/>
                <a:cs typeface="Noto Sans Devanagari" panose="020B0502040504020204" pitchFamily="34" charset="0"/>
              </a:rPr>
              <a:t>Model Conversion to ONNX</a:t>
            </a:r>
            <a:r>
              <a:rPr lang="en-US" sz="2200" kern="100" dirty="0">
                <a:effectLst/>
                <a:latin typeface="Aptos" panose="020B0004020202020204" pitchFamily="34" charset="0"/>
                <a:ea typeface="Noto Serif CJK SC"/>
                <a:cs typeface="OpenSymbol"/>
              </a:rPr>
              <a:t>: The </a:t>
            </a:r>
            <a:r>
              <a:rPr lang="en-US" sz="2200" kern="100" dirty="0" err="1">
                <a:effectLst/>
                <a:latin typeface="Aptos" panose="020B0004020202020204" pitchFamily="34" charset="0"/>
                <a:ea typeface="Noto Serif CJK SC"/>
                <a:cs typeface="OpenSymbol"/>
              </a:rPr>
              <a:t>PyTorch</a:t>
            </a:r>
            <a:r>
              <a:rPr lang="en-US" sz="2200" kern="100" dirty="0">
                <a:effectLst/>
                <a:latin typeface="Aptos" panose="020B0004020202020204" pitchFamily="34" charset="0"/>
                <a:ea typeface="Noto Serif CJK SC"/>
                <a:cs typeface="OpenSymbol"/>
              </a:rPr>
              <a:t> model was converted to ONNX format, which keeps the model structure intact across different frameworks.</a:t>
            </a:r>
            <a:endParaRPr lang="en-IN" sz="2200" kern="100" dirty="0">
              <a:effectLst/>
              <a:latin typeface="Aptos" panose="020B0004020202020204" pitchFamily="34" charset="0"/>
              <a:ea typeface="Noto Serif CJK SC"/>
              <a:cs typeface="OpenSymbol"/>
            </a:endParaRPr>
          </a:p>
          <a:p>
            <a:pPr marL="742950" lvl="1" indent="-285750">
              <a:lnSpc>
                <a:spcPct val="115000"/>
              </a:lnSpc>
              <a:spcAft>
                <a:spcPts val="700"/>
              </a:spcAft>
              <a:buFont typeface="Wingdings" panose="05000000000000000000" pitchFamily="2" charset="2"/>
              <a:buChar char=""/>
              <a:tabLst>
                <a:tab pos="900430" algn="l"/>
              </a:tabLst>
            </a:pPr>
            <a:r>
              <a:rPr lang="en-US" sz="2200" b="1" kern="100" dirty="0">
                <a:effectLst/>
                <a:latin typeface="Aptos" panose="020B0004020202020204" pitchFamily="34" charset="0"/>
                <a:ea typeface="Noto Serif CJK SC"/>
                <a:cs typeface="Noto Sans Devanagari" panose="020B0502040504020204" pitchFamily="34" charset="0"/>
              </a:rPr>
              <a:t>ONNX to DLC Conversion</a:t>
            </a:r>
            <a:r>
              <a:rPr lang="en-US" sz="2200" kern="100" dirty="0">
                <a:effectLst/>
                <a:latin typeface="Aptos" panose="020B0004020202020204" pitchFamily="34" charset="0"/>
                <a:ea typeface="Noto Serif CJK SC"/>
                <a:cs typeface="OpenSymbol"/>
              </a:rPr>
              <a:t>: Using Qualcomm's SNPE tool, the ONNX model was converted to DLC format, optimized for Qualcomm hardware.</a:t>
            </a:r>
            <a:endParaRPr lang="en-IN" sz="2200" kern="100" dirty="0">
              <a:effectLst/>
              <a:latin typeface="Aptos" panose="020B0004020202020204" pitchFamily="34" charset="0"/>
              <a:ea typeface="Noto Serif CJK SC"/>
              <a:cs typeface="OpenSymbol"/>
            </a:endParaRPr>
          </a:p>
          <a:p>
            <a:pPr marL="742950" lvl="1" indent="-285750">
              <a:lnSpc>
                <a:spcPct val="115000"/>
              </a:lnSpc>
              <a:spcAft>
                <a:spcPts val="700"/>
              </a:spcAft>
              <a:buFont typeface="Wingdings" panose="05000000000000000000" pitchFamily="2" charset="2"/>
              <a:buChar char=""/>
              <a:tabLst>
                <a:tab pos="900430" algn="l"/>
              </a:tabLst>
            </a:pPr>
            <a:r>
              <a:rPr lang="en-US" sz="2200" b="1" kern="100" dirty="0">
                <a:effectLst/>
                <a:latin typeface="Aptos" panose="020B0004020202020204" pitchFamily="34" charset="0"/>
                <a:ea typeface="Noto Serif CJK SC"/>
                <a:cs typeface="Noto Sans Devanagari" panose="020B0502040504020204" pitchFamily="34" charset="0"/>
              </a:rPr>
              <a:t>Model Quantization</a:t>
            </a:r>
            <a:r>
              <a:rPr lang="en-US" sz="2200" kern="100" dirty="0">
                <a:effectLst/>
                <a:latin typeface="Aptos" panose="020B0004020202020204" pitchFamily="34" charset="0"/>
                <a:ea typeface="Noto Serif CJK SC"/>
                <a:cs typeface="OpenSymbol"/>
              </a:rPr>
              <a:t>: The DLC model was quantized to make it faster and more efficient for use on edge devices, with minimal accuracy loss.</a:t>
            </a:r>
            <a:endParaRPr lang="en-IN" sz="2200" kern="100" dirty="0">
              <a:effectLst/>
              <a:latin typeface="Aptos" panose="020B0004020202020204" pitchFamily="34" charset="0"/>
              <a:ea typeface="Noto Serif CJK SC"/>
              <a:cs typeface="OpenSymbol"/>
            </a:endParaRPr>
          </a:p>
          <a:p>
            <a:endParaRPr lang="en-IN" dirty="0"/>
          </a:p>
        </p:txBody>
      </p:sp>
    </p:spTree>
    <p:extLst>
      <p:ext uri="{BB962C8B-B14F-4D97-AF65-F5344CB8AC3E}">
        <p14:creationId xmlns:p14="http://schemas.microsoft.com/office/powerpoint/2010/main" val="1113125167"/>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193B-3A5B-A994-A55E-210FEE966AB5}"/>
              </a:ext>
            </a:extLst>
          </p:cNvPr>
          <p:cNvSpPr>
            <a:spLocks noGrp="1"/>
          </p:cNvSpPr>
          <p:nvPr>
            <p:ph type="title"/>
          </p:nvPr>
        </p:nvSpPr>
        <p:spPr/>
        <p:txBody>
          <a:bodyPr/>
          <a:lstStyle/>
          <a:p>
            <a:r>
              <a:rPr lang="en-US" dirty="0"/>
              <a:t>Model Deployment (contd.)</a:t>
            </a:r>
            <a:endParaRPr lang="en-IN" dirty="0"/>
          </a:p>
        </p:txBody>
      </p:sp>
      <p:sp>
        <p:nvSpPr>
          <p:cNvPr id="3" name="Content Placeholder 2">
            <a:extLst>
              <a:ext uri="{FF2B5EF4-FFF2-40B4-BE49-F238E27FC236}">
                <a16:creationId xmlns:a16="http://schemas.microsoft.com/office/drawing/2014/main" id="{6CD4EEF9-DEF5-2B73-C3A6-8B005FBCA7F3}"/>
              </a:ext>
            </a:extLst>
          </p:cNvPr>
          <p:cNvSpPr>
            <a:spLocks noGrp="1"/>
          </p:cNvSpPr>
          <p:nvPr>
            <p:ph idx="1"/>
          </p:nvPr>
        </p:nvSpPr>
        <p:spPr/>
        <p:txBody>
          <a:bodyPr/>
          <a:lstStyle/>
          <a:p>
            <a:pPr marL="742950" lvl="1" indent="-285750">
              <a:lnSpc>
                <a:spcPct val="115000"/>
              </a:lnSpc>
              <a:spcAft>
                <a:spcPts val="700"/>
              </a:spcAft>
              <a:buFont typeface="Wingdings" panose="05000000000000000000" pitchFamily="2" charset="2"/>
              <a:buChar char=""/>
              <a:tabLst>
                <a:tab pos="900430" algn="l"/>
              </a:tabLst>
            </a:pPr>
            <a:r>
              <a:rPr lang="en-US" sz="2200" b="1" kern="100" dirty="0">
                <a:effectLst/>
                <a:latin typeface="Aptos" panose="020B0004020202020204" pitchFamily="34" charset="0"/>
                <a:ea typeface="Noto Serif CJK SC"/>
                <a:cs typeface="Noto Sans Devanagari" panose="020B0502040504020204" pitchFamily="34" charset="0"/>
              </a:rPr>
              <a:t>Input Data Preparation</a:t>
            </a:r>
            <a:r>
              <a:rPr lang="en-US" sz="2200" kern="100" dirty="0">
                <a:effectLst/>
                <a:latin typeface="Aptos" panose="020B0004020202020204" pitchFamily="34" charset="0"/>
                <a:ea typeface="Noto Serif CJK SC"/>
                <a:cs typeface="OpenSymbol"/>
              </a:rPr>
              <a:t>: Images were converted into .raw format to be compatible with the QIDK kit for testing.</a:t>
            </a:r>
            <a:endParaRPr lang="en-IN" sz="2200" kern="100" dirty="0">
              <a:effectLst/>
              <a:latin typeface="Aptos" panose="020B0004020202020204" pitchFamily="34" charset="0"/>
              <a:ea typeface="Noto Serif CJK SC"/>
              <a:cs typeface="OpenSymbol"/>
            </a:endParaRPr>
          </a:p>
          <a:p>
            <a:pPr marL="742950" lvl="1" indent="-285750">
              <a:lnSpc>
                <a:spcPct val="115000"/>
              </a:lnSpc>
              <a:spcAft>
                <a:spcPts val="700"/>
              </a:spcAft>
              <a:buFont typeface="Wingdings" panose="05000000000000000000" pitchFamily="2" charset="2"/>
              <a:buChar char=""/>
              <a:tabLst>
                <a:tab pos="900430" algn="l"/>
              </a:tabLst>
            </a:pPr>
            <a:r>
              <a:rPr lang="en-US" sz="2200" b="1" kern="100" dirty="0">
                <a:effectLst/>
                <a:latin typeface="Aptos" panose="020B0004020202020204" pitchFamily="34" charset="0"/>
                <a:ea typeface="Noto Serif CJK SC"/>
                <a:cs typeface="Noto Sans Devanagari" panose="020B0502040504020204" pitchFamily="34" charset="0"/>
              </a:rPr>
              <a:t>Deployment on QIDK Kit</a:t>
            </a:r>
            <a:r>
              <a:rPr lang="en-US" sz="2200" kern="100" dirty="0">
                <a:effectLst/>
                <a:latin typeface="Aptos" panose="020B0004020202020204" pitchFamily="34" charset="0"/>
                <a:ea typeface="Noto Serif CJK SC"/>
                <a:cs typeface="OpenSymbol"/>
              </a:rPr>
              <a:t>: The model and input images were uploaded to the QIDK kit, but the model didn’t work as expected during testing.</a:t>
            </a:r>
            <a:endParaRPr lang="en-IN" sz="2200" kern="100" dirty="0">
              <a:effectLst/>
              <a:latin typeface="Aptos" panose="020B0004020202020204" pitchFamily="34" charset="0"/>
              <a:ea typeface="Noto Serif CJK SC"/>
              <a:cs typeface="OpenSymbol"/>
            </a:endParaRPr>
          </a:p>
          <a:p>
            <a:pPr marL="742950" lvl="1" indent="-285750">
              <a:lnSpc>
                <a:spcPct val="115000"/>
              </a:lnSpc>
              <a:spcAft>
                <a:spcPts val="700"/>
              </a:spcAft>
              <a:buFont typeface="Wingdings" panose="05000000000000000000" pitchFamily="2" charset="2"/>
              <a:buChar char=""/>
              <a:tabLst>
                <a:tab pos="900430" algn="l"/>
              </a:tabLst>
            </a:pPr>
            <a:r>
              <a:rPr lang="en-US" sz="2200" b="1" kern="100" dirty="0">
                <a:effectLst/>
                <a:latin typeface="Aptos" panose="020B0004020202020204" pitchFamily="34" charset="0"/>
                <a:ea typeface="Noto Serif CJK SC"/>
                <a:cs typeface="Noto Sans Devanagari" panose="020B0502040504020204" pitchFamily="34" charset="0"/>
              </a:rPr>
              <a:t>Troubleshooting</a:t>
            </a:r>
            <a:r>
              <a:rPr lang="en-US" sz="2200" kern="100" dirty="0">
                <a:effectLst/>
                <a:latin typeface="Aptos" panose="020B0004020202020204" pitchFamily="34" charset="0"/>
                <a:ea typeface="Noto Serif CJK SC"/>
                <a:cs typeface="OpenSymbol"/>
              </a:rPr>
              <a:t>: The issue could be due to data compatibility or hardware-specific problems, and further testing is needed to find the solution</a:t>
            </a:r>
            <a:r>
              <a:rPr lang="en-US" sz="1800" kern="100" dirty="0">
                <a:effectLst/>
                <a:latin typeface="Symbol" panose="05050102010706020507" pitchFamily="18" charset="2"/>
                <a:ea typeface="Noto Serif CJK SC"/>
                <a:cs typeface="OpenSymbol"/>
              </a:rPr>
              <a:t>.</a:t>
            </a:r>
            <a:endParaRPr lang="en-IN" sz="1800" kern="100" dirty="0">
              <a:effectLst/>
              <a:latin typeface="Symbol" panose="05050102010706020507" pitchFamily="18" charset="2"/>
              <a:ea typeface="Noto Serif CJK SC"/>
              <a:cs typeface="OpenSymbol"/>
            </a:endParaRPr>
          </a:p>
          <a:p>
            <a:endParaRPr lang="en-IN" dirty="0"/>
          </a:p>
        </p:txBody>
      </p:sp>
    </p:spTree>
    <p:extLst>
      <p:ext uri="{BB962C8B-B14F-4D97-AF65-F5344CB8AC3E}">
        <p14:creationId xmlns:p14="http://schemas.microsoft.com/office/powerpoint/2010/main" val="3137864715"/>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4C4C-B5B2-B6DE-D44F-25FF4ED7DFA5}"/>
              </a:ext>
            </a:extLst>
          </p:cNvPr>
          <p:cNvSpPr>
            <a:spLocks noGrp="1"/>
          </p:cNvSpPr>
          <p:nvPr>
            <p:ph type="title"/>
          </p:nvPr>
        </p:nvSpPr>
        <p:spPr/>
        <p:txBody>
          <a:bodyPr/>
          <a:lstStyle/>
          <a:p>
            <a:r>
              <a:rPr lang="en-US" dirty="0"/>
              <a:t>Kuch photo </a:t>
            </a:r>
            <a:r>
              <a:rPr lang="en-US" dirty="0" err="1"/>
              <a:t>daaldo</a:t>
            </a:r>
            <a:r>
              <a:rPr lang="en-US" dirty="0"/>
              <a:t> app studio / progress ka</a:t>
            </a:r>
          </a:p>
        </p:txBody>
      </p:sp>
      <p:sp>
        <p:nvSpPr>
          <p:cNvPr id="3" name="Content Placeholder 2">
            <a:extLst>
              <a:ext uri="{FF2B5EF4-FFF2-40B4-BE49-F238E27FC236}">
                <a16:creationId xmlns:a16="http://schemas.microsoft.com/office/drawing/2014/main" id="{797276BD-DDAA-273E-A73E-526155868F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7573487"/>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305C-F05F-6487-D4EC-A40F4BEBCDF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50FE205-A2BA-D5C1-06BE-F49AF18B2B25}"/>
              </a:ext>
            </a:extLst>
          </p:cNvPr>
          <p:cNvSpPr>
            <a:spLocks noGrp="1"/>
          </p:cNvSpPr>
          <p:nvPr>
            <p:ph idx="1"/>
          </p:nvPr>
        </p:nvSpPr>
        <p:spPr/>
        <p:txBody>
          <a:bodyPr/>
          <a:lstStyle/>
          <a:p>
            <a:pPr>
              <a:lnSpc>
                <a:spcPct val="115000"/>
              </a:lnSpc>
              <a:spcAft>
                <a:spcPts val="700"/>
              </a:spcAft>
            </a:pPr>
            <a:r>
              <a:rPr lang="en-US" sz="3200" kern="100" dirty="0">
                <a:effectLst/>
                <a:latin typeface="Liberation Serif"/>
                <a:ea typeface="Noto Serif CJK SC"/>
                <a:cs typeface="Noto Sans Devanagari" panose="020B0502040504020204" pitchFamily="34" charset="0"/>
              </a:rPr>
              <a:t>Despite issues with deployment, progress was made in expanding the dataset, adding new classes, and improving annotations. Further troubleshooting will help fix the inference issue on the QIDK kit.</a:t>
            </a:r>
            <a:endParaRPr lang="en-IN" sz="3200" kern="100" dirty="0">
              <a:effectLst/>
              <a:latin typeface="Liberation Serif"/>
              <a:ea typeface="Noto Serif CJK SC"/>
              <a:cs typeface="Noto Sans Devanagari" panose="020B0502040504020204" pitchFamily="34" charset="0"/>
            </a:endParaRPr>
          </a:p>
          <a:p>
            <a:endParaRPr lang="en-IN" dirty="0"/>
          </a:p>
        </p:txBody>
      </p:sp>
    </p:spTree>
    <p:extLst>
      <p:ext uri="{BB962C8B-B14F-4D97-AF65-F5344CB8AC3E}">
        <p14:creationId xmlns:p14="http://schemas.microsoft.com/office/powerpoint/2010/main" val="1534416848"/>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2B3A-E4E3-85B0-6217-B432EEAA2610}"/>
              </a:ext>
            </a:extLst>
          </p:cNvPr>
          <p:cNvSpPr>
            <a:spLocks noGrp="1"/>
          </p:cNvSpPr>
          <p:nvPr>
            <p:ph type="title"/>
          </p:nvPr>
        </p:nvSpPr>
        <p:spPr/>
        <p:txBody>
          <a:bodyPr/>
          <a:lstStyle/>
          <a:p>
            <a:r>
              <a:rPr lang="en-US" dirty="0"/>
              <a:t>Team Name-</a:t>
            </a:r>
            <a:r>
              <a:rPr lang="en-US" dirty="0" err="1"/>
              <a:t>Sheta</a:t>
            </a:r>
            <a:r>
              <a:rPr lang="en-US" dirty="0"/>
              <a:t> Ke </a:t>
            </a:r>
            <a:r>
              <a:rPr lang="en-US" dirty="0" err="1"/>
              <a:t>Kaptaanz</a:t>
            </a:r>
            <a:endParaRPr lang="en-IN" dirty="0"/>
          </a:p>
        </p:txBody>
      </p:sp>
      <p:sp>
        <p:nvSpPr>
          <p:cNvPr id="3" name="Content Placeholder 2">
            <a:extLst>
              <a:ext uri="{FF2B5EF4-FFF2-40B4-BE49-F238E27FC236}">
                <a16:creationId xmlns:a16="http://schemas.microsoft.com/office/drawing/2014/main" id="{B8240AA1-E312-BD35-6986-253AD1B32CA0}"/>
              </a:ext>
            </a:extLst>
          </p:cNvPr>
          <p:cNvSpPr>
            <a:spLocks noGrp="1"/>
          </p:cNvSpPr>
          <p:nvPr>
            <p:ph idx="1"/>
          </p:nvPr>
        </p:nvSpPr>
        <p:spPr/>
        <p:txBody>
          <a:bodyPr vert="horz" lIns="91440" tIns="45720" rIns="91440" bIns="45720" rtlCol="0" anchor="t">
            <a:normAutofit/>
          </a:bodyPr>
          <a:lstStyle/>
          <a:p>
            <a:pPr algn="l" rtl="0" fontAlgn="base"/>
            <a:r>
              <a:rPr lang="en-US" sz="2400" b="1" i="0" dirty="0">
                <a:solidFill>
                  <a:srgbClr val="F2F2F2"/>
                </a:solidFill>
                <a:effectLst/>
                <a:latin typeface="Arial" panose="020B0604020202020204" pitchFamily="34" charset="0"/>
              </a:rPr>
              <a:t>Contributors: </a:t>
            </a:r>
          </a:p>
          <a:p>
            <a:pPr algn="l" rtl="0" fontAlgn="base">
              <a:buFont typeface="+mj-lt"/>
              <a:buAutoNum type="arabicPeriod"/>
            </a:pPr>
            <a:r>
              <a:rPr lang="en-US" sz="2400" b="1" i="0" dirty="0">
                <a:solidFill>
                  <a:srgbClr val="F2F2F2"/>
                </a:solidFill>
                <a:effectLst/>
                <a:latin typeface="Arial" panose="020B0604020202020204" pitchFamily="34" charset="0"/>
              </a:rPr>
              <a:t>Ayush </a:t>
            </a:r>
            <a:r>
              <a:rPr lang="en-US" sz="2400" b="1" i="0" dirty="0" err="1">
                <a:solidFill>
                  <a:srgbClr val="F2F2F2"/>
                </a:solidFill>
                <a:effectLst/>
                <a:latin typeface="Arial" panose="020B0604020202020204" pitchFamily="34" charset="0"/>
              </a:rPr>
              <a:t>Sheta</a:t>
            </a:r>
            <a:r>
              <a:rPr lang="en-US" sz="2400" b="1" i="0" dirty="0">
                <a:solidFill>
                  <a:srgbClr val="F2F2F2"/>
                </a:solidFill>
                <a:effectLst/>
                <a:latin typeface="Arial" panose="020B0604020202020204" pitchFamily="34" charset="0"/>
              </a:rPr>
              <a:t>  </a:t>
            </a:r>
          </a:p>
          <a:p>
            <a:pPr algn="l" rtl="0" fontAlgn="base">
              <a:buFont typeface="+mj-lt"/>
              <a:buAutoNum type="arabicPeriod" startAt="2"/>
            </a:pPr>
            <a:r>
              <a:rPr lang="en-US" sz="2400" b="1" dirty="0">
                <a:solidFill>
                  <a:srgbClr val="F2F2F2"/>
                </a:solidFill>
                <a:latin typeface="Arial"/>
                <a:cs typeface="Arial"/>
              </a:rPr>
              <a:t>Soham Sadavarte</a:t>
            </a:r>
            <a:endParaRPr lang="en-US" sz="2400" b="1" i="0" dirty="0">
              <a:solidFill>
                <a:srgbClr val="F2F2F2"/>
              </a:solidFill>
              <a:effectLst/>
              <a:latin typeface="Arial"/>
              <a:cs typeface="Arial"/>
            </a:endParaRPr>
          </a:p>
          <a:p>
            <a:pPr algn="l" rtl="0" fontAlgn="base">
              <a:buFont typeface="+mj-lt"/>
              <a:buAutoNum type="arabicPeriod" startAt="3"/>
            </a:pPr>
            <a:r>
              <a:rPr lang="en-US" sz="2400" b="1" dirty="0">
                <a:solidFill>
                  <a:srgbClr val="F2F2F2"/>
                </a:solidFill>
                <a:latin typeface="Arial" panose="020B0604020202020204" pitchFamily="34" charset="0"/>
              </a:rPr>
              <a:t>Kavya </a:t>
            </a:r>
            <a:r>
              <a:rPr lang="en-US" sz="2400" b="1" dirty="0" err="1">
                <a:solidFill>
                  <a:srgbClr val="F2F2F2"/>
                </a:solidFill>
                <a:latin typeface="Arial" panose="020B0604020202020204" pitchFamily="34" charset="0"/>
              </a:rPr>
              <a:t>Bhalodi</a:t>
            </a:r>
            <a:endParaRPr lang="en-US" sz="2400" b="1" i="0" dirty="0">
              <a:solidFill>
                <a:srgbClr val="F2F2F2"/>
              </a:solidFill>
              <a:effectLst/>
              <a:latin typeface="Arial" panose="020B0604020202020204" pitchFamily="34" charset="0"/>
            </a:endParaRPr>
          </a:p>
          <a:p>
            <a:pPr algn="l" rtl="0" fontAlgn="base">
              <a:buFont typeface="+mj-lt"/>
              <a:buAutoNum type="arabicPeriod" startAt="4"/>
            </a:pPr>
            <a:r>
              <a:rPr lang="en-US" sz="2400" b="1" i="0" dirty="0">
                <a:solidFill>
                  <a:srgbClr val="F2F2F2"/>
                </a:solidFill>
                <a:effectLst/>
                <a:latin typeface="Arial" panose="020B0604020202020204" pitchFamily="34" charset="0"/>
              </a:rPr>
              <a:t>Shivam Gupta  </a:t>
            </a:r>
          </a:p>
          <a:p>
            <a:pPr marL="0" indent="0" fontAlgn="base">
              <a:buNone/>
            </a:pPr>
            <a:endParaRPr lang="en-US" sz="3600" b="1" dirty="0">
              <a:solidFill>
                <a:schemeClr val="accent2">
                  <a:lumMod val="40000"/>
                  <a:lumOff val="60000"/>
                </a:schemeClr>
              </a:solidFill>
              <a:latin typeface="Arial"/>
              <a:cs typeface="Arial"/>
            </a:endParaRPr>
          </a:p>
          <a:p>
            <a:pPr marL="0" indent="0" algn="l">
              <a:buNone/>
            </a:pPr>
            <a:r>
              <a:rPr lang="en-US" sz="3600" b="1" dirty="0">
                <a:solidFill>
                  <a:schemeClr val="accent2">
                    <a:lumMod val="40000"/>
                    <a:lumOff val="60000"/>
                  </a:schemeClr>
                </a:solidFill>
                <a:latin typeface="Arial"/>
                <a:cs typeface="Arial"/>
              </a:rPr>
              <a:t>Professor: Sachin Chaudhari</a:t>
            </a:r>
            <a:endParaRPr lang="en-US" dirty="0">
              <a:solidFill>
                <a:schemeClr val="accent2">
                  <a:lumMod val="40000"/>
                  <a:lumOff val="60000"/>
                </a:schemeClr>
              </a:solidFill>
            </a:endParaRPr>
          </a:p>
          <a:p>
            <a:pPr marL="0" indent="0">
              <a:buNone/>
            </a:pPr>
            <a:r>
              <a:rPr lang="en-US" sz="2800" b="1" dirty="0">
                <a:solidFill>
                  <a:schemeClr val="accent2">
                    <a:lumMod val="40000"/>
                    <a:lumOff val="60000"/>
                  </a:schemeClr>
                </a:solidFill>
                <a:latin typeface="Arial"/>
                <a:cs typeface="Arial"/>
              </a:rPr>
              <a:t>T.A - ANSH SHAH </a:t>
            </a:r>
            <a:endParaRPr lang="en-US" sz="3600" b="1" dirty="0">
              <a:solidFill>
                <a:schemeClr val="accent2">
                  <a:lumMod val="40000"/>
                  <a:lumOff val="60000"/>
                </a:schemeClr>
              </a:solidFill>
              <a:latin typeface="Arial"/>
              <a:cs typeface="Arial"/>
            </a:endParaRPr>
          </a:p>
          <a:p>
            <a:endParaRPr lang="en-IN" dirty="0">
              <a:solidFill>
                <a:srgbClr val="F2F2F2"/>
              </a:solidFill>
            </a:endParaRPr>
          </a:p>
        </p:txBody>
      </p:sp>
    </p:spTree>
    <p:extLst>
      <p:ext uri="{BB962C8B-B14F-4D97-AF65-F5344CB8AC3E}">
        <p14:creationId xmlns:p14="http://schemas.microsoft.com/office/powerpoint/2010/main" val="1129469195"/>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a16="http://schemas.microsoft.com/office/drawing/2014/main" id="{4F375F62-07E0-443B-9C48-A982359326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27" name="Freeform: Shape 26">
              <a:extLst>
                <a:ext uri="{FF2B5EF4-FFF2-40B4-BE49-F238E27FC236}">
                  <a16:creationId xmlns:a16="http://schemas.microsoft.com/office/drawing/2014/main" id="{CAD3DE53-A5DD-4681-A623-D2ABA4F5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5951" y="1365822"/>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rtlCol="0" anchor="ctr"/>
            <a:lstStyle/>
            <a:p>
              <a:pPr lvl="0"/>
              <a:endParaRPr lang="en-US"/>
            </a:p>
          </p:txBody>
        </p:sp>
        <p:sp>
          <p:nvSpPr>
            <p:cNvPr id="28" name="Oval 27">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Freeform: Shape 28">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 name="Freeform: Shape 29">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31"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32"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Graphic 9">
              <a:extLst>
                <a:ext uri="{FF2B5EF4-FFF2-40B4-BE49-F238E27FC236}">
                  <a16:creationId xmlns:a16="http://schemas.microsoft.com/office/drawing/2014/main" id="{AE4696B9-5372-4006-B954-F44B5BDAA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5227" y="17974"/>
              <a:ext cx="3875605"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F73C803-5114-E83C-BBA0-0575AF027352}"/>
              </a:ext>
            </a:extLst>
          </p:cNvPr>
          <p:cNvSpPr>
            <a:spLocks noGrp="1"/>
          </p:cNvSpPr>
          <p:nvPr>
            <p:ph type="title"/>
          </p:nvPr>
        </p:nvSpPr>
        <p:spPr>
          <a:xfrm>
            <a:off x="406400" y="-207264"/>
            <a:ext cx="8457116" cy="4292600"/>
          </a:xfrm>
        </p:spPr>
        <p:txBody>
          <a:bodyPr vert="horz" lIns="91440" tIns="45720" rIns="91440" bIns="45720" rtlCol="0" anchor="b">
            <a:normAutofit/>
          </a:bodyPr>
          <a:lstStyle/>
          <a:p>
            <a:r>
              <a:rPr lang="en-US" sz="7200" b="1" dirty="0"/>
              <a:t>THANK YOU</a:t>
            </a:r>
          </a:p>
        </p:txBody>
      </p:sp>
      <p:pic>
        <p:nvPicPr>
          <p:cNvPr id="6" name="Graphic 5" descr="Smiling Face with No Fill">
            <a:extLst>
              <a:ext uri="{FF2B5EF4-FFF2-40B4-BE49-F238E27FC236}">
                <a16:creationId xmlns:a16="http://schemas.microsoft.com/office/drawing/2014/main" id="{953690FE-0AD1-B5E6-2ED8-DA172ECFA3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4038" y="628650"/>
            <a:ext cx="2620498" cy="2620498"/>
          </a:xfrm>
          <a:prstGeom prst="rect">
            <a:avLst/>
          </a:prstGeom>
        </p:spPr>
      </p:pic>
    </p:spTree>
    <p:extLst>
      <p:ext uri="{BB962C8B-B14F-4D97-AF65-F5344CB8AC3E}">
        <p14:creationId xmlns:p14="http://schemas.microsoft.com/office/powerpoint/2010/main" val="477997151"/>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6" name="explod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716E-B72C-0AE3-9C62-575DD43E28D6}"/>
              </a:ext>
            </a:extLst>
          </p:cNvPr>
          <p:cNvSpPr>
            <a:spLocks noGrp="1"/>
          </p:cNvSpPr>
          <p:nvPr>
            <p:ph type="title"/>
          </p:nvPr>
        </p:nvSpPr>
        <p:spPr/>
        <p:txBody>
          <a:bodyPr/>
          <a:lstStyle/>
          <a:p>
            <a:r>
              <a:rPr lang="en-US" dirty="0"/>
              <a:t>Timeline</a:t>
            </a:r>
            <a:endParaRPr lang="en-IN" dirty="0"/>
          </a:p>
        </p:txBody>
      </p:sp>
      <p:sp>
        <p:nvSpPr>
          <p:cNvPr id="3" name="Content Placeholder 2">
            <a:extLst>
              <a:ext uri="{FF2B5EF4-FFF2-40B4-BE49-F238E27FC236}">
                <a16:creationId xmlns:a16="http://schemas.microsoft.com/office/drawing/2014/main" id="{AF2BBF82-8CCE-6336-5DEC-2003AFB58CA2}"/>
              </a:ext>
            </a:extLst>
          </p:cNvPr>
          <p:cNvSpPr>
            <a:spLocks noGrp="1"/>
          </p:cNvSpPr>
          <p:nvPr>
            <p:ph idx="1"/>
          </p:nvPr>
        </p:nvSpPr>
        <p:spPr/>
        <p:txBody>
          <a:bodyPr/>
          <a:lstStyle/>
          <a:p>
            <a:pPr marL="0" indent="0" algn="l" rtl="0" fontAlgn="base">
              <a:buNone/>
            </a:pPr>
            <a:r>
              <a:rPr lang="en-US" sz="4000" b="1" i="1" u="sng" dirty="0">
                <a:effectLst/>
                <a:latin typeface="Calibri" panose="020F0502020204030204" pitchFamily="34" charset="0"/>
              </a:rPr>
              <a:t>• Task-1: Expansion of dataset</a:t>
            </a:r>
            <a:r>
              <a:rPr lang="en-US" sz="4000" b="0" i="0" dirty="0">
                <a:effectLst/>
                <a:latin typeface="Calibri" panose="020F0502020204030204" pitchFamily="34" charset="0"/>
              </a:rPr>
              <a:t> </a:t>
            </a:r>
            <a:endParaRPr lang="en-US" sz="4000" b="0" i="0" dirty="0">
              <a:effectLst/>
              <a:latin typeface="Segoe UI" panose="020B0502040204020203" pitchFamily="34" charset="0"/>
            </a:endParaRPr>
          </a:p>
          <a:p>
            <a:pPr marL="0" indent="0" algn="l" rtl="0" fontAlgn="base">
              <a:buNone/>
            </a:pPr>
            <a:r>
              <a:rPr lang="en-US" sz="4000" b="1" i="1" u="sng" dirty="0">
                <a:effectLst/>
                <a:latin typeface="Calibri" panose="020F0502020204030204" pitchFamily="34" charset="0"/>
              </a:rPr>
              <a:t>• Task2: Uploading  and running the model on QIDK kit </a:t>
            </a:r>
            <a:r>
              <a:rPr lang="en-US" sz="4000" b="0" i="0" dirty="0">
                <a:effectLst/>
                <a:latin typeface="Calibri" panose="020F0502020204030204" pitchFamily="34" charset="0"/>
              </a:rPr>
              <a:t> </a:t>
            </a:r>
            <a:endParaRPr lang="en-US" sz="4000" b="0" i="0" dirty="0">
              <a:effectLst/>
              <a:latin typeface="Segoe UI" panose="020B0502040204020203" pitchFamily="34" charset="0"/>
            </a:endParaRPr>
          </a:p>
          <a:p>
            <a:endParaRPr lang="en-IN" dirty="0"/>
          </a:p>
        </p:txBody>
      </p:sp>
    </p:spTree>
    <p:extLst>
      <p:ext uri="{BB962C8B-B14F-4D97-AF65-F5344CB8AC3E}">
        <p14:creationId xmlns:p14="http://schemas.microsoft.com/office/powerpoint/2010/main" val="3949462237"/>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0ADE-1F3F-2C04-1510-F8B85A40412C}"/>
              </a:ext>
            </a:extLst>
          </p:cNvPr>
          <p:cNvSpPr>
            <a:spLocks noGrp="1"/>
          </p:cNvSpPr>
          <p:nvPr>
            <p:ph type="title"/>
          </p:nvPr>
        </p:nvSpPr>
        <p:spPr/>
        <p:txBody>
          <a:bodyPr/>
          <a:lstStyle/>
          <a:p>
            <a:r>
              <a:rPr lang="en-US" dirty="0"/>
              <a:t>DATASET EXPANSION &amp; MODIFICATION</a:t>
            </a:r>
            <a:endParaRPr lang="en-IN" dirty="0"/>
          </a:p>
        </p:txBody>
      </p:sp>
      <p:sp>
        <p:nvSpPr>
          <p:cNvPr id="3" name="Content Placeholder 2">
            <a:extLst>
              <a:ext uri="{FF2B5EF4-FFF2-40B4-BE49-F238E27FC236}">
                <a16:creationId xmlns:a16="http://schemas.microsoft.com/office/drawing/2014/main" id="{D4806E09-3398-09D5-3465-4AF9ADB2894A}"/>
              </a:ext>
            </a:extLst>
          </p:cNvPr>
          <p:cNvSpPr>
            <a:spLocks noGrp="1"/>
          </p:cNvSpPr>
          <p:nvPr>
            <p:ph idx="1"/>
          </p:nvPr>
        </p:nvSpPr>
        <p:spPr/>
        <p:txBody>
          <a:bodyPr>
            <a:normAutofit fontScale="92500"/>
          </a:bodyPr>
          <a:lstStyle/>
          <a:p>
            <a:r>
              <a:rPr lang="en-US" sz="2800" dirty="0"/>
              <a:t>Adding More Images to Dataset: We clicked more and more photos and also uploaded images from internet (ImageNet to be precise). </a:t>
            </a:r>
          </a:p>
          <a:p>
            <a:r>
              <a:rPr lang="en-US" sz="2800" dirty="0"/>
              <a:t>Annotating the added images: We annotated the added images making the model more accurate and reliable.</a:t>
            </a:r>
          </a:p>
          <a:p>
            <a:r>
              <a:rPr lang="en-US" sz="2800" dirty="0"/>
              <a:t>Augmentation: </a:t>
            </a:r>
            <a:r>
              <a:rPr lang="en-IN" sz="2800" dirty="0"/>
              <a:t>Performed transitions and transforms to the images already present in the dataset to increase the number of images in dataset. Basically, we have applied the h-v flip operation.</a:t>
            </a:r>
          </a:p>
        </p:txBody>
      </p:sp>
    </p:spTree>
    <p:extLst>
      <p:ext uri="{BB962C8B-B14F-4D97-AF65-F5344CB8AC3E}">
        <p14:creationId xmlns:p14="http://schemas.microsoft.com/office/powerpoint/2010/main" val="3748332437"/>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8" name="Group 17">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9" name="Oval 18">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Freeform: Shape 19">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1" name="Freeform: Shape 20">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2" name="Freeform: Shape 21">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3"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5"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7"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9" name="Picture 8" descr="A screen shot of a computer&#10;&#10;Description automatically generated">
            <a:extLst>
              <a:ext uri="{FF2B5EF4-FFF2-40B4-BE49-F238E27FC236}">
                <a16:creationId xmlns:a16="http://schemas.microsoft.com/office/drawing/2014/main" id="{E8C4CD0B-8A2E-4445-55CF-D69602EF8DFB}"/>
              </a:ext>
            </a:extLst>
          </p:cNvPr>
          <p:cNvPicPr>
            <a:picLocks noChangeAspect="1"/>
          </p:cNvPicPr>
          <p:nvPr/>
        </p:nvPicPr>
        <p:blipFill>
          <a:blip r:embed="rId4">
            <a:alphaModFix/>
            <a:extLst>
              <a:ext uri="{BEBA8EAE-BF5A-486C-A8C5-ECC9F3942E4B}">
                <a14:imgProps xmlns:a14="http://schemas.microsoft.com/office/drawing/2010/main">
                  <a14:imgLayer r:embed="rId5">
                    <a14:imgEffect>
                      <a14:brightnessContrast bright="23000"/>
                    </a14:imgEffect>
                  </a14:imgLayer>
                </a14:imgProps>
              </a:ext>
            </a:extLst>
          </a:blip>
          <a:srcRect t="18815" r="23019" b="12889"/>
          <a:stretch/>
        </p:blipFill>
        <p:spPr>
          <a:xfrm>
            <a:off x="3059" y="10"/>
            <a:ext cx="12179504" cy="6756401"/>
          </a:xfrm>
          <a:prstGeom prst="rect">
            <a:avLst/>
          </a:prstGeom>
        </p:spPr>
      </p:pic>
      <p:sp>
        <p:nvSpPr>
          <p:cNvPr id="29" name="Rectangle 28">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8A3DFCE-ED6C-CB5C-0834-AEFC86373498}"/>
              </a:ext>
            </a:extLst>
          </p:cNvPr>
          <p:cNvSpPr txBox="1">
            <a:spLocks/>
          </p:cNvSpPr>
          <p:nvPr/>
        </p:nvSpPr>
        <p:spPr>
          <a:xfrm>
            <a:off x="140787" y="2920683"/>
            <a:ext cx="5549369"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a:solidFill>
                  <a:srgbClr val="FFFFFF"/>
                </a:solidFill>
              </a:rPr>
              <a:t>EXAMPLE OF MODEL TESTING</a:t>
            </a:r>
          </a:p>
        </p:txBody>
      </p:sp>
    </p:spTree>
    <p:extLst>
      <p:ext uri="{BB962C8B-B14F-4D97-AF65-F5344CB8AC3E}">
        <p14:creationId xmlns:p14="http://schemas.microsoft.com/office/powerpoint/2010/main" val="63347563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6" name="explod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A941D972-233E-D55E-7244-113A84EC09BD}"/>
              </a:ext>
            </a:extLst>
          </p:cNvPr>
          <p:cNvSpPr>
            <a:spLocks noGrp="1"/>
          </p:cNvSpPr>
          <p:nvPr>
            <p:ph type="title"/>
          </p:nvPr>
        </p:nvSpPr>
        <p:spPr>
          <a:xfrm>
            <a:off x="1247078" y="-1463312"/>
            <a:ext cx="10830939" cy="2702474"/>
          </a:xfrm>
        </p:spPr>
        <p:txBody>
          <a:bodyPr anchor="b">
            <a:normAutofit/>
          </a:bodyPr>
          <a:lstStyle/>
          <a:p>
            <a:r>
              <a:rPr lang="en-US" dirty="0">
                <a:solidFill>
                  <a:srgbClr val="FFFFFF"/>
                </a:solidFill>
              </a:rPr>
              <a:t>      EXAMPLE OF MODEL TESTING</a:t>
            </a:r>
          </a:p>
        </p:txBody>
      </p:sp>
      <p:grpSp>
        <p:nvGrpSpPr>
          <p:cNvPr id="14" name="Group 13">
            <a:extLst>
              <a:ext uri="{FF2B5EF4-FFF2-40B4-BE49-F238E27FC236}">
                <a16:creationId xmlns:a16="http://schemas.microsoft.com/office/drawing/2014/main" id="{5BEF4E68-4209-401D-9695-1BA6259863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959CD86A-B36A-4C71-AE65-B317AE72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856F8064-7965-465D-9A2B-8AA3A9BAB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5F086EF7-5D22-4239-837D-A4A39396F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4FEA8F6A-118A-402B-98AF-319F12807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E623DD07-AD56-4AED-95D7-645823047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31B6B69F-C096-4B96-A0EC-63615A106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pic>
        <p:nvPicPr>
          <p:cNvPr id="7" name="Picture 6">
            <a:extLst>
              <a:ext uri="{FF2B5EF4-FFF2-40B4-BE49-F238E27FC236}">
                <a16:creationId xmlns:a16="http://schemas.microsoft.com/office/drawing/2014/main" id="{5A177663-A4B8-38FA-2B90-3B35D21EBEBC}"/>
              </a:ext>
            </a:extLst>
          </p:cNvPr>
          <p:cNvPicPr>
            <a:picLocks noChangeAspect="1"/>
          </p:cNvPicPr>
          <p:nvPr/>
        </p:nvPicPr>
        <p:blipFill>
          <a:blip r:embed="rId3"/>
          <a:srcRect t="29305" r="10692" b="14898"/>
          <a:stretch/>
        </p:blipFill>
        <p:spPr>
          <a:xfrm>
            <a:off x="6193141" y="1723067"/>
            <a:ext cx="5883040" cy="4080108"/>
          </a:xfrm>
          <a:prstGeom prst="rect">
            <a:avLst/>
          </a:prstGeom>
        </p:spPr>
      </p:pic>
      <p:pic>
        <p:nvPicPr>
          <p:cNvPr id="10" name="Picture 9">
            <a:extLst>
              <a:ext uri="{FF2B5EF4-FFF2-40B4-BE49-F238E27FC236}">
                <a16:creationId xmlns:a16="http://schemas.microsoft.com/office/drawing/2014/main" id="{83D6F47C-F75A-7940-C036-7EA97F97601F}"/>
              </a:ext>
            </a:extLst>
          </p:cNvPr>
          <p:cNvPicPr>
            <a:picLocks noChangeAspect="1"/>
          </p:cNvPicPr>
          <p:nvPr/>
        </p:nvPicPr>
        <p:blipFill>
          <a:blip r:embed="rId4"/>
          <a:srcRect t="28894" r="12871" b="14673"/>
          <a:stretch/>
        </p:blipFill>
        <p:spPr>
          <a:xfrm>
            <a:off x="468849" y="1715430"/>
            <a:ext cx="5619144" cy="4097027"/>
          </a:xfrm>
          <a:prstGeom prst="rect">
            <a:avLst/>
          </a:prstGeom>
        </p:spPr>
      </p:pic>
    </p:spTree>
    <p:extLst>
      <p:ext uri="{BB962C8B-B14F-4D97-AF65-F5344CB8AC3E}">
        <p14:creationId xmlns:p14="http://schemas.microsoft.com/office/powerpoint/2010/main" val="523755734"/>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5" name="explod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44D8-3E5D-A4BE-F485-509FA75EA92A}"/>
              </a:ext>
            </a:extLst>
          </p:cNvPr>
          <p:cNvSpPr>
            <a:spLocks noGrp="1"/>
          </p:cNvSpPr>
          <p:nvPr>
            <p:ph type="title"/>
          </p:nvPr>
        </p:nvSpPr>
        <p:spPr/>
        <p:txBody>
          <a:bodyPr/>
          <a:lstStyle/>
          <a:p>
            <a:r>
              <a:rPr lang="en-US" dirty="0"/>
              <a:t>Adding Images to Dataset</a:t>
            </a:r>
            <a:endParaRPr lang="en-IN" dirty="0"/>
          </a:p>
        </p:txBody>
      </p:sp>
      <p:sp>
        <p:nvSpPr>
          <p:cNvPr id="3" name="Content Placeholder 2">
            <a:extLst>
              <a:ext uri="{FF2B5EF4-FFF2-40B4-BE49-F238E27FC236}">
                <a16:creationId xmlns:a16="http://schemas.microsoft.com/office/drawing/2014/main" id="{B9068837-1CFA-FA52-2D4F-0B304A88965F}"/>
              </a:ext>
            </a:extLst>
          </p:cNvPr>
          <p:cNvSpPr>
            <a:spLocks noGrp="1"/>
          </p:cNvSpPr>
          <p:nvPr>
            <p:ph idx="1"/>
          </p:nvPr>
        </p:nvSpPr>
        <p:spPr/>
        <p:txBody>
          <a:bodyPr/>
          <a:lstStyle/>
          <a:p>
            <a:pPr marL="457200" indent="-457200">
              <a:buAutoNum type="arabicPeriod"/>
            </a:pPr>
            <a:r>
              <a:rPr lang="en-US" sz="2800" dirty="0"/>
              <a:t>Uploading Images:  We clicked more photos and extensively surfed the internet and added an exhaustive collection of images (from Kaggle and ImageNet) making the total image count to 9342!!!</a:t>
            </a:r>
          </a:p>
          <a:p>
            <a:pPr marL="457200" indent="-457200">
              <a:buAutoNum type="arabicPeriod"/>
            </a:pPr>
            <a:r>
              <a:rPr lang="en-US" sz="2800" dirty="0"/>
              <a:t> Annotating Images: We annotated nearly all the images over a span of 3-4 days thus making our model more accurate and precise than ever. </a:t>
            </a:r>
          </a:p>
          <a:p>
            <a:pPr marL="0" indent="0">
              <a:buNone/>
            </a:pPr>
            <a:endParaRPr lang="en-IN" dirty="0"/>
          </a:p>
        </p:txBody>
      </p:sp>
    </p:spTree>
    <p:extLst>
      <p:ext uri="{BB962C8B-B14F-4D97-AF65-F5344CB8AC3E}">
        <p14:creationId xmlns:p14="http://schemas.microsoft.com/office/powerpoint/2010/main" val="99103440"/>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3" name="explod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4FF6C1C2-378C-406C-B0FD-35E9D77DCF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4567" y="0"/>
            <a:ext cx="3244133" cy="6838336"/>
            <a:chOff x="8264567" y="0"/>
            <a:chExt cx="3244133" cy="6838336"/>
          </a:xfrm>
        </p:grpSpPr>
        <p:sp>
          <p:nvSpPr>
            <p:cNvPr id="15" name="Freeform: Shape 14">
              <a:extLst>
                <a:ext uri="{FF2B5EF4-FFF2-40B4-BE49-F238E27FC236}">
                  <a16:creationId xmlns:a16="http://schemas.microsoft.com/office/drawing/2014/main" id="{814B0136-7C74-44AA-9E26-B1D07BFF9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4567" y="3936270"/>
              <a:ext cx="3228636" cy="2902066"/>
            </a:xfrm>
            <a:custGeom>
              <a:avLst/>
              <a:gdLst>
                <a:gd name="connsiteX0" fmla="*/ 1616689 w 3228636"/>
                <a:gd name="connsiteY0" fmla="*/ 0 h 2902066"/>
                <a:gd name="connsiteX1" fmla="*/ 3228636 w 3228636"/>
                <a:gd name="connsiteY1" fmla="*/ 0 h 2902066"/>
                <a:gd name="connsiteX2" fmla="*/ 3228636 w 3228636"/>
                <a:gd name="connsiteY2" fmla="*/ 1611947 h 2902066"/>
                <a:gd name="connsiteX3" fmla="*/ 2640316 w 3228636"/>
                <a:gd name="connsiteY3" fmla="*/ 2859466 h 2902066"/>
                <a:gd name="connsiteX4" fmla="*/ 2583347 w 3228636"/>
                <a:gd name="connsiteY4" fmla="*/ 2902066 h 2902066"/>
                <a:gd name="connsiteX5" fmla="*/ 0 w 3228636"/>
                <a:gd name="connsiteY5" fmla="*/ 2902066 h 2902066"/>
                <a:gd name="connsiteX6" fmla="*/ 0 w 3228636"/>
                <a:gd name="connsiteY6" fmla="*/ 1616689 h 2902066"/>
                <a:gd name="connsiteX7" fmla="*/ 1616689 w 3228636"/>
                <a:gd name="connsiteY7" fmla="*/ 0 h 290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8636" h="2902066">
                  <a:moveTo>
                    <a:pt x="1616689" y="0"/>
                  </a:moveTo>
                  <a:lnTo>
                    <a:pt x="3228636" y="0"/>
                  </a:lnTo>
                  <a:lnTo>
                    <a:pt x="3228636" y="1611947"/>
                  </a:lnTo>
                  <a:cubicBezTo>
                    <a:pt x="3228636" y="2114193"/>
                    <a:pt x="2999619" y="2562943"/>
                    <a:pt x="2640316" y="2859466"/>
                  </a:cubicBezTo>
                  <a:lnTo>
                    <a:pt x="2583347" y="2902066"/>
                  </a:lnTo>
                  <a:lnTo>
                    <a:pt x="0" y="2902066"/>
                  </a:lnTo>
                  <a:lnTo>
                    <a:pt x="0" y="1616689"/>
                  </a:lnTo>
                  <a:cubicBezTo>
                    <a:pt x="0" y="723806"/>
                    <a:pt x="723807" y="0"/>
                    <a:pt x="1616689" y="0"/>
                  </a:cubicBez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16" name="Graphic 9">
              <a:extLst>
                <a:ext uri="{FF2B5EF4-FFF2-40B4-BE49-F238E27FC236}">
                  <a16:creationId xmlns:a16="http://schemas.microsoft.com/office/drawing/2014/main" id="{96760ECB-BE8C-435B-822A-5FB28A02D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19319" y="969060"/>
              <a:ext cx="2786467" cy="27864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7" name="Oval 16">
              <a:extLst>
                <a:ext uri="{FF2B5EF4-FFF2-40B4-BE49-F238E27FC236}">
                  <a16:creationId xmlns:a16="http://schemas.microsoft.com/office/drawing/2014/main" id="{E5831CDC-0983-48F8-BA34-1CADBAEB8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86302" y="693373"/>
              <a:ext cx="249092" cy="249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6856FDD-26B4-4A1B-936E-97E7001E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663" y="3643335"/>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sp>
          <p:nvSpPr>
            <p:cNvPr id="19" name="Freeform: Shape 18">
              <a:extLst>
                <a:ext uri="{FF2B5EF4-FFF2-40B4-BE49-F238E27FC236}">
                  <a16:creationId xmlns:a16="http://schemas.microsoft.com/office/drawing/2014/main" id="{8A8C907D-FE8E-47D8-817B-3D105B411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9471" y="0"/>
              <a:ext cx="2779229" cy="817919"/>
            </a:xfrm>
            <a:custGeom>
              <a:avLst/>
              <a:gdLst>
                <a:gd name="connsiteX0" fmla="*/ 0 w 2779229"/>
                <a:gd name="connsiteY0" fmla="*/ 0 h 817919"/>
                <a:gd name="connsiteX1" fmla="*/ 2779229 w 2779229"/>
                <a:gd name="connsiteY1" fmla="*/ 0 h 817919"/>
                <a:gd name="connsiteX2" fmla="*/ 2755430 w 2779229"/>
                <a:gd name="connsiteY2" fmla="*/ 49404 h 817919"/>
                <a:gd name="connsiteX3" fmla="*/ 1464180 w 2779229"/>
                <a:gd name="connsiteY3" fmla="*/ 817919 h 817919"/>
                <a:gd name="connsiteX4" fmla="*/ 0 w 2779229"/>
                <a:gd name="connsiteY4" fmla="*/ 817919 h 8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229" h="817919">
                  <a:moveTo>
                    <a:pt x="0" y="0"/>
                  </a:moveTo>
                  <a:lnTo>
                    <a:pt x="2779229" y="0"/>
                  </a:lnTo>
                  <a:lnTo>
                    <a:pt x="2755430" y="49404"/>
                  </a:lnTo>
                  <a:cubicBezTo>
                    <a:pt x="2506760" y="507168"/>
                    <a:pt x="2021765" y="817919"/>
                    <a:pt x="1464180" y="817919"/>
                  </a:cubicBezTo>
                  <a:lnTo>
                    <a:pt x="0" y="817919"/>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grpSp>
      <p:sp>
        <p:nvSpPr>
          <p:cNvPr id="2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5CDD59F-A644-2AC8-A76D-240E8B11D397}"/>
              </a:ext>
            </a:extLst>
          </p:cNvPr>
          <p:cNvSpPr>
            <a:spLocks noGrp="1"/>
          </p:cNvSpPr>
          <p:nvPr>
            <p:ph type="title"/>
          </p:nvPr>
        </p:nvSpPr>
        <p:spPr>
          <a:xfrm>
            <a:off x="457200" y="758952"/>
            <a:ext cx="6943725" cy="1325563"/>
          </a:xfrm>
        </p:spPr>
        <p:txBody>
          <a:bodyPr anchor="b">
            <a:normAutofit/>
          </a:bodyPr>
          <a:lstStyle/>
          <a:p>
            <a:r>
              <a:rPr lang="en-US" dirty="0"/>
              <a:t>Testing the model</a:t>
            </a:r>
            <a:endParaRPr lang="en-IN" dirty="0"/>
          </a:p>
        </p:txBody>
      </p:sp>
      <p:sp>
        <p:nvSpPr>
          <p:cNvPr id="3" name="Content Placeholder 2">
            <a:extLst>
              <a:ext uri="{FF2B5EF4-FFF2-40B4-BE49-F238E27FC236}">
                <a16:creationId xmlns:a16="http://schemas.microsoft.com/office/drawing/2014/main" id="{24576FC0-9B2A-3D97-76CD-FEE53DEC623D}"/>
              </a:ext>
            </a:extLst>
          </p:cNvPr>
          <p:cNvSpPr>
            <a:spLocks noGrp="1"/>
          </p:cNvSpPr>
          <p:nvPr>
            <p:ph idx="1"/>
          </p:nvPr>
        </p:nvSpPr>
        <p:spPr>
          <a:xfrm>
            <a:off x="457200" y="2286000"/>
            <a:ext cx="6943725" cy="3887585"/>
          </a:xfrm>
        </p:spPr>
        <p:txBody>
          <a:bodyPr vert="horz" lIns="91440" tIns="45720" rIns="91440" bIns="45720" rtlCol="0">
            <a:normAutofit/>
          </a:bodyPr>
          <a:lstStyle/>
          <a:p>
            <a:r>
              <a:rPr lang="en-US"/>
              <a:t>To effectively test the model we implemented the following steps:</a:t>
            </a:r>
          </a:p>
          <a:p>
            <a:r>
              <a:rPr lang="en-US" dirty="0"/>
              <a:t>1.  Waste Collection: We collected different types of wastes and added their images in addition to images of waste articles we already had in our dataset. We even added images of electrical wastes like </a:t>
            </a:r>
            <a:r>
              <a:rPr lang="en-US" b="1" dirty="0"/>
              <a:t>electrical cells, batteries</a:t>
            </a:r>
            <a:r>
              <a:rPr lang="en-US" dirty="0"/>
              <a:t> </a:t>
            </a:r>
            <a:r>
              <a:rPr lang="en-US" dirty="0" err="1"/>
              <a:t>etc</a:t>
            </a:r>
            <a:r>
              <a:rPr lang="en-US" dirty="0"/>
              <a:t>  to our dataset so that the model becomes more versatile in detecting waste.</a:t>
            </a:r>
          </a:p>
          <a:p>
            <a:r>
              <a:rPr lang="en-US" dirty="0"/>
              <a:t>2.  Testing the model: We tested our model in various ways. First, we detected solitary waste objects by testing only one object at a time and then successfully examined the scenario where different wastes are present in a single frame.  </a:t>
            </a:r>
            <a:endParaRPr lang="en-IN" dirty="0"/>
          </a:p>
        </p:txBody>
      </p:sp>
      <p:pic>
        <p:nvPicPr>
          <p:cNvPr id="5" name="Picture 4">
            <a:extLst>
              <a:ext uri="{FF2B5EF4-FFF2-40B4-BE49-F238E27FC236}">
                <a16:creationId xmlns:a16="http://schemas.microsoft.com/office/drawing/2014/main" id="{3FE6813F-9B85-7CD4-3A73-62F8301C75D0}"/>
              </a:ext>
            </a:extLst>
          </p:cNvPr>
          <p:cNvPicPr>
            <a:picLocks noChangeAspect="1"/>
          </p:cNvPicPr>
          <p:nvPr/>
        </p:nvPicPr>
        <p:blipFill>
          <a:blip r:embed="rId4"/>
          <a:stretch>
            <a:fillRect/>
          </a:stretch>
        </p:blipFill>
        <p:spPr>
          <a:xfrm>
            <a:off x="9165875" y="1419729"/>
            <a:ext cx="2148456" cy="2011844"/>
          </a:xfrm>
          <a:prstGeom prst="rect">
            <a:avLst/>
          </a:prstGeom>
        </p:spPr>
      </p:pic>
      <p:pic>
        <p:nvPicPr>
          <p:cNvPr id="4" name="Picture 3">
            <a:extLst>
              <a:ext uri="{FF2B5EF4-FFF2-40B4-BE49-F238E27FC236}">
                <a16:creationId xmlns:a16="http://schemas.microsoft.com/office/drawing/2014/main" id="{383816AB-8B83-CB06-425C-4F93D9746DBF}"/>
              </a:ext>
            </a:extLst>
          </p:cNvPr>
          <p:cNvPicPr>
            <a:picLocks noChangeAspect="1"/>
          </p:cNvPicPr>
          <p:nvPr/>
        </p:nvPicPr>
        <p:blipFill>
          <a:blip r:embed="rId5"/>
          <a:stretch>
            <a:fillRect/>
          </a:stretch>
        </p:blipFill>
        <p:spPr>
          <a:xfrm>
            <a:off x="8952522" y="4356604"/>
            <a:ext cx="2361809" cy="2210313"/>
          </a:xfrm>
          <a:prstGeom prst="rect">
            <a:avLst/>
          </a:prstGeom>
        </p:spPr>
      </p:pic>
    </p:spTree>
    <p:extLst>
      <p:ext uri="{BB962C8B-B14F-4D97-AF65-F5344CB8AC3E}">
        <p14:creationId xmlns:p14="http://schemas.microsoft.com/office/powerpoint/2010/main" val="1040543315"/>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6" name="explod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7" name="Group 26">
            <a:extLst>
              <a:ext uri="{FF2B5EF4-FFF2-40B4-BE49-F238E27FC236}">
                <a16:creationId xmlns:a16="http://schemas.microsoft.com/office/drawing/2014/main" id="{2133F6AA-C5A6-4FEB-9ED1-FE0D0ACFA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143" y="0"/>
            <a:ext cx="5001809" cy="3481385"/>
            <a:chOff x="7187143" y="0"/>
            <a:chExt cx="5001809" cy="3481385"/>
          </a:xfrm>
        </p:grpSpPr>
        <p:sp>
          <p:nvSpPr>
            <p:cNvPr id="28" name="Graphic 9">
              <a:extLst>
                <a:ext uri="{FF2B5EF4-FFF2-40B4-BE49-F238E27FC236}">
                  <a16:creationId xmlns:a16="http://schemas.microsoft.com/office/drawing/2014/main" id="{3B1B2AC5-337C-46C3-A6BD-0160092FD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87143" y="484365"/>
              <a:ext cx="1603949" cy="160394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7C45BC5D-08FB-4086-A3E8-8784E3CC4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7820" y="3215806"/>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30" name="Freeform: Shape 29">
              <a:extLst>
                <a:ext uri="{FF2B5EF4-FFF2-40B4-BE49-F238E27FC236}">
                  <a16:creationId xmlns:a16="http://schemas.microsoft.com/office/drawing/2014/main" id="{5BE65B3D-806E-4EE9-A243-AF409731E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52849" y="0"/>
              <a:ext cx="1303285" cy="962498"/>
            </a:xfrm>
            <a:custGeom>
              <a:avLst/>
              <a:gdLst>
                <a:gd name="connsiteX0" fmla="*/ 0 w 1303285"/>
                <a:gd name="connsiteY0" fmla="*/ 0 h 962498"/>
                <a:gd name="connsiteX1" fmla="*/ 1303285 w 1303285"/>
                <a:gd name="connsiteY1" fmla="*/ 0 h 962498"/>
                <a:gd name="connsiteX2" fmla="*/ 1298420 w 1303285"/>
                <a:gd name="connsiteY2" fmla="*/ 67508 h 962498"/>
                <a:gd name="connsiteX3" fmla="*/ 651642 w 1303285"/>
                <a:gd name="connsiteY3" fmla="*/ 962498 h 962498"/>
                <a:gd name="connsiteX4" fmla="*/ 4865 w 1303285"/>
                <a:gd name="connsiteY4" fmla="*/ 67508 h 962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85" h="962498">
                  <a:moveTo>
                    <a:pt x="0" y="0"/>
                  </a:moveTo>
                  <a:lnTo>
                    <a:pt x="1303285" y="0"/>
                  </a:lnTo>
                  <a:lnTo>
                    <a:pt x="1298420" y="67508"/>
                  </a:lnTo>
                  <a:cubicBezTo>
                    <a:pt x="1226555" y="570204"/>
                    <a:pt x="651642" y="962498"/>
                    <a:pt x="651642" y="962498"/>
                  </a:cubicBezTo>
                  <a:cubicBezTo>
                    <a:pt x="651642" y="962498"/>
                    <a:pt x="76729" y="570204"/>
                    <a:pt x="4865" y="67508"/>
                  </a:cubicBezTo>
                  <a:close/>
                </a:path>
              </a:pathLst>
            </a:custGeom>
            <a:solidFill>
              <a:schemeClr val="accent4">
                <a:lumMod val="60000"/>
                <a:lumOff val="40000"/>
                <a:alpha val="30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BE894C-CB85-4672-80A1-65D7C50CC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2032025"/>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2" name="Oval 31">
              <a:extLst>
                <a:ext uri="{FF2B5EF4-FFF2-40B4-BE49-F238E27FC236}">
                  <a16:creationId xmlns:a16="http://schemas.microsoft.com/office/drawing/2014/main" id="{2B016CF3-C523-43A5-8BEE-91E1D80AA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5922" y="253625"/>
              <a:ext cx="265579" cy="265579"/>
            </a:xfrm>
            <a:prstGeom prst="ellipse">
              <a:avLst/>
            </a:prstGeom>
            <a:solidFill>
              <a:schemeClr val="accent2"/>
            </a:solidFill>
            <a:ln w="9525" cap="flat">
              <a:noFill/>
              <a:prstDash val="solid"/>
              <a:miter/>
            </a:ln>
          </p:spPr>
          <p:txBody>
            <a:bodyPr rtlCol="0" anchor="ctr"/>
            <a:lstStyle/>
            <a:p>
              <a:endParaRPr lang="en-US">
                <a:solidFill>
                  <a:schemeClr val="tx1"/>
                </a:solidFill>
              </a:endParaRPr>
            </a:p>
          </p:txBody>
        </p:sp>
      </p:grpSp>
      <p:sp>
        <p:nvSpPr>
          <p:cNvPr id="3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366F0F4-A272-3701-3161-ADB1B9D6F008}"/>
              </a:ext>
            </a:extLst>
          </p:cNvPr>
          <p:cNvSpPr>
            <a:spLocks noGrp="1"/>
          </p:cNvSpPr>
          <p:nvPr>
            <p:ph type="title"/>
          </p:nvPr>
        </p:nvSpPr>
        <p:spPr>
          <a:xfrm>
            <a:off x="457200" y="758952"/>
            <a:ext cx="5351843" cy="1325563"/>
          </a:xfrm>
        </p:spPr>
        <p:txBody>
          <a:bodyPr anchor="b">
            <a:normAutofit/>
          </a:bodyPr>
          <a:lstStyle/>
          <a:p>
            <a:r>
              <a:rPr lang="en-US"/>
              <a:t>Major updates in model</a:t>
            </a:r>
          </a:p>
        </p:txBody>
      </p:sp>
      <p:sp>
        <p:nvSpPr>
          <p:cNvPr id="3" name="Content Placeholder 2">
            <a:extLst>
              <a:ext uri="{FF2B5EF4-FFF2-40B4-BE49-F238E27FC236}">
                <a16:creationId xmlns:a16="http://schemas.microsoft.com/office/drawing/2014/main" id="{88BCE2B2-4451-445C-708A-083CD208DA92}"/>
              </a:ext>
            </a:extLst>
          </p:cNvPr>
          <p:cNvSpPr>
            <a:spLocks noGrp="1"/>
          </p:cNvSpPr>
          <p:nvPr>
            <p:ph idx="1"/>
          </p:nvPr>
        </p:nvSpPr>
        <p:spPr>
          <a:xfrm>
            <a:off x="457200" y="2286000"/>
            <a:ext cx="5351843" cy="3986784"/>
          </a:xfrm>
        </p:spPr>
        <p:txBody>
          <a:bodyPr vert="horz" lIns="91440" tIns="45720" rIns="91440" bIns="45720" rtlCol="0" anchor="t">
            <a:normAutofit/>
          </a:bodyPr>
          <a:lstStyle/>
          <a:p>
            <a:r>
              <a:rPr lang="en-US" sz="2400" dirty="0"/>
              <a:t>Added more </a:t>
            </a:r>
            <a:r>
              <a:rPr lang="en-US" sz="2400" err="1"/>
              <a:t>snackbags</a:t>
            </a:r>
            <a:r>
              <a:rPr lang="en-US" sz="2400" dirty="0"/>
              <a:t> </a:t>
            </a:r>
          </a:p>
          <a:p>
            <a:endParaRPr lang="en-US" sz="2400" dirty="0"/>
          </a:p>
          <a:p>
            <a:r>
              <a:rPr lang="en-US" sz="2400" dirty="0"/>
              <a:t>Plates and spoons (disposables)  </a:t>
            </a:r>
          </a:p>
          <a:p>
            <a:pPr marL="0" indent="0">
              <a:buNone/>
            </a:pPr>
            <a:r>
              <a:rPr lang="en-US" sz="2400" dirty="0"/>
              <a:t>   like in canteens</a:t>
            </a:r>
            <a:endParaRPr lang="en-US"/>
          </a:p>
          <a:p>
            <a:endParaRPr lang="en-US" sz="2400" dirty="0"/>
          </a:p>
          <a:p>
            <a:r>
              <a:rPr lang="en-US" sz="2400" dirty="0"/>
              <a:t>Batteries and cells</a:t>
            </a:r>
          </a:p>
          <a:p>
            <a:endParaRPr lang="en-US" sz="2400" dirty="0"/>
          </a:p>
          <a:p>
            <a:r>
              <a:rPr lang="en-US" sz="2400" dirty="0"/>
              <a:t>Straws</a:t>
            </a:r>
          </a:p>
          <a:p>
            <a:endParaRPr lang="en-US" sz="2400" dirty="0"/>
          </a:p>
          <a:p>
            <a:endParaRPr lang="en-US"/>
          </a:p>
          <a:p>
            <a:pPr marL="0" indent="0">
              <a:buNone/>
            </a:pPr>
            <a:endParaRPr lang="en-US"/>
          </a:p>
          <a:p>
            <a:endParaRPr lang="en-US"/>
          </a:p>
          <a:p>
            <a:pPr marL="0" indent="0">
              <a:buNone/>
            </a:pPr>
            <a:endParaRPr lang="en-US"/>
          </a:p>
        </p:txBody>
      </p:sp>
      <p:pic>
        <p:nvPicPr>
          <p:cNvPr id="5" name="Picture 4" descr="A screenshot of a computer screen&#10;&#10;Description automatically generated">
            <a:extLst>
              <a:ext uri="{FF2B5EF4-FFF2-40B4-BE49-F238E27FC236}">
                <a16:creationId xmlns:a16="http://schemas.microsoft.com/office/drawing/2014/main" id="{0226E3FB-0272-4A26-D5AA-E07D8FD904FE}"/>
              </a:ext>
            </a:extLst>
          </p:cNvPr>
          <p:cNvPicPr>
            <a:picLocks noChangeAspect="1"/>
          </p:cNvPicPr>
          <p:nvPr/>
        </p:nvPicPr>
        <p:blipFill>
          <a:blip r:embed="rId4"/>
          <a:srcRect l="7250" r="-5" b="-5"/>
          <a:stretch/>
        </p:blipFill>
        <p:spPr>
          <a:xfrm>
            <a:off x="5034158" y="1992"/>
            <a:ext cx="5424778" cy="5465418"/>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pic>
        <p:nvPicPr>
          <p:cNvPr id="4" name="Picture 3" descr="A screenshot of a bed&#10;&#10;Description automatically generated">
            <a:extLst>
              <a:ext uri="{FF2B5EF4-FFF2-40B4-BE49-F238E27FC236}">
                <a16:creationId xmlns:a16="http://schemas.microsoft.com/office/drawing/2014/main" id="{46704A10-52C9-A864-A797-416A5A7155F4}"/>
              </a:ext>
            </a:extLst>
          </p:cNvPr>
          <p:cNvPicPr>
            <a:picLocks noChangeAspect="1"/>
          </p:cNvPicPr>
          <p:nvPr/>
        </p:nvPicPr>
        <p:blipFill>
          <a:blip r:embed="rId5"/>
          <a:srcRect r="7255" b="5"/>
          <a:stretch/>
        </p:blipFill>
        <p:spPr>
          <a:xfrm>
            <a:off x="9062723" y="3609127"/>
            <a:ext cx="2988957" cy="2938157"/>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4177051217"/>
      </p:ext>
    </p:extLst>
  </p:cSld>
  <p:clrMapOvr>
    <a:masterClrMapping/>
  </p:clrMapOvr>
  <mc:AlternateContent xmlns:mc="http://schemas.openxmlformats.org/markup-compatibility/2006" xmlns:p14="http://schemas.microsoft.com/office/powerpoint/2010/main">
    <mc:Choice Requires="p14">
      <p:transition spd="slow" p14:dur="800">
        <p:diamond/>
        <p:sndAc>
          <p:stSnd>
            <p:snd r:embed="rId2" name="explode.wav"/>
          </p:stSnd>
        </p:sndAc>
      </p:transition>
    </mc:Choice>
    <mc:Fallback xmlns="">
      <p:transition spd="slow">
        <p:diamond/>
        <p:sndAc>
          <p:stSnd>
            <p:snd r:embed="rId6" name="explode.wav"/>
          </p:stSnd>
        </p:sndAc>
      </p:transition>
    </mc:Fallback>
  </mc:AlternateContent>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110</TotalTime>
  <Words>929</Words>
  <Application>Microsoft Office PowerPoint</Application>
  <PresentationFormat>Widescreen</PresentationFormat>
  <Paragraphs>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TropicVTI</vt:lpstr>
      <vt:lpstr>WASTE MANAGEMENT</vt:lpstr>
      <vt:lpstr>Team Name-Sheta Ke Kaptaanz</vt:lpstr>
      <vt:lpstr>Timeline</vt:lpstr>
      <vt:lpstr>DATASET EXPANSION &amp; MODIFICATION</vt:lpstr>
      <vt:lpstr>PowerPoint Presentation</vt:lpstr>
      <vt:lpstr>      EXAMPLE OF MODEL TESTING</vt:lpstr>
      <vt:lpstr>Adding Images to Dataset</vt:lpstr>
      <vt:lpstr>Testing the model</vt:lpstr>
      <vt:lpstr>Major updates in model</vt:lpstr>
      <vt:lpstr>Model Deployment </vt:lpstr>
      <vt:lpstr>Image add kar bhala</vt:lpstr>
      <vt:lpstr>Model Deployment (contd.)</vt:lpstr>
      <vt:lpstr>Model Deployment (contd.)</vt:lpstr>
      <vt:lpstr>Model Deployment (contd.)</vt:lpstr>
      <vt:lpstr>Model Deployment </vt:lpstr>
      <vt:lpstr>Model Deployment (contd.)</vt:lpstr>
      <vt:lpstr>Model Deployment (contd.)</vt:lpstr>
      <vt:lpstr>Kuch photo daaldo app studio / progress ka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Gupta</dc:creator>
  <cp:lastModifiedBy>Shivam Gupta</cp:lastModifiedBy>
  <cp:revision>126</cp:revision>
  <dcterms:created xsi:type="dcterms:W3CDTF">2024-10-07T10:09:52Z</dcterms:created>
  <dcterms:modified xsi:type="dcterms:W3CDTF">2024-10-08T08:21:21Z</dcterms:modified>
</cp:coreProperties>
</file>