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7.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_rels/presentation.xml.rels" ContentType="application/vnd.openxmlformats-package.relationships+xml"/>
  <Override PartName="/ppt/media/image14.png" ContentType="image/png"/>
  <Override PartName="/ppt/media/image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9.png" ContentType="image/png"/>
  <Override PartName="/ppt/media/image1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8"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9"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0"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FDB01DB-DCEF-4EB8-8F93-71EA422CB27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272880" y="1828800"/>
            <a:ext cx="8775360" cy="4936680"/>
          </a:xfrm>
          <a:prstGeom prst="rect">
            <a:avLst/>
          </a:prstGeom>
          <a:ln w="0">
            <a:noFill/>
          </a:ln>
        </p:spPr>
      </p:sp>
      <p:sp>
        <p:nvSpPr>
          <p:cNvPr id="255"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6" name="PlaceHolder 3"/>
          <p:cNvSpPr>
            <a:spLocks noGrp="1"/>
          </p:cNvSpPr>
          <p:nvPr>
            <p:ph type="sldNum" idx="4"/>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87F86289-8903-4A8F-8BF0-CDA3DAFAC13A}"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272880" y="1828800"/>
            <a:ext cx="8775360" cy="4936680"/>
          </a:xfrm>
          <a:prstGeom prst="rect">
            <a:avLst/>
          </a:prstGeom>
          <a:ln w="0">
            <a:noFill/>
          </a:ln>
        </p:spPr>
      </p:sp>
      <p:sp>
        <p:nvSpPr>
          <p:cNvPr id="282"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83" name="PlaceHolder 3"/>
          <p:cNvSpPr>
            <a:spLocks noGrp="1"/>
          </p:cNvSpPr>
          <p:nvPr>
            <p:ph type="sldNum" idx="13"/>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B1BE11B-3421-4B82-B9F4-A3AC57733C21}"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272880" y="1828800"/>
            <a:ext cx="8775360" cy="4936680"/>
          </a:xfrm>
          <a:prstGeom prst="rect">
            <a:avLst/>
          </a:prstGeom>
          <a:ln w="0">
            <a:noFill/>
          </a:ln>
        </p:spPr>
      </p:sp>
      <p:sp>
        <p:nvSpPr>
          <p:cNvPr id="285"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86" name="PlaceHolder 3"/>
          <p:cNvSpPr>
            <a:spLocks noGrp="1"/>
          </p:cNvSpPr>
          <p:nvPr>
            <p:ph type="sldNum" idx="14"/>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1EDAB449-3C9F-4673-BD6D-81C5331BDE04}"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272880" y="1828800"/>
            <a:ext cx="8775360" cy="4936680"/>
          </a:xfrm>
          <a:prstGeom prst="rect">
            <a:avLst/>
          </a:prstGeom>
          <a:ln w="0">
            <a:noFill/>
          </a:ln>
        </p:spPr>
      </p:sp>
      <p:sp>
        <p:nvSpPr>
          <p:cNvPr id="288"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89" name="PlaceHolder 3"/>
          <p:cNvSpPr>
            <a:spLocks noGrp="1"/>
          </p:cNvSpPr>
          <p:nvPr>
            <p:ph type="sldNum" idx="15"/>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A356ED5E-5F8A-4BC3-96B9-B466871CC70F}"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272880" y="1828800"/>
            <a:ext cx="8775360" cy="4936680"/>
          </a:xfrm>
          <a:prstGeom prst="rect">
            <a:avLst/>
          </a:prstGeom>
          <a:ln w="0">
            <a:noFill/>
          </a:ln>
        </p:spPr>
      </p:sp>
      <p:sp>
        <p:nvSpPr>
          <p:cNvPr id="291"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92" name="PlaceHolder 3"/>
          <p:cNvSpPr>
            <a:spLocks noGrp="1"/>
          </p:cNvSpPr>
          <p:nvPr>
            <p:ph type="sldNum" idx="16"/>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431D4C0A-1B3A-4921-938E-4B51AAC704A9}"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272880" y="1828800"/>
            <a:ext cx="8775360" cy="4936680"/>
          </a:xfrm>
          <a:prstGeom prst="rect">
            <a:avLst/>
          </a:prstGeom>
          <a:ln w="0">
            <a:noFill/>
          </a:ln>
        </p:spPr>
      </p:sp>
      <p:sp>
        <p:nvSpPr>
          <p:cNvPr id="258"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9" name="PlaceHolder 3"/>
          <p:cNvSpPr>
            <a:spLocks noGrp="1"/>
          </p:cNvSpPr>
          <p:nvPr>
            <p:ph type="sldNum" idx="5"/>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42F8AB1A-7726-4334-9D8D-4634D8D24F3E}"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272880" y="1828800"/>
            <a:ext cx="8775360" cy="4936680"/>
          </a:xfrm>
          <a:prstGeom prst="rect">
            <a:avLst/>
          </a:prstGeom>
          <a:ln w="0">
            <a:noFill/>
          </a:ln>
        </p:spPr>
      </p:sp>
      <p:sp>
        <p:nvSpPr>
          <p:cNvPr id="261"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2" name="PlaceHolder 3"/>
          <p:cNvSpPr>
            <a:spLocks noGrp="1"/>
          </p:cNvSpPr>
          <p:nvPr>
            <p:ph type="sldNum" idx="6"/>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29A0E3B2-E98D-4235-B92A-2CD71AAD7DDF}"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272880" y="1828800"/>
            <a:ext cx="8775360" cy="4936680"/>
          </a:xfrm>
          <a:prstGeom prst="rect">
            <a:avLst/>
          </a:prstGeom>
          <a:ln w="0">
            <a:noFill/>
          </a:ln>
        </p:spPr>
      </p:sp>
      <p:sp>
        <p:nvSpPr>
          <p:cNvPr id="264"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5" name="PlaceHolder 3"/>
          <p:cNvSpPr>
            <a:spLocks noGrp="1"/>
          </p:cNvSpPr>
          <p:nvPr>
            <p:ph type="sldNum" idx="7"/>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32388E2-E638-4502-9B87-1C9D849AB9FA}"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272880" y="1828800"/>
            <a:ext cx="8775360" cy="4936680"/>
          </a:xfrm>
          <a:prstGeom prst="rect">
            <a:avLst/>
          </a:prstGeom>
          <a:ln w="0">
            <a:noFill/>
          </a:ln>
        </p:spPr>
      </p:sp>
      <p:sp>
        <p:nvSpPr>
          <p:cNvPr id="267"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8" name="PlaceHolder 3"/>
          <p:cNvSpPr>
            <a:spLocks noGrp="1"/>
          </p:cNvSpPr>
          <p:nvPr>
            <p:ph type="sldNum" idx="8"/>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499BDFD-542F-40D6-B459-4878ADAF5756}"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272880" y="1828800"/>
            <a:ext cx="8775360" cy="4936680"/>
          </a:xfrm>
          <a:prstGeom prst="rect">
            <a:avLst/>
          </a:prstGeom>
          <a:ln w="0">
            <a:noFill/>
          </a:ln>
        </p:spPr>
      </p:sp>
      <p:sp>
        <p:nvSpPr>
          <p:cNvPr id="270"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71" name="PlaceHolder 3"/>
          <p:cNvSpPr>
            <a:spLocks noGrp="1"/>
          </p:cNvSpPr>
          <p:nvPr>
            <p:ph type="sldNum" idx="9"/>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82AE6F26-30F7-4D45-B0A6-8E48E064D6EF}"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272880" y="1828800"/>
            <a:ext cx="8775360" cy="4936680"/>
          </a:xfrm>
          <a:prstGeom prst="rect">
            <a:avLst/>
          </a:prstGeom>
          <a:ln w="0">
            <a:noFill/>
          </a:ln>
        </p:spPr>
      </p:sp>
      <p:sp>
        <p:nvSpPr>
          <p:cNvPr id="273"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74" name="PlaceHolder 3"/>
          <p:cNvSpPr>
            <a:spLocks noGrp="1"/>
          </p:cNvSpPr>
          <p:nvPr>
            <p:ph type="sldNum" idx="10"/>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D7445252-C342-43DA-8CA2-FFF847CF4907}"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272880" y="1828800"/>
            <a:ext cx="8775360" cy="4936680"/>
          </a:xfrm>
          <a:prstGeom prst="rect">
            <a:avLst/>
          </a:prstGeom>
          <a:ln w="0">
            <a:noFill/>
          </a:ln>
        </p:spPr>
      </p:sp>
      <p:sp>
        <p:nvSpPr>
          <p:cNvPr id="276"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77" name="PlaceHolder 3"/>
          <p:cNvSpPr>
            <a:spLocks noGrp="1"/>
          </p:cNvSpPr>
          <p:nvPr>
            <p:ph type="sldNum" idx="11"/>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17BDA61-FB1F-4C59-B131-9268282D53D7}"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272880" y="1828800"/>
            <a:ext cx="8775360" cy="4936680"/>
          </a:xfrm>
          <a:prstGeom prst="rect">
            <a:avLst/>
          </a:prstGeom>
          <a:ln w="0">
            <a:noFill/>
          </a:ln>
        </p:spPr>
      </p:sp>
      <p:sp>
        <p:nvSpPr>
          <p:cNvPr id="279" name="PlaceHolder 2"/>
          <p:cNvSpPr>
            <a:spLocks noGrp="1"/>
          </p:cNvSpPr>
          <p:nvPr>
            <p:ph type="body"/>
          </p:nvPr>
        </p:nvSpPr>
        <p:spPr>
          <a:xfrm>
            <a:off x="822240" y="7040520"/>
            <a:ext cx="6584760" cy="57607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80" name="PlaceHolder 3"/>
          <p:cNvSpPr>
            <a:spLocks noGrp="1"/>
          </p:cNvSpPr>
          <p:nvPr>
            <p:ph type="sldNum" idx="12"/>
          </p:nvPr>
        </p:nvSpPr>
        <p:spPr>
          <a:xfrm>
            <a:off x="4660920" y="13897080"/>
            <a:ext cx="3566880" cy="7329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F543DE3E-99F3-44CD-874D-11D6B2381E1B}"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9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0 mast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1 master">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2 mast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3 master">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0" name="Image 0" descr="preencoded.png"/>
          <p:cNvPicPr/>
          <p:nvPr/>
        </p:nvPicPr>
        <p:blipFill>
          <a:blip r:embed="rId2"/>
          <a:stretch/>
        </p:blipFill>
        <p:spPr>
          <a:xfrm>
            <a:off x="0" y="0"/>
            <a:ext cx="14630040" cy="8229240"/>
          </a:xfrm>
          <a:prstGeom prst="rect">
            <a:avLst/>
          </a:prstGeom>
          <a:ln w="0">
            <a:noFill/>
          </a:ln>
        </p:spPr>
      </p:pic>
      <p:sp>
        <p:nvSpPr>
          <p:cNvPr id="41"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4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4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4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5"/>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5" name="Image 0" descr="preencoded.png"/>
          <p:cNvPicPr/>
          <p:nvPr/>
        </p:nvPicPr>
        <p:blipFill>
          <a:blip r:embed="rId2"/>
          <a:stretch/>
        </p:blipFill>
        <p:spPr>
          <a:xfrm>
            <a:off x="0" y="0"/>
            <a:ext cx="14630040" cy="8229240"/>
          </a:xfrm>
          <a:prstGeom prst="rect">
            <a:avLst/>
          </a:prstGeom>
          <a:ln w="0">
            <a:noFill/>
          </a:ln>
        </p:spPr>
      </p:pic>
      <p:sp>
        <p:nvSpPr>
          <p:cNvPr id="46"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4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4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4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9" r:id="rId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50" name="Image 0" descr="preencoded.png"/>
          <p:cNvPicPr/>
          <p:nvPr/>
        </p:nvPicPr>
        <p:blipFill>
          <a:blip r:embed="rId2"/>
          <a:stretch/>
        </p:blipFill>
        <p:spPr>
          <a:xfrm>
            <a:off x="0" y="0"/>
            <a:ext cx="14630040" cy="8229240"/>
          </a:xfrm>
          <a:prstGeom prst="rect">
            <a:avLst/>
          </a:prstGeom>
          <a:ln w="0">
            <a:noFill/>
          </a:ln>
        </p:spPr>
      </p:pic>
      <p:sp>
        <p:nvSpPr>
          <p:cNvPr id="51"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5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5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5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1" r:id="rId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55" name="Image 0" descr="preencoded.png"/>
          <p:cNvPicPr/>
          <p:nvPr/>
        </p:nvPicPr>
        <p:blipFill>
          <a:blip r:embed="rId2"/>
          <a:stretch/>
        </p:blipFill>
        <p:spPr>
          <a:xfrm>
            <a:off x="0" y="0"/>
            <a:ext cx="14630040" cy="8229240"/>
          </a:xfrm>
          <a:prstGeom prst="rect">
            <a:avLst/>
          </a:prstGeom>
          <a:ln w="0">
            <a:noFill/>
          </a:ln>
        </p:spPr>
      </p:pic>
      <p:sp>
        <p:nvSpPr>
          <p:cNvPr id="56"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5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5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5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3" r:id="rId5"/>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0" name="Image 0" descr="preencoded.png"/>
          <p:cNvPicPr/>
          <p:nvPr/>
        </p:nvPicPr>
        <p:blipFill>
          <a:blip r:embed="rId2"/>
          <a:stretch/>
        </p:blipFill>
        <p:spPr>
          <a:xfrm>
            <a:off x="0" y="0"/>
            <a:ext cx="14630040" cy="8229240"/>
          </a:xfrm>
          <a:prstGeom prst="rect">
            <a:avLst/>
          </a:prstGeom>
          <a:ln w="0">
            <a:noFill/>
          </a:ln>
        </p:spPr>
      </p:pic>
      <p:sp>
        <p:nvSpPr>
          <p:cNvPr id="61"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6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6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6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5"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Image 0" descr="preencoded.png"/>
          <p:cNvPicPr/>
          <p:nvPr/>
        </p:nvPicPr>
        <p:blipFill>
          <a:blip r:embed="rId2"/>
          <a:stretch/>
        </p:blipFill>
        <p:spPr>
          <a:xfrm>
            <a:off x="0" y="0"/>
            <a:ext cx="14630040" cy="8229240"/>
          </a:xfrm>
          <a:prstGeom prst="rect">
            <a:avLst/>
          </a:prstGeom>
          <a:ln w="0">
            <a:noFill/>
          </a:ln>
        </p:spPr>
      </p:pic>
      <p:sp>
        <p:nvSpPr>
          <p:cNvPr id="1"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a:t>
            </a:r>
            <a:r>
              <a:rPr b="0" lang="en-US" sz="1800" spc="-1" strike="noStrike">
                <a:solidFill>
                  <a:schemeClr val="dk1"/>
                </a:solidFill>
                <a:latin typeface="Calibri"/>
              </a:rPr>
              <a:t>li</a:t>
            </a:r>
            <a:r>
              <a:rPr b="0" lang="en-US" sz="1800" spc="-1" strike="noStrike">
                <a:solidFill>
                  <a:schemeClr val="dk1"/>
                </a:solidFill>
                <a:latin typeface="Calibri"/>
              </a:rPr>
              <a:t>c</a:t>
            </a:r>
            <a:r>
              <a:rPr b="0" lang="en-US" sz="1800" spc="-1" strike="noStrike">
                <a:solidFill>
                  <a:schemeClr val="dk1"/>
                </a:solidFill>
                <a:latin typeface="Calibri"/>
              </a:rPr>
              <a:t>k </a:t>
            </a:r>
            <a:r>
              <a:rPr b="0" lang="en-US" sz="1800" spc="-1" strike="noStrike">
                <a:solidFill>
                  <a:schemeClr val="dk1"/>
                </a:solidFill>
                <a:latin typeface="Calibri"/>
              </a:rPr>
              <a:t>t</a:t>
            </a:r>
            <a:r>
              <a:rPr b="0" lang="en-US" sz="1800" spc="-1" strike="noStrike">
                <a:solidFill>
                  <a:schemeClr val="dk1"/>
                </a:solidFill>
                <a:latin typeface="Calibri"/>
              </a:rPr>
              <a:t>o</a:t>
            </a:r>
            <a:r>
              <a:rPr b="0" lang="en-US" sz="1800" spc="-1" strike="noStrike">
                <a:solidFill>
                  <a:schemeClr val="dk1"/>
                </a:solidFill>
                <a:latin typeface="Calibri"/>
              </a:rPr>
              <a:t> </a:t>
            </a:r>
            <a:r>
              <a:rPr b="0" lang="en-US" sz="1800" spc="-1" strike="noStrike">
                <a:solidFill>
                  <a:schemeClr val="dk1"/>
                </a:solidFill>
                <a:latin typeface="Calibri"/>
              </a:rPr>
              <a:t>e</a:t>
            </a:r>
            <a:r>
              <a:rPr b="0" lang="en-US" sz="1800" spc="-1" strike="noStrike">
                <a:solidFill>
                  <a:schemeClr val="dk1"/>
                </a:solidFill>
                <a:latin typeface="Calibri"/>
              </a:rPr>
              <a:t>d</a:t>
            </a:r>
            <a:r>
              <a:rPr b="0" lang="en-US" sz="1800" spc="-1" strike="noStrike">
                <a:solidFill>
                  <a:schemeClr val="dk1"/>
                </a:solidFill>
                <a:latin typeface="Calibri"/>
              </a:rPr>
              <a:t>i</a:t>
            </a:r>
            <a:r>
              <a:rPr b="0" lang="en-US" sz="1800" spc="-1" strike="noStrike">
                <a:solidFill>
                  <a:schemeClr val="dk1"/>
                </a:solidFill>
                <a:latin typeface="Calibri"/>
              </a:rPr>
              <a:t>t </a:t>
            </a:r>
            <a:r>
              <a:rPr b="0" lang="en-US" sz="1800" spc="-1" strike="noStrike">
                <a:solidFill>
                  <a:schemeClr val="dk1"/>
                </a:solidFill>
                <a:latin typeface="Calibri"/>
              </a:rPr>
              <a:t>t</a:t>
            </a:r>
            <a:r>
              <a:rPr b="0" lang="en-US" sz="1800" spc="-1" strike="noStrike">
                <a:solidFill>
                  <a:schemeClr val="dk1"/>
                </a:solidFill>
                <a:latin typeface="Calibri"/>
              </a:rPr>
              <a:t>h</a:t>
            </a:r>
            <a:r>
              <a:rPr b="0" lang="en-US" sz="1800" spc="-1" strike="noStrike">
                <a:solidFill>
                  <a:schemeClr val="dk1"/>
                </a:solidFill>
                <a:latin typeface="Calibri"/>
              </a:rPr>
              <a:t>e </a:t>
            </a:r>
            <a:r>
              <a:rPr b="0" lang="en-US" sz="1800" spc="-1" strike="noStrike">
                <a:solidFill>
                  <a:schemeClr val="dk1"/>
                </a:solidFill>
                <a:latin typeface="Calibri"/>
              </a:rPr>
              <a:t>t</a:t>
            </a:r>
            <a:r>
              <a:rPr b="0" lang="en-US" sz="1800" spc="-1" strike="noStrike">
                <a:solidFill>
                  <a:schemeClr val="dk1"/>
                </a:solidFill>
                <a:latin typeface="Calibri"/>
              </a:rPr>
              <a:t>i</a:t>
            </a:r>
            <a:r>
              <a:rPr b="0" lang="en-US" sz="1800" spc="-1" strike="noStrike">
                <a:solidFill>
                  <a:schemeClr val="dk1"/>
                </a:solidFill>
                <a:latin typeface="Calibri"/>
              </a:rPr>
              <a:t>t</a:t>
            </a:r>
            <a:r>
              <a:rPr b="0" lang="en-US" sz="1800" spc="-1" strike="noStrike">
                <a:solidFill>
                  <a:schemeClr val="dk1"/>
                </a:solidFill>
                <a:latin typeface="Calibri"/>
              </a:rPr>
              <a:t>l</a:t>
            </a:r>
            <a:r>
              <a:rPr b="0" lang="en-US" sz="1800" spc="-1" strike="noStrike">
                <a:solidFill>
                  <a:schemeClr val="dk1"/>
                </a:solidFill>
                <a:latin typeface="Calibri"/>
              </a:rPr>
              <a:t>e </a:t>
            </a:r>
            <a:r>
              <a:rPr b="0" lang="en-US" sz="1800" spc="-1" strike="noStrike">
                <a:solidFill>
                  <a:schemeClr val="dk1"/>
                </a:solidFill>
                <a:latin typeface="Calibri"/>
              </a:rPr>
              <a:t>t</a:t>
            </a:r>
            <a:r>
              <a:rPr b="0" lang="en-US" sz="1800" spc="-1" strike="noStrike">
                <a:solidFill>
                  <a:schemeClr val="dk1"/>
                </a:solidFill>
                <a:latin typeface="Calibri"/>
              </a:rPr>
              <a:t>e</a:t>
            </a:r>
            <a:r>
              <a:rPr b="0" lang="en-US" sz="1800" spc="-1" strike="noStrike">
                <a:solidFill>
                  <a:schemeClr val="dk1"/>
                </a:solidFill>
                <a:latin typeface="Calibri"/>
              </a:rPr>
              <a:t>x</a:t>
            </a:r>
            <a:r>
              <a:rPr b="0" lang="en-US" sz="1800" spc="-1" strike="noStrike">
                <a:solidFill>
                  <a:schemeClr val="dk1"/>
                </a:solidFill>
                <a:latin typeface="Calibri"/>
              </a:rPr>
              <a:t>t </a:t>
            </a:r>
            <a:r>
              <a:rPr b="0" lang="en-US" sz="1800" spc="-1" strike="noStrike">
                <a:solidFill>
                  <a:schemeClr val="dk1"/>
                </a:solidFill>
                <a:latin typeface="Calibri"/>
              </a:rPr>
              <a:t>f</a:t>
            </a:r>
            <a:r>
              <a:rPr b="0" lang="en-US" sz="1800" spc="-1" strike="noStrike">
                <a:solidFill>
                  <a:schemeClr val="dk1"/>
                </a:solidFill>
                <a:latin typeface="Calibri"/>
              </a:rPr>
              <a:t>o</a:t>
            </a:r>
            <a:r>
              <a:rPr b="0" lang="en-US" sz="1800" spc="-1" strike="noStrike">
                <a:solidFill>
                  <a:schemeClr val="dk1"/>
                </a:solidFill>
                <a:latin typeface="Calibri"/>
              </a:rPr>
              <a:t>r</a:t>
            </a:r>
            <a:r>
              <a:rPr b="0" lang="en-US" sz="1800" spc="-1" strike="noStrike">
                <a:solidFill>
                  <a:schemeClr val="dk1"/>
                </a:solidFill>
                <a:latin typeface="Calibri"/>
              </a:rPr>
              <a:t>m</a:t>
            </a:r>
            <a:r>
              <a:rPr b="0" lang="en-US" sz="1800" spc="-1" strike="noStrike">
                <a:solidFill>
                  <a:schemeClr val="dk1"/>
                </a:solidFill>
                <a:latin typeface="Calibri"/>
              </a:rPr>
              <a:t>a</a:t>
            </a:r>
            <a:r>
              <a:rPr b="0" lang="en-US" sz="1800" spc="-1" strike="noStrike">
                <a:solidFill>
                  <a:schemeClr val="dk1"/>
                </a:solidFill>
                <a:latin typeface="Calibri"/>
              </a:rPr>
              <a:t>t</a:t>
            </a:r>
            <a:endParaRPr b="0" lang="en-US" sz="1800" spc="-1" strike="noStrike">
              <a:solidFill>
                <a:schemeClr val="dk1"/>
              </a:solidFill>
              <a:latin typeface="Calibri"/>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5" name="Image 0" descr="preencoded.png"/>
          <p:cNvPicPr/>
          <p:nvPr/>
        </p:nvPicPr>
        <p:blipFill>
          <a:blip r:embed="rId2"/>
          <a:stretch/>
        </p:blipFill>
        <p:spPr>
          <a:xfrm>
            <a:off x="0" y="0"/>
            <a:ext cx="14630040" cy="8229240"/>
          </a:xfrm>
          <a:prstGeom prst="rect">
            <a:avLst/>
          </a:prstGeom>
          <a:ln w="0">
            <a:noFill/>
          </a:ln>
        </p:spPr>
      </p:pic>
      <p:sp>
        <p:nvSpPr>
          <p:cNvPr id="6"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3" r:id="rId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0" name="Image 0" descr="preencoded.png"/>
          <p:cNvPicPr/>
          <p:nvPr/>
        </p:nvPicPr>
        <p:blipFill>
          <a:blip r:embed="rId2"/>
          <a:stretch/>
        </p:blipFill>
        <p:spPr>
          <a:xfrm>
            <a:off x="0" y="0"/>
            <a:ext cx="14630040" cy="8229240"/>
          </a:xfrm>
          <a:prstGeom prst="rect">
            <a:avLst/>
          </a:prstGeom>
          <a:ln w="0">
            <a:noFill/>
          </a:ln>
        </p:spPr>
      </p:pic>
      <p:sp>
        <p:nvSpPr>
          <p:cNvPr id="11"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1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1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1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5" name="Image 0" descr="preencoded.png"/>
          <p:cNvPicPr/>
          <p:nvPr/>
        </p:nvPicPr>
        <p:blipFill>
          <a:blip r:embed="rId2"/>
          <a:stretch/>
        </p:blipFill>
        <p:spPr>
          <a:xfrm>
            <a:off x="0" y="0"/>
            <a:ext cx="14630040" cy="8229240"/>
          </a:xfrm>
          <a:prstGeom prst="rect">
            <a:avLst/>
          </a:prstGeom>
          <a:ln w="0">
            <a:noFill/>
          </a:ln>
        </p:spPr>
      </p:pic>
      <p:sp>
        <p:nvSpPr>
          <p:cNvPr id="16"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1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1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1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0" name="Image 0" descr="preencoded.png"/>
          <p:cNvPicPr/>
          <p:nvPr/>
        </p:nvPicPr>
        <p:blipFill>
          <a:blip r:embed="rId2"/>
          <a:stretch/>
        </p:blipFill>
        <p:spPr>
          <a:xfrm>
            <a:off x="0" y="0"/>
            <a:ext cx="14630040" cy="8229240"/>
          </a:xfrm>
          <a:prstGeom prst="rect">
            <a:avLst/>
          </a:prstGeom>
          <a:ln w="0">
            <a:noFill/>
          </a:ln>
        </p:spPr>
      </p:pic>
      <p:sp>
        <p:nvSpPr>
          <p:cNvPr id="21"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2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2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5" name="Image 0" descr="preencoded.png"/>
          <p:cNvPicPr/>
          <p:nvPr/>
        </p:nvPicPr>
        <p:blipFill>
          <a:blip r:embed="rId2"/>
          <a:stretch/>
        </p:blipFill>
        <p:spPr>
          <a:xfrm>
            <a:off x="0" y="0"/>
            <a:ext cx="14630040" cy="8229240"/>
          </a:xfrm>
          <a:prstGeom prst="rect">
            <a:avLst/>
          </a:prstGeom>
          <a:ln w="0">
            <a:noFill/>
          </a:ln>
        </p:spPr>
      </p:pic>
      <p:sp>
        <p:nvSpPr>
          <p:cNvPr id="26"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2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2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2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0" name="Image 0" descr="preencoded.png"/>
          <p:cNvPicPr/>
          <p:nvPr/>
        </p:nvPicPr>
        <p:blipFill>
          <a:blip r:embed="rId2"/>
          <a:stretch/>
        </p:blipFill>
        <p:spPr>
          <a:xfrm>
            <a:off x="0" y="0"/>
            <a:ext cx="14630040" cy="8229240"/>
          </a:xfrm>
          <a:prstGeom prst="rect">
            <a:avLst/>
          </a:prstGeom>
          <a:ln w="0">
            <a:noFill/>
          </a:ln>
        </p:spPr>
      </p:pic>
      <p:sp>
        <p:nvSpPr>
          <p:cNvPr id="31"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3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3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3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5" name="Image 0" descr="preencoded.png"/>
          <p:cNvPicPr/>
          <p:nvPr/>
        </p:nvPicPr>
        <p:blipFill>
          <a:blip r:embed="rId2"/>
          <a:stretch/>
        </p:blipFill>
        <p:spPr>
          <a:xfrm>
            <a:off x="0" y="0"/>
            <a:ext cx="14630040" cy="8229240"/>
          </a:xfrm>
          <a:prstGeom prst="rect">
            <a:avLst/>
          </a:prstGeom>
          <a:ln w="0">
            <a:noFill/>
          </a:ln>
        </p:spPr>
      </p:pic>
      <p:sp>
        <p:nvSpPr>
          <p:cNvPr id="36" name="Shape 0"/>
          <p:cNvSpPr/>
          <p:nvPr/>
        </p:nvSpPr>
        <p:spPr>
          <a:xfrm>
            <a:off x="0" y="0"/>
            <a:ext cx="14630040" cy="8229240"/>
          </a:xfrm>
          <a:prstGeom prst="rect">
            <a:avLst/>
          </a:prstGeom>
          <a:solidFill>
            <a:srgbClr val="030303">
              <a:alpha val="7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3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3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3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0.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11.xml"/><Relationship Id="rId8"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 0"/>
          <p:cNvSpPr/>
          <p:nvPr/>
        </p:nvSpPr>
        <p:spPr>
          <a:xfrm>
            <a:off x="793800" y="1095480"/>
            <a:ext cx="9235440" cy="3912480"/>
          </a:xfrm>
          <a:prstGeom prst="rect">
            <a:avLst/>
          </a:prstGeom>
          <a:noFill/>
          <a:ln w="0">
            <a:noFill/>
          </a:ln>
        </p:spPr>
        <p:style>
          <a:lnRef idx="0"/>
          <a:fillRef idx="0"/>
          <a:effectRef idx="0"/>
          <a:fontRef idx="minor"/>
        </p:style>
        <p:txBody>
          <a:bodyPr lIns="0" rIns="0" tIns="0" bIns="0" anchor="t">
            <a:noAutofit/>
          </a:bodyPr>
          <a:p>
            <a:pPr defTabSz="914400">
              <a:lnSpc>
                <a:spcPts val="7699"/>
              </a:lnSpc>
              <a:tabLst>
                <a:tab algn="l" pos="0"/>
              </a:tabLst>
            </a:pPr>
            <a:r>
              <a:rPr b="0" lang="en-US" sz="6150" spc="-1" strike="noStrike">
                <a:solidFill>
                  <a:srgbClr val="fc8337"/>
                </a:solidFill>
                <a:latin typeface="Saira Medium"/>
                <a:ea typeface="Saira Medium"/>
              </a:rPr>
              <a:t>Waste Detection and Segregation using Computer Vision and Algorithms :</a:t>
            </a:r>
            <a:endParaRPr b="0" lang="en-US" sz="6150" spc="-1" strike="noStrike">
              <a:solidFill>
                <a:srgbClr val="ffffff"/>
              </a:solidFill>
              <a:latin typeface="Arial"/>
            </a:endParaRPr>
          </a:p>
        </p:txBody>
      </p:sp>
      <p:pic>
        <p:nvPicPr>
          <p:cNvPr id="72" name="Image 0" descr="preencoded.png"/>
          <p:cNvPicPr/>
          <p:nvPr/>
        </p:nvPicPr>
        <p:blipFill>
          <a:blip r:embed="rId1"/>
          <a:stretch/>
        </p:blipFill>
        <p:spPr>
          <a:xfrm>
            <a:off x="10590480" y="1123560"/>
            <a:ext cx="3253320" cy="2436480"/>
          </a:xfrm>
          <a:prstGeom prst="rect">
            <a:avLst/>
          </a:prstGeom>
          <a:ln w="0">
            <a:noFill/>
          </a:ln>
        </p:spPr>
      </p:pic>
      <p:sp>
        <p:nvSpPr>
          <p:cNvPr id="73" name="Text 1"/>
          <p:cNvSpPr/>
          <p:nvPr/>
        </p:nvSpPr>
        <p:spPr>
          <a:xfrm>
            <a:off x="10590480" y="3816000"/>
            <a:ext cx="3253320" cy="362520"/>
          </a:xfrm>
          <a:prstGeom prst="rect">
            <a:avLst/>
          </a:prstGeom>
          <a:noFill/>
          <a:ln w="0">
            <a:noFill/>
          </a:ln>
        </p:spPr>
        <p:style>
          <a:lnRef idx="0"/>
          <a:fillRef idx="0"/>
          <a:effectRef idx="0"/>
          <a:fontRef idx="minor"/>
        </p:style>
        <p:txBody>
          <a:bodyPr wrap="none" lIns="0" rIns="0" tIns="0" bIns="0" anchor="t">
            <a:noAutofit/>
          </a:bodyPr>
          <a:p>
            <a:pPr defTabSz="914400">
              <a:lnSpc>
                <a:spcPts val="2849"/>
              </a:lnSpc>
              <a:tabLst>
                <a:tab algn="l" pos="0"/>
              </a:tabLst>
            </a:pPr>
            <a:endParaRPr b="0" lang="en-US" sz="1750" spc="-1" strike="noStrike">
              <a:solidFill>
                <a:schemeClr val="dk1"/>
              </a:solidFill>
              <a:latin typeface="Calibri"/>
            </a:endParaRPr>
          </a:p>
        </p:txBody>
      </p:sp>
      <p:sp>
        <p:nvSpPr>
          <p:cNvPr id="74" name="Text 2"/>
          <p:cNvSpPr/>
          <p:nvPr/>
        </p:nvSpPr>
        <p:spPr>
          <a:xfrm>
            <a:off x="793800" y="5490360"/>
            <a:ext cx="13042440" cy="453240"/>
          </a:xfrm>
          <a:prstGeom prst="rect">
            <a:avLst/>
          </a:prstGeom>
          <a:noFill/>
          <a:ln w="0">
            <a:noFill/>
          </a:ln>
        </p:spPr>
        <p:style>
          <a:lnRef idx="0"/>
          <a:fillRef idx="0"/>
          <a:effectRef idx="0"/>
          <a:fontRef idx="minor"/>
        </p:style>
        <p:txBody>
          <a:bodyPr wrap="none" lIns="0" rIns="0" tIns="0" bIns="0" anchor="t">
            <a:noAutofit/>
          </a:bodyPr>
          <a:p>
            <a:pPr defTabSz="914400">
              <a:lnSpc>
                <a:spcPts val="3549"/>
              </a:lnSpc>
              <a:tabLst>
                <a:tab algn="l" pos="0"/>
              </a:tabLst>
            </a:pPr>
            <a:r>
              <a:rPr b="0" lang="en-US" sz="2200" spc="-1" strike="noStrike">
                <a:solidFill>
                  <a:srgbClr val="e5e0df"/>
                </a:solidFill>
                <a:latin typeface="Roboto"/>
                <a:ea typeface="Roboto"/>
              </a:rPr>
              <a:t>This project explores the potential of computer vision and algorithms for efficient waste management.</a:t>
            </a:r>
            <a:endParaRPr b="0" lang="en-US" sz="2200" spc="-1" strike="noStrike">
              <a:solidFill>
                <a:srgbClr val="ffffff"/>
              </a:solidFill>
              <a:latin typeface="Arial"/>
            </a:endParaRPr>
          </a:p>
        </p:txBody>
      </p:sp>
      <p:sp>
        <p:nvSpPr>
          <p:cNvPr id="75" name="Text 3"/>
          <p:cNvSpPr/>
          <p:nvPr/>
        </p:nvSpPr>
        <p:spPr>
          <a:xfrm>
            <a:off x="793800" y="6198840"/>
            <a:ext cx="13042440" cy="453240"/>
          </a:xfrm>
          <a:prstGeom prst="rect">
            <a:avLst/>
          </a:prstGeom>
          <a:noFill/>
          <a:ln w="0">
            <a:noFill/>
          </a:ln>
        </p:spPr>
        <p:style>
          <a:lnRef idx="0"/>
          <a:fillRef idx="0"/>
          <a:effectRef idx="0"/>
          <a:fontRef idx="minor"/>
        </p:style>
        <p:txBody>
          <a:bodyPr wrap="none" lIns="0" rIns="0" tIns="0" bIns="0" anchor="t">
            <a:noAutofit/>
          </a:bodyPr>
          <a:p>
            <a:pPr defTabSz="914400">
              <a:lnSpc>
                <a:spcPts val="3549"/>
              </a:lnSpc>
              <a:tabLst>
                <a:tab algn="l" pos="0"/>
              </a:tabLst>
            </a:pPr>
            <a:r>
              <a:rPr b="0" lang="en-US" sz="2200" spc="-1" strike="noStrike">
                <a:solidFill>
                  <a:srgbClr val="ffffff"/>
                </a:solidFill>
                <a:latin typeface="Roboto"/>
                <a:ea typeface="Roboto"/>
              </a:rPr>
              <a:t>Under guidance of</a:t>
            </a:r>
            <a:r>
              <a:rPr b="0" lang="en-US" sz="2200" spc="-1" strike="noStrike">
                <a:solidFill>
                  <a:srgbClr val="fc8337"/>
                </a:solidFill>
                <a:latin typeface="Roboto"/>
                <a:ea typeface="Roboto"/>
              </a:rPr>
              <a:t> : </a:t>
            </a:r>
            <a:r>
              <a:rPr b="1" i="1" lang="en-US" sz="2200" spc="-1" strike="noStrike" u="sng">
                <a:solidFill>
                  <a:srgbClr val="e5e0df"/>
                </a:solidFill>
                <a:uFillTx/>
                <a:latin typeface="Roboto"/>
                <a:ea typeface="Roboto"/>
              </a:rPr>
              <a:t>Dr. Sachin Chaudhari</a:t>
            </a:r>
            <a:endParaRPr b="0" lang="en-US" sz="2200" spc="-1" strike="noStrike">
              <a:solidFill>
                <a:srgbClr val="ffffff"/>
              </a:solidFill>
              <a:latin typeface="Arial"/>
            </a:endParaRPr>
          </a:p>
        </p:txBody>
      </p:sp>
      <p:sp>
        <p:nvSpPr>
          <p:cNvPr id="76" name="Text 4"/>
          <p:cNvSpPr/>
          <p:nvPr/>
        </p:nvSpPr>
        <p:spPr>
          <a:xfrm>
            <a:off x="793800" y="6907680"/>
            <a:ext cx="13042440" cy="453240"/>
          </a:xfrm>
          <a:prstGeom prst="rect">
            <a:avLst/>
          </a:prstGeom>
          <a:noFill/>
          <a:ln w="0">
            <a:noFill/>
          </a:ln>
        </p:spPr>
        <p:style>
          <a:lnRef idx="0"/>
          <a:fillRef idx="0"/>
          <a:effectRef idx="0"/>
          <a:fontRef idx="minor"/>
        </p:style>
        <p:txBody>
          <a:bodyPr wrap="none" lIns="0" rIns="0" tIns="0" bIns="0" anchor="t">
            <a:noAutofit/>
          </a:bodyPr>
          <a:p>
            <a:pPr defTabSz="914400">
              <a:lnSpc>
                <a:spcPts val="3549"/>
              </a:lnSpc>
              <a:tabLst>
                <a:tab algn="l" pos="0"/>
              </a:tabLst>
            </a:pPr>
            <a:endParaRPr b="0" lang="en-US" sz="2200" spc="-1" strike="noStrike">
              <a:solidFill>
                <a:schemeClr val="dk1"/>
              </a:solidFill>
              <a:latin typeface="Calibri"/>
            </a:endParaRPr>
          </a:p>
        </p:txBody>
      </p:sp>
      <p:sp>
        <p:nvSpPr>
          <p:cNvPr id="77" name="Rectangle 7"/>
          <p:cNvSpPr/>
          <p:nvPr/>
        </p:nvSpPr>
        <p:spPr>
          <a:xfrm>
            <a:off x="12798360" y="7748280"/>
            <a:ext cx="1793880" cy="45144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 0"/>
          <p:cNvSpPr/>
          <p:nvPr/>
        </p:nvSpPr>
        <p:spPr>
          <a:xfrm>
            <a:off x="793800" y="725040"/>
            <a:ext cx="5670360" cy="70848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pc="-1" strike="noStrike">
                <a:solidFill>
                  <a:srgbClr val="ffffff"/>
                </a:solidFill>
                <a:latin typeface="Saira Medium"/>
                <a:ea typeface="Saira Medium"/>
              </a:rPr>
              <a:t>Challenges Faced</a:t>
            </a:r>
            <a:endParaRPr b="0" lang="en-US" sz="4450" spc="-1" strike="noStrike">
              <a:solidFill>
                <a:srgbClr val="ffffff"/>
              </a:solidFill>
              <a:latin typeface="Arial"/>
            </a:endParaRPr>
          </a:p>
        </p:txBody>
      </p:sp>
      <p:sp>
        <p:nvSpPr>
          <p:cNvPr id="221" name="Shape 1"/>
          <p:cNvSpPr/>
          <p:nvPr/>
        </p:nvSpPr>
        <p:spPr>
          <a:xfrm>
            <a:off x="793800" y="1887480"/>
            <a:ext cx="4196160" cy="5616360"/>
          </a:xfrm>
          <a:prstGeom prst="roundRect">
            <a:avLst>
              <a:gd name="adj" fmla="val 4865"/>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2" name="Text 2"/>
          <p:cNvSpPr/>
          <p:nvPr/>
        </p:nvSpPr>
        <p:spPr>
          <a:xfrm>
            <a:off x="1043640" y="213732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Technical Challenges</a:t>
            </a:r>
            <a:endParaRPr b="0" lang="en-US" sz="2200" spc="-1" strike="noStrike">
              <a:solidFill>
                <a:srgbClr val="ffffff"/>
              </a:solidFill>
              <a:latin typeface="Arial"/>
            </a:endParaRPr>
          </a:p>
        </p:txBody>
      </p:sp>
      <p:sp>
        <p:nvSpPr>
          <p:cNvPr id="223" name="Text 3"/>
          <p:cNvSpPr/>
          <p:nvPr/>
        </p:nvSpPr>
        <p:spPr>
          <a:xfrm>
            <a:off x="1043640" y="2627640"/>
            <a:ext cx="3696480" cy="72540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1.) Over-Augmentation leading to inaccuracy in our model. ​</a:t>
            </a:r>
            <a:endParaRPr b="0" lang="en-US" sz="1750" spc="-1" strike="noStrike">
              <a:solidFill>
                <a:srgbClr val="ffffff"/>
              </a:solidFill>
              <a:latin typeface="Arial"/>
            </a:endParaRPr>
          </a:p>
        </p:txBody>
      </p:sp>
      <p:sp>
        <p:nvSpPr>
          <p:cNvPr id="224" name="Text 4"/>
          <p:cNvSpPr/>
          <p:nvPr/>
        </p:nvSpPr>
        <p:spPr>
          <a:xfrm>
            <a:off x="1043640" y="3489480"/>
            <a:ext cx="3696480" cy="145116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2.) Ensuring the compatibility of our model on a plethora of technical devices including QIDK Android setup. ​</a:t>
            </a:r>
            <a:endParaRPr b="0" lang="en-US" sz="1750" spc="-1" strike="noStrike">
              <a:solidFill>
                <a:srgbClr val="ffffff"/>
              </a:solidFill>
              <a:latin typeface="Arial"/>
            </a:endParaRPr>
          </a:p>
        </p:txBody>
      </p:sp>
      <p:sp>
        <p:nvSpPr>
          <p:cNvPr id="225" name="Text 5"/>
          <p:cNvSpPr/>
          <p:nvPr/>
        </p:nvSpPr>
        <p:spPr>
          <a:xfrm>
            <a:off x="1043640" y="5077440"/>
            <a:ext cx="3696480" cy="217692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3.) The reliability of the model is dependent upon the light conditions and the model thereby requires further processing for smooth functioning under variable light conditions. ​</a:t>
            </a:r>
            <a:endParaRPr b="0" lang="en-US" sz="1750" spc="-1" strike="noStrike">
              <a:solidFill>
                <a:srgbClr val="ffffff"/>
              </a:solidFill>
              <a:latin typeface="Arial"/>
            </a:endParaRPr>
          </a:p>
        </p:txBody>
      </p:sp>
      <p:sp>
        <p:nvSpPr>
          <p:cNvPr id="226" name="Shape 6"/>
          <p:cNvSpPr/>
          <p:nvPr/>
        </p:nvSpPr>
        <p:spPr>
          <a:xfrm>
            <a:off x="5217120" y="1887480"/>
            <a:ext cx="4196160" cy="5616360"/>
          </a:xfrm>
          <a:prstGeom prst="roundRect">
            <a:avLst>
              <a:gd name="adj" fmla="val 4865"/>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7" name="Text 7"/>
          <p:cNvSpPr/>
          <p:nvPr/>
        </p:nvSpPr>
        <p:spPr>
          <a:xfrm>
            <a:off x="5466600" y="213732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Hardware Challenges</a:t>
            </a:r>
            <a:endParaRPr b="0" lang="en-US" sz="2200" spc="-1" strike="noStrike">
              <a:solidFill>
                <a:srgbClr val="ffffff"/>
              </a:solidFill>
              <a:latin typeface="Arial"/>
            </a:endParaRPr>
          </a:p>
        </p:txBody>
      </p:sp>
      <p:sp>
        <p:nvSpPr>
          <p:cNvPr id="228" name="Text 8"/>
          <p:cNvSpPr/>
          <p:nvPr/>
        </p:nvSpPr>
        <p:spPr>
          <a:xfrm>
            <a:off x="5466600" y="2627640"/>
            <a:ext cx="3696480" cy="108828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1.) Realizing physical interpretation of this model using an apt and perfect hardware is a big challenge. ​</a:t>
            </a:r>
            <a:endParaRPr b="0" lang="en-US" sz="1750" spc="-1" strike="noStrike">
              <a:solidFill>
                <a:srgbClr val="ffffff"/>
              </a:solidFill>
              <a:latin typeface="Arial"/>
            </a:endParaRPr>
          </a:p>
        </p:txBody>
      </p:sp>
      <p:sp>
        <p:nvSpPr>
          <p:cNvPr id="229" name="Shape 9"/>
          <p:cNvSpPr/>
          <p:nvPr/>
        </p:nvSpPr>
        <p:spPr>
          <a:xfrm>
            <a:off x="9640080" y="1887480"/>
            <a:ext cx="4196160" cy="5616360"/>
          </a:xfrm>
          <a:prstGeom prst="roundRect">
            <a:avLst>
              <a:gd name="adj" fmla="val 4865"/>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30" name="Text 10"/>
          <p:cNvSpPr/>
          <p:nvPr/>
        </p:nvSpPr>
        <p:spPr>
          <a:xfrm>
            <a:off x="9889920" y="213732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Other Challenges</a:t>
            </a:r>
            <a:endParaRPr b="0" lang="en-US" sz="2200" spc="-1" strike="noStrike">
              <a:solidFill>
                <a:srgbClr val="ffffff"/>
              </a:solidFill>
              <a:latin typeface="Arial"/>
            </a:endParaRPr>
          </a:p>
        </p:txBody>
      </p:sp>
      <p:sp>
        <p:nvSpPr>
          <p:cNvPr id="231" name="Text 11"/>
          <p:cNvSpPr/>
          <p:nvPr/>
        </p:nvSpPr>
        <p:spPr>
          <a:xfrm>
            <a:off x="9889920" y="2627640"/>
            <a:ext cx="3696480" cy="145116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1.) Despite our utmost efforts to design the model in an accurate and reliable manner some inefficacies might have crept in. ​</a:t>
            </a:r>
            <a:endParaRPr b="0" lang="en-US" sz="1750" spc="-1" strike="noStrike">
              <a:solidFill>
                <a:srgbClr val="ffffff"/>
              </a:solidFill>
              <a:latin typeface="Arial"/>
            </a:endParaRPr>
          </a:p>
        </p:txBody>
      </p:sp>
      <p:sp>
        <p:nvSpPr>
          <p:cNvPr id="232" name="Rectangle 14"/>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 0"/>
          <p:cNvSpPr/>
          <p:nvPr/>
        </p:nvSpPr>
        <p:spPr>
          <a:xfrm>
            <a:off x="793800" y="1228680"/>
            <a:ext cx="6031080" cy="70848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pc="-1" strike="noStrike">
                <a:solidFill>
                  <a:srgbClr val="ffffff"/>
                </a:solidFill>
                <a:latin typeface="Saira Medium"/>
                <a:ea typeface="Saira Medium"/>
              </a:rPr>
              <a:t> </a:t>
            </a:r>
            <a:r>
              <a:rPr b="0" lang="en-US" sz="4450" spc="-1" strike="noStrike">
                <a:solidFill>
                  <a:srgbClr val="ffffff"/>
                </a:solidFill>
                <a:latin typeface="Saira Medium"/>
                <a:ea typeface="Saira Medium"/>
              </a:rPr>
              <a:t>QIDK kit : An Overview</a:t>
            </a:r>
            <a:endParaRPr b="0" lang="en-US" sz="4450" spc="-1" strike="noStrike">
              <a:solidFill>
                <a:srgbClr val="ffffff"/>
              </a:solidFill>
              <a:latin typeface="Arial"/>
            </a:endParaRPr>
          </a:p>
        </p:txBody>
      </p:sp>
      <p:sp>
        <p:nvSpPr>
          <p:cNvPr id="234" name="Text 1"/>
          <p:cNvSpPr/>
          <p:nvPr/>
        </p:nvSpPr>
        <p:spPr>
          <a:xfrm>
            <a:off x="1156680" y="2391120"/>
            <a:ext cx="12679560" cy="362520"/>
          </a:xfrm>
          <a:prstGeom prst="rect">
            <a:avLst/>
          </a:prstGeom>
          <a:noFill/>
          <a:ln w="0">
            <a:noFill/>
          </a:ln>
        </p:spPr>
        <p:style>
          <a:lnRef idx="0"/>
          <a:fillRef idx="0"/>
          <a:effectRef idx="0"/>
          <a:fontRef idx="minor"/>
        </p:style>
        <p:txBody>
          <a:bodyPr wrap="none" lIns="0" rIns="0" tIns="0" bIns="0" anchor="t">
            <a:noAutofit/>
          </a:bodyPr>
          <a:p>
            <a:pPr marL="343080" indent="-343080" defTabSz="914400">
              <a:lnSpc>
                <a:spcPts val="2849"/>
              </a:lnSpc>
              <a:buClr>
                <a:srgbClr val="e5e0df"/>
              </a:buClr>
              <a:buFont typeface="Calibri Light"/>
              <a:buAutoNum type="arabicPeriod"/>
            </a:pPr>
            <a:r>
              <a:rPr b="0" lang="en-US" sz="1750" spc="-1" strike="noStrike">
                <a:solidFill>
                  <a:srgbClr val="e5e0df"/>
                </a:solidFill>
                <a:latin typeface="Roboto"/>
                <a:ea typeface="Roboto"/>
              </a:rPr>
              <a:t>The QIDK kit is optimized for AI workloads, offering efficient inference for models like YOLOv8 with minimal latency.</a:t>
            </a:r>
            <a:endParaRPr b="0" lang="en-US" sz="1750" spc="-1" strike="noStrike">
              <a:solidFill>
                <a:srgbClr val="ffffff"/>
              </a:solidFill>
              <a:latin typeface="Arial"/>
            </a:endParaRPr>
          </a:p>
        </p:txBody>
      </p:sp>
      <p:sp>
        <p:nvSpPr>
          <p:cNvPr id="235" name="Text 2"/>
          <p:cNvSpPr/>
          <p:nvPr/>
        </p:nvSpPr>
        <p:spPr>
          <a:xfrm>
            <a:off x="1156680" y="2833200"/>
            <a:ext cx="12679560" cy="725400"/>
          </a:xfrm>
          <a:prstGeom prst="rect">
            <a:avLst/>
          </a:prstGeom>
          <a:noFill/>
          <a:ln w="0">
            <a:noFill/>
          </a:ln>
        </p:spPr>
        <p:style>
          <a:lnRef idx="0"/>
          <a:fillRef idx="0"/>
          <a:effectRef idx="0"/>
          <a:fontRef idx="minor"/>
        </p:style>
        <p:txBody>
          <a:bodyPr lIns="0" rIns="0" tIns="0" bIns="0" anchor="t">
            <a:noAutofit/>
          </a:bodyPr>
          <a:p>
            <a:pPr marL="343080" indent="-343080" defTabSz="914400">
              <a:lnSpc>
                <a:spcPts val="2849"/>
              </a:lnSpc>
              <a:buClr>
                <a:srgbClr val="e5e0df"/>
              </a:buClr>
              <a:buFont typeface="Calibri Light"/>
              <a:buAutoNum type="arabicPeriod" startAt="2"/>
            </a:pPr>
            <a:r>
              <a:rPr b="0" lang="en-US" sz="1750" spc="-1" strike="noStrike">
                <a:solidFill>
                  <a:srgbClr val="e5e0df"/>
                </a:solidFill>
                <a:latin typeface="Roboto"/>
                <a:ea typeface="Roboto"/>
              </a:rPr>
              <a:t>Built-in support for camera modules and other peripherals made it easy to set up and deploy the system for real-time waste detection.</a:t>
            </a:r>
            <a:endParaRPr b="0" lang="en-US" sz="1750" spc="-1" strike="noStrike">
              <a:solidFill>
                <a:srgbClr val="ffffff"/>
              </a:solidFill>
              <a:latin typeface="Arial"/>
            </a:endParaRPr>
          </a:p>
        </p:txBody>
      </p:sp>
      <p:sp>
        <p:nvSpPr>
          <p:cNvPr id="236" name="Text 3"/>
          <p:cNvSpPr/>
          <p:nvPr/>
        </p:nvSpPr>
        <p:spPr>
          <a:xfrm>
            <a:off x="1156680" y="3638520"/>
            <a:ext cx="12679560" cy="725400"/>
          </a:xfrm>
          <a:prstGeom prst="rect">
            <a:avLst/>
          </a:prstGeom>
          <a:noFill/>
          <a:ln w="0">
            <a:noFill/>
          </a:ln>
        </p:spPr>
        <p:style>
          <a:lnRef idx="0"/>
          <a:fillRef idx="0"/>
          <a:effectRef idx="0"/>
          <a:fontRef idx="minor"/>
        </p:style>
        <p:txBody>
          <a:bodyPr lIns="0" rIns="0" tIns="0" bIns="0" anchor="t">
            <a:noAutofit/>
          </a:bodyPr>
          <a:p>
            <a:pPr marL="343080" indent="-343080" defTabSz="914400">
              <a:lnSpc>
                <a:spcPts val="2849"/>
              </a:lnSpc>
              <a:buClr>
                <a:srgbClr val="e5e0df"/>
              </a:buClr>
              <a:buFont typeface="Calibri Light"/>
              <a:buAutoNum type="arabicPeriod" startAt="3"/>
            </a:pPr>
            <a:r>
              <a:rPr b="0" lang="en-US" sz="1750" spc="-1" strike="noStrike">
                <a:solidFill>
                  <a:srgbClr val="e5e0df"/>
                </a:solidFill>
                <a:latin typeface="Roboto"/>
                <a:ea typeface="Roboto"/>
              </a:rPr>
              <a:t>The kit is designed for low-power applications, making it ideal for waste management systems that need to operate continuously.</a:t>
            </a:r>
            <a:endParaRPr b="0" lang="en-US" sz="1750" spc="-1" strike="noStrike">
              <a:solidFill>
                <a:srgbClr val="ffffff"/>
              </a:solidFill>
              <a:latin typeface="Arial"/>
            </a:endParaRPr>
          </a:p>
        </p:txBody>
      </p:sp>
      <p:sp>
        <p:nvSpPr>
          <p:cNvPr id="237" name="Text 4"/>
          <p:cNvSpPr/>
          <p:nvPr/>
        </p:nvSpPr>
        <p:spPr>
          <a:xfrm>
            <a:off x="793800" y="4704480"/>
            <a:ext cx="6758280" cy="424800"/>
          </a:xfrm>
          <a:prstGeom prst="rect">
            <a:avLst/>
          </a:prstGeom>
          <a:noFill/>
          <a:ln w="0">
            <a:noFill/>
          </a:ln>
        </p:spPr>
        <p:style>
          <a:lnRef idx="0"/>
          <a:fillRef idx="0"/>
          <a:effectRef idx="0"/>
          <a:fontRef idx="minor"/>
        </p:style>
        <p:txBody>
          <a:bodyPr wrap="none" lIns="0" rIns="0" tIns="0" bIns="0" anchor="t">
            <a:noAutofit/>
          </a:bodyPr>
          <a:p>
            <a:pPr defTabSz="914400">
              <a:lnSpc>
                <a:spcPts val="3300"/>
              </a:lnSpc>
              <a:tabLst>
                <a:tab algn="l" pos="0"/>
              </a:tabLst>
            </a:pPr>
            <a:r>
              <a:rPr b="0" lang="en-US" sz="2650" spc="-1" strike="noStrike">
                <a:solidFill>
                  <a:srgbClr val="ffffff"/>
                </a:solidFill>
                <a:latin typeface="Saira Medium"/>
                <a:ea typeface="Saira Medium"/>
              </a:rPr>
              <a:t>Problems faced while working with this kit:</a:t>
            </a:r>
            <a:endParaRPr b="0" lang="en-US" sz="2650" spc="-1" strike="noStrike">
              <a:solidFill>
                <a:srgbClr val="ffffff"/>
              </a:solidFill>
              <a:latin typeface="Arial"/>
            </a:endParaRPr>
          </a:p>
        </p:txBody>
      </p:sp>
      <p:sp>
        <p:nvSpPr>
          <p:cNvPr id="238" name="Text 5"/>
          <p:cNvSpPr/>
          <p:nvPr/>
        </p:nvSpPr>
        <p:spPr>
          <a:xfrm>
            <a:off x="1156680" y="5469840"/>
            <a:ext cx="12679560" cy="725400"/>
          </a:xfrm>
          <a:prstGeom prst="rect">
            <a:avLst/>
          </a:prstGeom>
          <a:noFill/>
          <a:ln w="0">
            <a:noFill/>
          </a:ln>
        </p:spPr>
        <p:style>
          <a:lnRef idx="0"/>
          <a:fillRef idx="0"/>
          <a:effectRef idx="0"/>
          <a:fontRef idx="minor"/>
        </p:style>
        <p:txBody>
          <a:bodyPr lIns="0" rIns="0" tIns="0" bIns="0" anchor="t">
            <a:noAutofit/>
          </a:bodyPr>
          <a:p>
            <a:pPr marL="343080" indent="-343080" defTabSz="914400">
              <a:lnSpc>
                <a:spcPts val="2849"/>
              </a:lnSpc>
              <a:buClr>
                <a:srgbClr val="e5e0df"/>
              </a:buClr>
              <a:buFont typeface="Calibri Light"/>
              <a:buAutoNum type="arabicPeriod"/>
            </a:pPr>
            <a:r>
              <a:rPr b="0" lang="en-US" sz="1750" spc="-1" strike="noStrike">
                <a:solidFill>
                  <a:srgbClr val="e5e0df"/>
                </a:solidFill>
                <a:latin typeface="Roboto"/>
                <a:ea typeface="Roboto"/>
              </a:rPr>
              <a:t>While suitable for smaller models, the QIDK kit struggles with larger, more complex models that demand more computation power.</a:t>
            </a:r>
            <a:endParaRPr b="0" lang="en-US" sz="1750" spc="-1" strike="noStrike">
              <a:solidFill>
                <a:srgbClr val="ffffff"/>
              </a:solidFill>
              <a:latin typeface="Arial"/>
            </a:endParaRPr>
          </a:p>
        </p:txBody>
      </p:sp>
      <p:sp>
        <p:nvSpPr>
          <p:cNvPr id="239" name="Text 6"/>
          <p:cNvSpPr/>
          <p:nvPr/>
        </p:nvSpPr>
        <p:spPr>
          <a:xfrm>
            <a:off x="1156680" y="6274800"/>
            <a:ext cx="12679560" cy="725400"/>
          </a:xfrm>
          <a:prstGeom prst="rect">
            <a:avLst/>
          </a:prstGeom>
          <a:noFill/>
          <a:ln w="0">
            <a:noFill/>
          </a:ln>
        </p:spPr>
        <p:style>
          <a:lnRef idx="0"/>
          <a:fillRef idx="0"/>
          <a:effectRef idx="0"/>
          <a:fontRef idx="minor"/>
        </p:style>
        <p:txBody>
          <a:bodyPr lIns="0" rIns="0" tIns="0" bIns="0" anchor="t">
            <a:noAutofit/>
          </a:bodyPr>
          <a:p>
            <a:pPr marL="343080" indent="-343080" defTabSz="914400">
              <a:lnSpc>
                <a:spcPts val="2849"/>
              </a:lnSpc>
              <a:buClr>
                <a:srgbClr val="e5e0df"/>
              </a:buClr>
              <a:buFont typeface="Calibri Light"/>
              <a:buAutoNum type="arabicPeriod" startAt="2"/>
            </a:pPr>
            <a:r>
              <a:rPr b="0" lang="en-US" sz="1750" spc="-1" strike="noStrike">
                <a:solidFill>
                  <a:srgbClr val="e5e0df"/>
                </a:solidFill>
                <a:latin typeface="Roboto"/>
                <a:ea typeface="Roboto"/>
              </a:rPr>
              <a:t>Customizing the software environment for model deployment required detailed knowledge of the kit's architecture and debugging through trial and error.</a:t>
            </a:r>
            <a:endParaRPr b="0" lang="en-US" sz="1750" spc="-1" strike="noStrike">
              <a:solidFill>
                <a:srgbClr val="ffffff"/>
              </a:solidFill>
              <a:latin typeface="Arial"/>
            </a:endParaRPr>
          </a:p>
        </p:txBody>
      </p:sp>
      <p:sp>
        <p:nvSpPr>
          <p:cNvPr id="240" name="Rectangle 9"/>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 0"/>
          <p:cNvSpPr/>
          <p:nvPr/>
        </p:nvSpPr>
        <p:spPr>
          <a:xfrm>
            <a:off x="793800" y="1989720"/>
            <a:ext cx="5670360" cy="70848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pc="-1" strike="noStrike">
                <a:solidFill>
                  <a:srgbClr val="ffffff"/>
                </a:solidFill>
                <a:latin typeface="Saira Medium"/>
                <a:ea typeface="Saira Medium"/>
              </a:rPr>
              <a:t>Conclusion</a:t>
            </a:r>
            <a:endParaRPr b="0" lang="en-US" sz="4450" spc="-1" strike="noStrike">
              <a:solidFill>
                <a:srgbClr val="ffffff"/>
              </a:solidFill>
              <a:latin typeface="Arial"/>
            </a:endParaRPr>
          </a:p>
        </p:txBody>
      </p:sp>
      <p:sp>
        <p:nvSpPr>
          <p:cNvPr id="242" name="Shape 1"/>
          <p:cNvSpPr/>
          <p:nvPr/>
        </p:nvSpPr>
        <p:spPr>
          <a:xfrm>
            <a:off x="793800" y="3407400"/>
            <a:ext cx="510120" cy="510120"/>
          </a:xfrm>
          <a:prstGeom prst="roundRect">
            <a:avLst>
              <a:gd name="adj" fmla="val 40005"/>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43" name="Text 2"/>
          <p:cNvSpPr/>
          <p:nvPr/>
        </p:nvSpPr>
        <p:spPr>
          <a:xfrm>
            <a:off x="983520" y="3492360"/>
            <a:ext cx="129960" cy="339840"/>
          </a:xfrm>
          <a:prstGeom prst="rect">
            <a:avLst/>
          </a:prstGeom>
          <a:noFill/>
          <a:ln w="0">
            <a:noFill/>
          </a:ln>
        </p:spPr>
        <p:style>
          <a:lnRef idx="0"/>
          <a:fillRef idx="0"/>
          <a:effectRef idx="0"/>
          <a:fontRef idx="minor"/>
        </p:style>
        <p:txBody>
          <a:bodyPr wrap="none" lIns="0" rIns="0" tIns="0" bIns="0" anchor="t">
            <a:noAutofit/>
          </a:bodyPr>
          <a:p>
            <a:pPr algn="ctr" defTabSz="914400">
              <a:lnSpc>
                <a:spcPts val="2650"/>
              </a:lnSpc>
              <a:tabLst>
                <a:tab algn="l" pos="0"/>
              </a:tabLst>
            </a:pPr>
            <a:r>
              <a:rPr b="0" lang="en-US" sz="2650" spc="-1" strike="noStrike">
                <a:solidFill>
                  <a:srgbClr val="e5e0df"/>
                </a:solidFill>
                <a:latin typeface="Saira Medium"/>
                <a:ea typeface="Saira Medium"/>
              </a:rPr>
              <a:t>1</a:t>
            </a:r>
            <a:endParaRPr b="0" lang="en-US" sz="2650" spc="-1" strike="noStrike">
              <a:solidFill>
                <a:srgbClr val="ffffff"/>
              </a:solidFill>
              <a:latin typeface="Arial"/>
            </a:endParaRPr>
          </a:p>
        </p:txBody>
      </p:sp>
      <p:sp>
        <p:nvSpPr>
          <p:cNvPr id="244" name="Text 3"/>
          <p:cNvSpPr/>
          <p:nvPr/>
        </p:nvSpPr>
        <p:spPr>
          <a:xfrm>
            <a:off x="1531080" y="3407400"/>
            <a:ext cx="463356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Our model has real-life implications</a:t>
            </a:r>
            <a:endParaRPr b="0" lang="en-US" sz="2200" spc="-1" strike="noStrike">
              <a:solidFill>
                <a:srgbClr val="ffffff"/>
              </a:solidFill>
              <a:latin typeface="Arial"/>
            </a:endParaRPr>
          </a:p>
        </p:txBody>
      </p:sp>
      <p:sp>
        <p:nvSpPr>
          <p:cNvPr id="245" name="Text 4"/>
          <p:cNvSpPr/>
          <p:nvPr/>
        </p:nvSpPr>
        <p:spPr>
          <a:xfrm>
            <a:off x="1531080" y="3897720"/>
            <a:ext cx="5670720" cy="72540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that can certainly help solve the proposed problem statement.</a:t>
            </a:r>
            <a:endParaRPr b="0" lang="en-US" sz="1750" spc="-1" strike="noStrike">
              <a:solidFill>
                <a:srgbClr val="ffffff"/>
              </a:solidFill>
              <a:latin typeface="Arial"/>
            </a:endParaRPr>
          </a:p>
        </p:txBody>
      </p:sp>
      <p:sp>
        <p:nvSpPr>
          <p:cNvPr id="246" name="Shape 5"/>
          <p:cNvSpPr/>
          <p:nvPr/>
        </p:nvSpPr>
        <p:spPr>
          <a:xfrm>
            <a:off x="7428600" y="3407400"/>
            <a:ext cx="510120" cy="510120"/>
          </a:xfrm>
          <a:prstGeom prst="roundRect">
            <a:avLst>
              <a:gd name="adj" fmla="val 40005"/>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47" name="Text 6"/>
          <p:cNvSpPr/>
          <p:nvPr/>
        </p:nvSpPr>
        <p:spPr>
          <a:xfrm>
            <a:off x="7579800" y="3492360"/>
            <a:ext cx="207360" cy="339840"/>
          </a:xfrm>
          <a:prstGeom prst="rect">
            <a:avLst/>
          </a:prstGeom>
          <a:noFill/>
          <a:ln w="0">
            <a:noFill/>
          </a:ln>
        </p:spPr>
        <p:style>
          <a:lnRef idx="0"/>
          <a:fillRef idx="0"/>
          <a:effectRef idx="0"/>
          <a:fontRef idx="minor"/>
        </p:style>
        <p:txBody>
          <a:bodyPr wrap="none" lIns="0" rIns="0" tIns="0" bIns="0" anchor="t">
            <a:noAutofit/>
          </a:bodyPr>
          <a:p>
            <a:pPr algn="ctr" defTabSz="914400">
              <a:lnSpc>
                <a:spcPts val="2650"/>
              </a:lnSpc>
              <a:tabLst>
                <a:tab algn="l" pos="0"/>
              </a:tabLst>
            </a:pPr>
            <a:r>
              <a:rPr b="0" lang="en-US" sz="2650" spc="-1" strike="noStrike">
                <a:solidFill>
                  <a:srgbClr val="e5e0df"/>
                </a:solidFill>
                <a:latin typeface="Saira Medium"/>
                <a:ea typeface="Saira Medium"/>
              </a:rPr>
              <a:t>2</a:t>
            </a:r>
            <a:endParaRPr b="0" lang="en-US" sz="2650" spc="-1" strike="noStrike">
              <a:solidFill>
                <a:srgbClr val="ffffff"/>
              </a:solidFill>
              <a:latin typeface="Arial"/>
            </a:endParaRPr>
          </a:p>
        </p:txBody>
      </p:sp>
      <p:sp>
        <p:nvSpPr>
          <p:cNvPr id="248" name="Text 7"/>
          <p:cNvSpPr/>
          <p:nvPr/>
        </p:nvSpPr>
        <p:spPr>
          <a:xfrm>
            <a:off x="8165880" y="3407400"/>
            <a:ext cx="5670720" cy="708480"/>
          </a:xfrm>
          <a:prstGeom prst="rect">
            <a:avLst/>
          </a:prstGeom>
          <a:noFill/>
          <a:ln w="0">
            <a:noFill/>
          </a:ln>
        </p:spPr>
        <p:style>
          <a:lnRef idx="0"/>
          <a:fillRef idx="0"/>
          <a:effectRef idx="0"/>
          <a:fontRef idx="minor"/>
        </p:style>
        <p:txBody>
          <a:bodyPr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The model can have industry-level applications</a:t>
            </a:r>
            <a:endParaRPr b="0" lang="en-US" sz="2200" spc="-1" strike="noStrike">
              <a:solidFill>
                <a:srgbClr val="ffffff"/>
              </a:solidFill>
              <a:latin typeface="Arial"/>
            </a:endParaRPr>
          </a:p>
        </p:txBody>
      </p:sp>
      <p:sp>
        <p:nvSpPr>
          <p:cNvPr id="249" name="Text 8"/>
          <p:cNvSpPr/>
          <p:nvPr/>
        </p:nvSpPr>
        <p:spPr>
          <a:xfrm>
            <a:off x="8165880" y="4252320"/>
            <a:ext cx="5670720" cy="362520"/>
          </a:xfrm>
          <a:prstGeom prst="rect">
            <a:avLst/>
          </a:prstGeom>
          <a:noFill/>
          <a:ln w="0">
            <a:noFill/>
          </a:ln>
        </p:spPr>
        <p:style>
          <a:lnRef idx="0"/>
          <a:fillRef idx="0"/>
          <a:effectRef idx="0"/>
          <a:fontRef idx="minor"/>
        </p:style>
        <p:txBody>
          <a:bodyPr wrap="none" lIns="0" rIns="0" tIns="0" bIns="0" anchor="t">
            <a:noAutofit/>
          </a:bodyPr>
          <a:p>
            <a:pPr defTabSz="914400">
              <a:lnSpc>
                <a:spcPts val="2849"/>
              </a:lnSpc>
              <a:tabLst>
                <a:tab algn="l" pos="0"/>
              </a:tabLst>
            </a:pPr>
            <a:r>
              <a:rPr b="0" lang="en-US" sz="1750" spc="-1" strike="noStrike">
                <a:solidFill>
                  <a:srgbClr val="e5e0df"/>
                </a:solidFill>
                <a:latin typeface="Roboto"/>
                <a:ea typeface="Roboto"/>
              </a:rPr>
              <a:t>to effectively manage generated wastes.</a:t>
            </a:r>
            <a:endParaRPr b="0" lang="en-US" sz="1750" spc="-1" strike="noStrike">
              <a:solidFill>
                <a:srgbClr val="ffffff"/>
              </a:solidFill>
              <a:latin typeface="Arial"/>
            </a:endParaRPr>
          </a:p>
        </p:txBody>
      </p:sp>
      <p:sp>
        <p:nvSpPr>
          <p:cNvPr id="250" name="Text 9"/>
          <p:cNvSpPr/>
          <p:nvPr/>
        </p:nvSpPr>
        <p:spPr>
          <a:xfrm>
            <a:off x="793800" y="4963680"/>
            <a:ext cx="13042440" cy="1275480"/>
          </a:xfrm>
          <a:prstGeom prst="rect">
            <a:avLst/>
          </a:prstGeom>
          <a:noFill/>
          <a:ln w="0">
            <a:noFill/>
          </a:ln>
        </p:spPr>
        <p:style>
          <a:lnRef idx="0"/>
          <a:fillRef idx="0"/>
          <a:effectRef idx="0"/>
          <a:fontRef idx="minor"/>
        </p:style>
        <p:txBody>
          <a:bodyPr lIns="0" rIns="0" tIns="0" bIns="0" anchor="t">
            <a:noAutofit/>
          </a:bodyPr>
          <a:p>
            <a:pPr defTabSz="914400">
              <a:lnSpc>
                <a:spcPts val="3300"/>
              </a:lnSpc>
              <a:tabLst>
                <a:tab algn="l" pos="0"/>
              </a:tabLst>
            </a:pPr>
            <a:r>
              <a:rPr b="1" lang="en-US" sz="2650" spc="-1" strike="noStrike">
                <a:solidFill>
                  <a:srgbClr val="ffffff"/>
                </a:solidFill>
                <a:latin typeface="Saira Medium"/>
                <a:ea typeface="Saira Medium"/>
              </a:rPr>
              <a:t>However, to implement the model on a large scale with towering efficiency envisaging environmental sustainability, work still needs to be done and there’s a long way to go.</a:t>
            </a:r>
            <a:endParaRPr b="0" lang="en-US" sz="2650" spc="-1" strike="noStrike">
              <a:solidFill>
                <a:srgbClr val="ffffff"/>
              </a:solidFill>
              <a:latin typeface="Arial"/>
            </a:endParaRPr>
          </a:p>
        </p:txBody>
      </p:sp>
      <p:sp>
        <p:nvSpPr>
          <p:cNvPr id="251" name="Rectangle 12"/>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 0"/>
          <p:cNvSpPr/>
          <p:nvPr/>
        </p:nvSpPr>
        <p:spPr>
          <a:xfrm>
            <a:off x="3402360" y="3625560"/>
            <a:ext cx="7825320" cy="977760"/>
          </a:xfrm>
          <a:prstGeom prst="rect">
            <a:avLst/>
          </a:prstGeom>
          <a:noFill/>
          <a:ln w="0">
            <a:noFill/>
          </a:ln>
        </p:spPr>
        <p:style>
          <a:lnRef idx="0"/>
          <a:fillRef idx="0"/>
          <a:effectRef idx="0"/>
          <a:fontRef idx="minor"/>
        </p:style>
        <p:txBody>
          <a:bodyPr wrap="none" lIns="0" rIns="0" tIns="0" bIns="0" anchor="t">
            <a:noAutofit/>
          </a:bodyPr>
          <a:p>
            <a:pPr algn="ctr" defTabSz="914400">
              <a:lnSpc>
                <a:spcPts val="7699"/>
              </a:lnSpc>
              <a:tabLst>
                <a:tab algn="l" pos="0"/>
              </a:tabLst>
            </a:pPr>
            <a:r>
              <a:rPr b="1" lang="en-US" sz="6150" spc="-1" strike="noStrike">
                <a:solidFill>
                  <a:srgbClr val="ffffff"/>
                </a:solidFill>
                <a:latin typeface="Saira Medium"/>
                <a:ea typeface="Saira Medium"/>
              </a:rPr>
              <a:t>Thank You</a:t>
            </a:r>
            <a:endParaRPr b="0" lang="en-US" sz="6150" spc="-1" strike="noStrike">
              <a:solidFill>
                <a:srgbClr val="ffffff"/>
              </a:solidFill>
              <a:latin typeface="Arial"/>
            </a:endParaRPr>
          </a:p>
        </p:txBody>
      </p:sp>
      <p:sp>
        <p:nvSpPr>
          <p:cNvPr id="253" name="Rectangle 3"/>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0"/>
          <p:cNvSpPr/>
          <p:nvPr/>
        </p:nvSpPr>
        <p:spPr>
          <a:xfrm>
            <a:off x="793800" y="1659240"/>
            <a:ext cx="12992040" cy="70848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pc="-1" strike="noStrike">
                <a:solidFill>
                  <a:srgbClr val="ffffff"/>
                </a:solidFill>
                <a:latin typeface="Saira Medium"/>
                <a:ea typeface="Saira Medium"/>
              </a:rPr>
              <a:t>Contributors (TEAM NAME - SHETA KE KPTAANZ)</a:t>
            </a:r>
            <a:endParaRPr b="0" lang="en-US" sz="4450" spc="-1" strike="noStrike">
              <a:solidFill>
                <a:srgbClr val="ffffff"/>
              </a:solidFill>
              <a:latin typeface="Arial"/>
            </a:endParaRPr>
          </a:p>
        </p:txBody>
      </p:sp>
      <p:sp>
        <p:nvSpPr>
          <p:cNvPr id="79" name="Shape 1"/>
          <p:cNvSpPr/>
          <p:nvPr/>
        </p:nvSpPr>
        <p:spPr>
          <a:xfrm>
            <a:off x="793800" y="2821680"/>
            <a:ext cx="6407640" cy="853200"/>
          </a:xfrm>
          <a:prstGeom prst="roundRect">
            <a:avLst>
              <a:gd name="adj" fmla="val 23914"/>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0" name="Text 2"/>
          <p:cNvSpPr/>
          <p:nvPr/>
        </p:nvSpPr>
        <p:spPr>
          <a:xfrm>
            <a:off x="1043640" y="307116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Ayush Sheta</a:t>
            </a:r>
            <a:endParaRPr b="0" lang="en-US" sz="2200" spc="-1" strike="noStrike">
              <a:solidFill>
                <a:srgbClr val="ffffff"/>
              </a:solidFill>
              <a:latin typeface="Arial"/>
            </a:endParaRPr>
          </a:p>
        </p:txBody>
      </p:sp>
      <p:sp>
        <p:nvSpPr>
          <p:cNvPr id="81" name="Shape 3"/>
          <p:cNvSpPr/>
          <p:nvPr/>
        </p:nvSpPr>
        <p:spPr>
          <a:xfrm>
            <a:off x="7428600" y="2821680"/>
            <a:ext cx="6407640" cy="853200"/>
          </a:xfrm>
          <a:prstGeom prst="roundRect">
            <a:avLst>
              <a:gd name="adj" fmla="val 23914"/>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2" name="Text 4"/>
          <p:cNvSpPr/>
          <p:nvPr/>
        </p:nvSpPr>
        <p:spPr>
          <a:xfrm>
            <a:off x="7678440" y="307116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Soham Sadavarte</a:t>
            </a:r>
            <a:endParaRPr b="0" lang="en-US" sz="2200" spc="-1" strike="noStrike">
              <a:solidFill>
                <a:srgbClr val="ffffff"/>
              </a:solidFill>
              <a:latin typeface="Arial"/>
            </a:endParaRPr>
          </a:p>
        </p:txBody>
      </p:sp>
      <p:sp>
        <p:nvSpPr>
          <p:cNvPr id="83" name="Shape 5"/>
          <p:cNvSpPr/>
          <p:nvPr/>
        </p:nvSpPr>
        <p:spPr>
          <a:xfrm>
            <a:off x="793800" y="3902040"/>
            <a:ext cx="6407640" cy="853200"/>
          </a:xfrm>
          <a:prstGeom prst="roundRect">
            <a:avLst>
              <a:gd name="adj" fmla="val 23914"/>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4" name="Text 6"/>
          <p:cNvSpPr/>
          <p:nvPr/>
        </p:nvSpPr>
        <p:spPr>
          <a:xfrm>
            <a:off x="1043640" y="415188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Kavya Bhalodi</a:t>
            </a:r>
            <a:endParaRPr b="0" lang="en-US" sz="2200" spc="-1" strike="noStrike">
              <a:solidFill>
                <a:srgbClr val="ffffff"/>
              </a:solidFill>
              <a:latin typeface="Arial"/>
            </a:endParaRPr>
          </a:p>
        </p:txBody>
      </p:sp>
      <p:sp>
        <p:nvSpPr>
          <p:cNvPr id="85" name="Shape 7"/>
          <p:cNvSpPr/>
          <p:nvPr/>
        </p:nvSpPr>
        <p:spPr>
          <a:xfrm>
            <a:off x="7428600" y="3902040"/>
            <a:ext cx="6407640" cy="853200"/>
          </a:xfrm>
          <a:prstGeom prst="roundRect">
            <a:avLst>
              <a:gd name="adj" fmla="val 23914"/>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6" name="Text 8"/>
          <p:cNvSpPr/>
          <p:nvPr/>
        </p:nvSpPr>
        <p:spPr>
          <a:xfrm>
            <a:off x="7678440" y="415188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Shivam Gupta</a:t>
            </a:r>
            <a:endParaRPr b="0" lang="en-US" sz="2200" spc="-1" strike="noStrike">
              <a:solidFill>
                <a:srgbClr val="ffffff"/>
              </a:solidFill>
              <a:latin typeface="Arial"/>
            </a:endParaRPr>
          </a:p>
        </p:txBody>
      </p:sp>
      <p:sp>
        <p:nvSpPr>
          <p:cNvPr id="87" name="Text 9"/>
          <p:cNvSpPr/>
          <p:nvPr/>
        </p:nvSpPr>
        <p:spPr>
          <a:xfrm>
            <a:off x="793800" y="5096160"/>
            <a:ext cx="4827240" cy="424800"/>
          </a:xfrm>
          <a:prstGeom prst="rect">
            <a:avLst/>
          </a:prstGeom>
          <a:noFill/>
          <a:ln w="0">
            <a:noFill/>
          </a:ln>
        </p:spPr>
        <p:style>
          <a:lnRef idx="0"/>
          <a:fillRef idx="0"/>
          <a:effectRef idx="0"/>
          <a:fontRef idx="minor"/>
        </p:style>
        <p:txBody>
          <a:bodyPr wrap="none" lIns="0" rIns="0" tIns="0" bIns="0" anchor="t">
            <a:noAutofit/>
          </a:bodyPr>
          <a:p>
            <a:pPr defTabSz="914400">
              <a:lnSpc>
                <a:spcPts val="3300"/>
              </a:lnSpc>
              <a:tabLst>
                <a:tab algn="l" pos="0"/>
              </a:tabLst>
            </a:pPr>
            <a:r>
              <a:rPr b="0" lang="en-US" sz="2650" spc="-1" strike="noStrike">
                <a:solidFill>
                  <a:srgbClr val="ffffff"/>
                </a:solidFill>
                <a:latin typeface="Saira Medium"/>
                <a:ea typeface="Saira Medium"/>
              </a:rPr>
              <a:t>Teaching Assistant: Ansh Shah</a:t>
            </a:r>
            <a:endParaRPr b="0" lang="en-US" sz="2650" spc="-1" strike="noStrike">
              <a:solidFill>
                <a:srgbClr val="ffffff"/>
              </a:solidFill>
              <a:latin typeface="Arial"/>
            </a:endParaRPr>
          </a:p>
        </p:txBody>
      </p:sp>
      <p:sp>
        <p:nvSpPr>
          <p:cNvPr id="88" name="Text 10"/>
          <p:cNvSpPr/>
          <p:nvPr/>
        </p:nvSpPr>
        <p:spPr>
          <a:xfrm>
            <a:off x="793800" y="5861520"/>
            <a:ext cx="5670360" cy="70848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endParaRPr b="0" lang="en-US" sz="4450" spc="-1" strike="noStrike">
              <a:solidFill>
                <a:schemeClr val="dk1"/>
              </a:solidFill>
              <a:latin typeface="Calibri"/>
            </a:endParaRPr>
          </a:p>
        </p:txBody>
      </p:sp>
      <p:sp>
        <p:nvSpPr>
          <p:cNvPr id="89" name="Rectangle 13"/>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Image 0" descr="preencoded.png"/>
          <p:cNvPicPr/>
          <p:nvPr/>
        </p:nvPicPr>
        <p:blipFill>
          <a:blip r:embed="rId1"/>
          <a:stretch/>
        </p:blipFill>
        <p:spPr>
          <a:xfrm>
            <a:off x="9108000" y="0"/>
            <a:ext cx="5486040" cy="8229240"/>
          </a:xfrm>
          <a:prstGeom prst="rect">
            <a:avLst/>
          </a:prstGeom>
          <a:ln w="0">
            <a:noFill/>
          </a:ln>
        </p:spPr>
      </p:pic>
      <p:sp>
        <p:nvSpPr>
          <p:cNvPr id="91" name="Text 0"/>
          <p:cNvSpPr/>
          <p:nvPr/>
        </p:nvSpPr>
        <p:spPr>
          <a:xfrm>
            <a:off x="793800" y="771840"/>
            <a:ext cx="7556040" cy="3912480"/>
          </a:xfrm>
          <a:prstGeom prst="rect">
            <a:avLst/>
          </a:prstGeom>
          <a:noFill/>
          <a:ln w="0">
            <a:noFill/>
          </a:ln>
        </p:spPr>
        <p:style>
          <a:lnRef idx="0"/>
          <a:fillRef idx="0"/>
          <a:effectRef idx="0"/>
          <a:fontRef idx="minor"/>
        </p:style>
        <p:txBody>
          <a:bodyPr lIns="0" rIns="0" tIns="0" bIns="0" anchor="t">
            <a:noAutofit/>
          </a:bodyPr>
          <a:p>
            <a:pPr defTabSz="914400">
              <a:lnSpc>
                <a:spcPts val="7699"/>
              </a:lnSpc>
              <a:tabLst>
                <a:tab algn="l" pos="0"/>
              </a:tabLst>
            </a:pPr>
            <a:r>
              <a:rPr b="0" lang="en-US" sz="6150" spc="-1" strike="noStrike">
                <a:solidFill>
                  <a:srgbClr val="ffffff"/>
                </a:solidFill>
                <a:latin typeface="Saira Medium"/>
                <a:ea typeface="Saira Medium"/>
              </a:rPr>
              <a:t>The grave problem of managing ever growing waste in India</a:t>
            </a:r>
            <a:endParaRPr b="0" lang="en-US" sz="6150" spc="-1" strike="noStrike">
              <a:solidFill>
                <a:srgbClr val="ffffff"/>
              </a:solidFill>
              <a:latin typeface="Arial"/>
            </a:endParaRPr>
          </a:p>
        </p:txBody>
      </p:sp>
      <p:sp>
        <p:nvSpPr>
          <p:cNvPr id="92" name="Text 1"/>
          <p:cNvSpPr/>
          <p:nvPr/>
        </p:nvSpPr>
        <p:spPr>
          <a:xfrm>
            <a:off x="793800" y="5024880"/>
            <a:ext cx="7556040" cy="108828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Due to ever growing population the amount of waste generated is rising at and alarming exponential rate and hence managing this waste becomes a severe menace for the administrative authorities.</a:t>
            </a:r>
            <a:endParaRPr b="0" lang="en-US" sz="1750" spc="-1" strike="noStrike">
              <a:solidFill>
                <a:srgbClr val="ffffff"/>
              </a:solidFill>
              <a:latin typeface="Arial"/>
            </a:endParaRPr>
          </a:p>
        </p:txBody>
      </p:sp>
      <p:sp>
        <p:nvSpPr>
          <p:cNvPr id="93" name="Text 2"/>
          <p:cNvSpPr/>
          <p:nvPr/>
        </p:nvSpPr>
        <p:spPr>
          <a:xfrm>
            <a:off x="793800" y="6368760"/>
            <a:ext cx="7556040" cy="108828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We strive to solve this problem using our own model which aims at detecting different wastes and then segregating them into classes for better waste disposal.</a:t>
            </a:r>
            <a:endParaRPr b="0" lang="en-US" sz="175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 0"/>
          <p:cNvSpPr/>
          <p:nvPr/>
        </p:nvSpPr>
        <p:spPr>
          <a:xfrm>
            <a:off x="793800" y="1788840"/>
            <a:ext cx="5670360" cy="70848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pc="-1" strike="noStrike">
                <a:solidFill>
                  <a:srgbClr val="ffffff"/>
                </a:solidFill>
                <a:latin typeface="Saira Medium"/>
                <a:ea typeface="Saira Medium"/>
              </a:rPr>
              <a:t>Problem statement</a:t>
            </a:r>
            <a:endParaRPr b="0" lang="en-US" sz="4450" spc="-1" strike="noStrike">
              <a:solidFill>
                <a:srgbClr val="ffffff"/>
              </a:solidFill>
              <a:latin typeface="Arial"/>
            </a:endParaRPr>
          </a:p>
        </p:txBody>
      </p:sp>
      <p:sp>
        <p:nvSpPr>
          <p:cNvPr id="95" name="Shape 1"/>
          <p:cNvSpPr/>
          <p:nvPr/>
        </p:nvSpPr>
        <p:spPr>
          <a:xfrm>
            <a:off x="793800" y="3206520"/>
            <a:ext cx="396360" cy="396360"/>
          </a:xfrm>
          <a:prstGeom prst="roundRect">
            <a:avLst>
              <a:gd name="adj" fmla="val 51443"/>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6" name="Text 2"/>
          <p:cNvSpPr/>
          <p:nvPr/>
        </p:nvSpPr>
        <p:spPr>
          <a:xfrm>
            <a:off x="1417320" y="320652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Waste Detection</a:t>
            </a:r>
            <a:endParaRPr b="0" lang="en-US" sz="2200" spc="-1" strike="noStrike">
              <a:solidFill>
                <a:srgbClr val="ffffff"/>
              </a:solidFill>
              <a:latin typeface="Arial"/>
            </a:endParaRPr>
          </a:p>
        </p:txBody>
      </p:sp>
      <p:sp>
        <p:nvSpPr>
          <p:cNvPr id="97" name="Text 3"/>
          <p:cNvSpPr/>
          <p:nvPr/>
        </p:nvSpPr>
        <p:spPr>
          <a:xfrm>
            <a:off x="1417320" y="3696840"/>
            <a:ext cx="5784120" cy="108828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We were bestowed with the problem of Detecting different waste items and then effectively Segregating them for better waste disposal and management.​</a:t>
            </a:r>
            <a:endParaRPr b="0" lang="en-US" sz="1750" spc="-1" strike="noStrike">
              <a:solidFill>
                <a:srgbClr val="ffffff"/>
              </a:solidFill>
              <a:latin typeface="Arial"/>
            </a:endParaRPr>
          </a:p>
        </p:txBody>
      </p:sp>
      <p:sp>
        <p:nvSpPr>
          <p:cNvPr id="98" name="Shape 4"/>
          <p:cNvSpPr/>
          <p:nvPr/>
        </p:nvSpPr>
        <p:spPr>
          <a:xfrm>
            <a:off x="7428600" y="3206520"/>
            <a:ext cx="396360" cy="396360"/>
          </a:xfrm>
          <a:prstGeom prst="roundRect">
            <a:avLst>
              <a:gd name="adj" fmla="val 51443"/>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9" name="Text 5"/>
          <p:cNvSpPr/>
          <p:nvPr/>
        </p:nvSpPr>
        <p:spPr>
          <a:xfrm>
            <a:off x="8052480" y="320652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Waste Segregation</a:t>
            </a:r>
            <a:endParaRPr b="0" lang="en-US" sz="2200" spc="-1" strike="noStrike">
              <a:solidFill>
                <a:srgbClr val="ffffff"/>
              </a:solidFill>
              <a:latin typeface="Arial"/>
            </a:endParaRPr>
          </a:p>
        </p:txBody>
      </p:sp>
      <p:sp>
        <p:nvSpPr>
          <p:cNvPr id="100" name="Text 6"/>
          <p:cNvSpPr/>
          <p:nvPr/>
        </p:nvSpPr>
        <p:spPr>
          <a:xfrm>
            <a:off x="8052480" y="3696840"/>
            <a:ext cx="5784120" cy="108828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Our project focuses on using computer vision algorithms to detect different waste types and segregate them into three categories:​</a:t>
            </a:r>
            <a:endParaRPr b="0" lang="en-US" sz="1750" spc="-1" strike="noStrike">
              <a:solidFill>
                <a:srgbClr val="ffffff"/>
              </a:solidFill>
              <a:latin typeface="Arial"/>
            </a:endParaRPr>
          </a:p>
        </p:txBody>
      </p:sp>
      <p:sp>
        <p:nvSpPr>
          <p:cNvPr id="101" name="Text 7"/>
          <p:cNvSpPr/>
          <p:nvPr/>
        </p:nvSpPr>
        <p:spPr>
          <a:xfrm>
            <a:off x="8505720" y="4921560"/>
            <a:ext cx="5330520" cy="453240"/>
          </a:xfrm>
          <a:prstGeom prst="rect">
            <a:avLst/>
          </a:prstGeom>
          <a:noFill/>
          <a:ln w="0">
            <a:noFill/>
          </a:ln>
        </p:spPr>
        <p:style>
          <a:lnRef idx="0"/>
          <a:fillRef idx="0"/>
          <a:effectRef idx="0"/>
          <a:fontRef idx="minor"/>
        </p:style>
        <p:txBody>
          <a:bodyPr wrap="none" lIns="0" rIns="0" tIns="0" bIns="0" anchor="t">
            <a:noAutofit/>
          </a:bodyPr>
          <a:p>
            <a:pPr marL="343080" indent="-343080" defTabSz="914400">
              <a:lnSpc>
                <a:spcPts val="3549"/>
              </a:lnSpc>
              <a:buClr>
                <a:srgbClr val="e5e0df"/>
              </a:buClr>
              <a:buFont typeface="Symbol" charset="2"/>
              <a:buChar char=""/>
            </a:pPr>
            <a:r>
              <a:rPr b="0" lang="en-US" sz="2200" spc="-1" strike="noStrike">
                <a:solidFill>
                  <a:srgbClr val="e5e0df"/>
                </a:solidFill>
                <a:latin typeface="Roboto"/>
                <a:ea typeface="Roboto"/>
              </a:rPr>
              <a:t>Recyclable Waste​</a:t>
            </a:r>
            <a:endParaRPr b="0" lang="en-US" sz="2200" spc="-1" strike="noStrike">
              <a:solidFill>
                <a:srgbClr val="ffffff"/>
              </a:solidFill>
              <a:latin typeface="Arial"/>
            </a:endParaRPr>
          </a:p>
        </p:txBody>
      </p:sp>
      <p:sp>
        <p:nvSpPr>
          <p:cNvPr id="102" name="Text 8"/>
          <p:cNvSpPr/>
          <p:nvPr/>
        </p:nvSpPr>
        <p:spPr>
          <a:xfrm>
            <a:off x="8505720" y="5454360"/>
            <a:ext cx="5330520" cy="453240"/>
          </a:xfrm>
          <a:prstGeom prst="rect">
            <a:avLst/>
          </a:prstGeom>
          <a:noFill/>
          <a:ln w="0">
            <a:noFill/>
          </a:ln>
        </p:spPr>
        <p:style>
          <a:lnRef idx="0"/>
          <a:fillRef idx="0"/>
          <a:effectRef idx="0"/>
          <a:fontRef idx="minor"/>
        </p:style>
        <p:txBody>
          <a:bodyPr wrap="none" lIns="0" rIns="0" tIns="0" bIns="0" anchor="t">
            <a:noAutofit/>
          </a:bodyPr>
          <a:p>
            <a:pPr marL="343080" indent="-343080" defTabSz="914400">
              <a:lnSpc>
                <a:spcPts val="3549"/>
              </a:lnSpc>
              <a:buClr>
                <a:srgbClr val="e5e0df"/>
              </a:buClr>
              <a:buFont typeface="Symbol" charset="2"/>
              <a:buChar char=""/>
            </a:pPr>
            <a:r>
              <a:rPr b="0" lang="en-US" sz="2200" spc="-1" strike="noStrike">
                <a:solidFill>
                  <a:srgbClr val="e5e0df"/>
                </a:solidFill>
                <a:latin typeface="Roboto"/>
                <a:ea typeface="Roboto"/>
              </a:rPr>
              <a:t>Non-Recyclable Waste​</a:t>
            </a:r>
            <a:endParaRPr b="0" lang="en-US" sz="2200" spc="-1" strike="noStrike">
              <a:solidFill>
                <a:srgbClr val="ffffff"/>
              </a:solidFill>
              <a:latin typeface="Arial"/>
            </a:endParaRPr>
          </a:p>
        </p:txBody>
      </p:sp>
      <p:sp>
        <p:nvSpPr>
          <p:cNvPr id="103" name="Text 9"/>
          <p:cNvSpPr/>
          <p:nvPr/>
        </p:nvSpPr>
        <p:spPr>
          <a:xfrm>
            <a:off x="8505720" y="5987160"/>
            <a:ext cx="5330520" cy="453240"/>
          </a:xfrm>
          <a:prstGeom prst="rect">
            <a:avLst/>
          </a:prstGeom>
          <a:noFill/>
          <a:ln w="0">
            <a:noFill/>
          </a:ln>
        </p:spPr>
        <p:style>
          <a:lnRef idx="0"/>
          <a:fillRef idx="0"/>
          <a:effectRef idx="0"/>
          <a:fontRef idx="minor"/>
        </p:style>
        <p:txBody>
          <a:bodyPr wrap="none" lIns="0" rIns="0" tIns="0" bIns="0" anchor="t">
            <a:noAutofit/>
          </a:bodyPr>
          <a:p>
            <a:pPr marL="343080" indent="-343080" defTabSz="914400">
              <a:lnSpc>
                <a:spcPts val="3549"/>
              </a:lnSpc>
              <a:buClr>
                <a:srgbClr val="e5e0df"/>
              </a:buClr>
              <a:buFont typeface="Symbol" charset="2"/>
              <a:buChar char=""/>
            </a:pPr>
            <a:r>
              <a:rPr b="0" lang="en-US" sz="2200" spc="-1" strike="noStrike">
                <a:solidFill>
                  <a:srgbClr val="e5e0df"/>
                </a:solidFill>
                <a:latin typeface="Roboto"/>
                <a:ea typeface="Roboto"/>
              </a:rPr>
              <a:t>Hazardous Waste</a:t>
            </a:r>
            <a:endParaRPr b="0" lang="en-US" sz="2200" spc="-1" strike="noStrike">
              <a:solidFill>
                <a:srgbClr val="ffffff"/>
              </a:solidFill>
              <a:latin typeface="Arial"/>
            </a:endParaRPr>
          </a:p>
        </p:txBody>
      </p:sp>
      <p:sp>
        <p:nvSpPr>
          <p:cNvPr id="104" name="Rectangle 11"/>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0"/>
          <p:cNvSpPr/>
          <p:nvPr/>
        </p:nvSpPr>
        <p:spPr>
          <a:xfrm>
            <a:off x="793800" y="969480"/>
            <a:ext cx="5670360" cy="70848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pc="-1" strike="noStrike">
                <a:solidFill>
                  <a:srgbClr val="ffffff"/>
                </a:solidFill>
                <a:latin typeface="Saira Medium"/>
                <a:ea typeface="Saira Medium"/>
              </a:rPr>
              <a:t> </a:t>
            </a:r>
            <a:r>
              <a:rPr b="0" lang="en-US" sz="4450" spc="-1" strike="noStrike">
                <a:solidFill>
                  <a:srgbClr val="ffffff"/>
                </a:solidFill>
                <a:latin typeface="Saira Medium"/>
                <a:ea typeface="Saira Medium"/>
              </a:rPr>
              <a:t>Solution Vision </a:t>
            </a:r>
            <a:endParaRPr b="0" lang="en-US" sz="4450" spc="-1" strike="noStrike">
              <a:solidFill>
                <a:srgbClr val="ffffff"/>
              </a:solidFill>
              <a:latin typeface="Arial"/>
            </a:endParaRPr>
          </a:p>
        </p:txBody>
      </p:sp>
      <p:sp>
        <p:nvSpPr>
          <p:cNvPr id="106" name="Text 1"/>
          <p:cNvSpPr/>
          <p:nvPr/>
        </p:nvSpPr>
        <p:spPr>
          <a:xfrm>
            <a:off x="793800" y="224532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ffffff"/>
                </a:solidFill>
                <a:latin typeface="Saira Medium"/>
                <a:ea typeface="Saira Medium"/>
              </a:rPr>
              <a:t>Vision</a:t>
            </a:r>
            <a:endParaRPr b="0" lang="en-US" sz="2200" spc="-1" strike="noStrike">
              <a:solidFill>
                <a:srgbClr val="ffffff"/>
              </a:solidFill>
              <a:latin typeface="Arial"/>
            </a:endParaRPr>
          </a:p>
        </p:txBody>
      </p:sp>
      <p:sp>
        <p:nvSpPr>
          <p:cNvPr id="107" name="Text 2"/>
          <p:cNvSpPr/>
          <p:nvPr/>
        </p:nvSpPr>
        <p:spPr>
          <a:xfrm>
            <a:off x="793800" y="2826360"/>
            <a:ext cx="8283600" cy="72540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To develop a Smart Waste Segregator Model (SSM) that detects, classifies, and directs waste for proper disposal using a YOLOv8-based computer vision model.</a:t>
            </a:r>
            <a:endParaRPr b="0" lang="en-US" sz="1750" spc="-1" strike="noStrike">
              <a:solidFill>
                <a:srgbClr val="ffffff"/>
              </a:solidFill>
              <a:latin typeface="Arial"/>
            </a:endParaRPr>
          </a:p>
        </p:txBody>
      </p:sp>
      <p:pic>
        <p:nvPicPr>
          <p:cNvPr id="108" name="Image 0" descr="preencoded.png"/>
          <p:cNvPicPr/>
          <p:nvPr/>
        </p:nvPicPr>
        <p:blipFill>
          <a:blip r:embed="rId1"/>
          <a:stretch/>
        </p:blipFill>
        <p:spPr>
          <a:xfrm>
            <a:off x="1398600" y="3971160"/>
            <a:ext cx="2782800" cy="2721600"/>
          </a:xfrm>
          <a:prstGeom prst="rect">
            <a:avLst/>
          </a:prstGeom>
          <a:ln w="0">
            <a:noFill/>
          </a:ln>
        </p:spPr>
      </p:pic>
      <p:pic>
        <p:nvPicPr>
          <p:cNvPr id="109" name="Image 1" descr="preencoded.png"/>
          <p:cNvPicPr/>
          <p:nvPr/>
        </p:nvPicPr>
        <p:blipFill>
          <a:blip r:embed="rId2"/>
          <a:stretch/>
        </p:blipFill>
        <p:spPr>
          <a:xfrm>
            <a:off x="4363200" y="3971160"/>
            <a:ext cx="4109760" cy="2721600"/>
          </a:xfrm>
          <a:prstGeom prst="rect">
            <a:avLst/>
          </a:prstGeom>
          <a:ln w="0">
            <a:noFill/>
          </a:ln>
        </p:spPr>
      </p:pic>
      <p:sp>
        <p:nvSpPr>
          <p:cNvPr id="110" name="Text 3"/>
          <p:cNvSpPr/>
          <p:nvPr/>
        </p:nvSpPr>
        <p:spPr>
          <a:xfrm>
            <a:off x="9639000" y="224532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ffffff"/>
                </a:solidFill>
                <a:latin typeface="Saira Medium"/>
                <a:ea typeface="Saira Medium"/>
              </a:rPr>
              <a:t>The 3 Types of Waste</a:t>
            </a:r>
            <a:endParaRPr b="0" lang="en-US" sz="2200" spc="-1" strike="noStrike">
              <a:solidFill>
                <a:srgbClr val="ffffff"/>
              </a:solidFill>
              <a:latin typeface="Arial"/>
            </a:endParaRPr>
          </a:p>
        </p:txBody>
      </p:sp>
      <p:sp>
        <p:nvSpPr>
          <p:cNvPr id="111" name="Text 4"/>
          <p:cNvSpPr/>
          <p:nvPr/>
        </p:nvSpPr>
        <p:spPr>
          <a:xfrm>
            <a:off x="9639000" y="2826360"/>
            <a:ext cx="4204800" cy="72540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pc="-1" strike="noStrike">
                <a:solidFill>
                  <a:srgbClr val="e5e0df"/>
                </a:solidFill>
                <a:latin typeface="Roboto"/>
                <a:ea typeface="Roboto"/>
              </a:rPr>
              <a:t>Our model aims to categorize waste into these three types:</a:t>
            </a:r>
            <a:endParaRPr b="0" lang="en-US" sz="1750" spc="-1" strike="noStrike">
              <a:solidFill>
                <a:srgbClr val="ffffff"/>
              </a:solidFill>
              <a:latin typeface="Arial"/>
            </a:endParaRPr>
          </a:p>
        </p:txBody>
      </p:sp>
      <p:sp>
        <p:nvSpPr>
          <p:cNvPr id="112" name="Text 5"/>
          <p:cNvSpPr/>
          <p:nvPr/>
        </p:nvSpPr>
        <p:spPr>
          <a:xfrm>
            <a:off x="10001880" y="3756240"/>
            <a:ext cx="3841920" cy="1088280"/>
          </a:xfrm>
          <a:prstGeom prst="rect">
            <a:avLst/>
          </a:prstGeom>
          <a:noFill/>
          <a:ln w="0">
            <a:noFill/>
          </a:ln>
        </p:spPr>
        <p:style>
          <a:lnRef idx="0"/>
          <a:fillRef idx="0"/>
          <a:effectRef idx="0"/>
          <a:fontRef idx="minor"/>
        </p:style>
        <p:txBody>
          <a:bodyPr lIns="0" rIns="0" tIns="0" bIns="0" anchor="t">
            <a:noAutofit/>
          </a:bodyPr>
          <a:p>
            <a:pPr marL="343080" indent="-343080" defTabSz="914400">
              <a:lnSpc>
                <a:spcPts val="2849"/>
              </a:lnSpc>
              <a:buClr>
                <a:srgbClr val="e5e0df"/>
              </a:buClr>
              <a:buFont typeface="Symbol" charset="2"/>
              <a:buChar char=""/>
            </a:pPr>
            <a:r>
              <a:rPr b="1" lang="en-US" sz="1750" spc="-1" strike="noStrike">
                <a:solidFill>
                  <a:srgbClr val="e5e0df"/>
                </a:solidFill>
                <a:latin typeface="Roboto"/>
                <a:ea typeface="Roboto"/>
              </a:rPr>
              <a:t>RECYCLABLE</a:t>
            </a:r>
            <a:r>
              <a:rPr b="0" lang="en-US" sz="1750" spc="-1" strike="noStrike">
                <a:solidFill>
                  <a:srgbClr val="e5e0df"/>
                </a:solidFill>
                <a:latin typeface="Roboto"/>
                <a:ea typeface="Roboto"/>
              </a:rPr>
              <a:t> ['cardboard_box','can','plastic_bottle_cap','plastic_bottle']\</a:t>
            </a:r>
            <a:endParaRPr b="0" lang="en-US" sz="1750" spc="-1" strike="noStrike">
              <a:solidFill>
                <a:srgbClr val="ffffff"/>
              </a:solidFill>
              <a:latin typeface="Arial"/>
            </a:endParaRPr>
          </a:p>
        </p:txBody>
      </p:sp>
      <p:sp>
        <p:nvSpPr>
          <p:cNvPr id="113" name="Text 6"/>
          <p:cNvSpPr/>
          <p:nvPr/>
        </p:nvSpPr>
        <p:spPr>
          <a:xfrm>
            <a:off x="10001880" y="4924080"/>
            <a:ext cx="3841920" cy="1814040"/>
          </a:xfrm>
          <a:prstGeom prst="rect">
            <a:avLst/>
          </a:prstGeom>
          <a:noFill/>
          <a:ln w="0">
            <a:noFill/>
          </a:ln>
        </p:spPr>
        <p:style>
          <a:lnRef idx="0"/>
          <a:fillRef idx="0"/>
          <a:effectRef idx="0"/>
          <a:fontRef idx="minor"/>
        </p:style>
        <p:txBody>
          <a:bodyPr lIns="0" rIns="0" tIns="0" bIns="0" anchor="t">
            <a:noAutofit/>
          </a:bodyPr>
          <a:p>
            <a:pPr marL="343080" indent="-343080" defTabSz="914400">
              <a:lnSpc>
                <a:spcPts val="2849"/>
              </a:lnSpc>
              <a:buClr>
                <a:srgbClr val="e5e0df"/>
              </a:buClr>
              <a:buFont typeface="Symbol" charset="2"/>
              <a:buChar char=""/>
            </a:pPr>
            <a:r>
              <a:rPr b="1" lang="en-US" sz="1750" spc="-1" strike="noStrike">
                <a:solidFill>
                  <a:srgbClr val="e5e0df"/>
                </a:solidFill>
                <a:latin typeface="Roboto"/>
                <a:ea typeface="Roboto"/>
              </a:rPr>
              <a:t>NON_RECYCLABLE</a:t>
            </a:r>
            <a:r>
              <a:rPr b="0" lang="en-US" sz="1750" spc="-1" strike="noStrike">
                <a:solidFill>
                  <a:srgbClr val="e5e0df"/>
                </a:solidFill>
                <a:latin typeface="Roboto"/>
                <a:ea typeface="Roboto"/>
              </a:rPr>
              <a:t> = ['plastic_bag','scrap_paper','plastic_cup','snack_bag','plastic_box','straw','plastic_cup_lid','cardboard_bowl','plastic_spoon'</a:t>
            </a:r>
            <a:endParaRPr b="0" lang="en-US" sz="1750" spc="-1" strike="noStrike">
              <a:solidFill>
                <a:srgbClr val="ffffff"/>
              </a:solidFill>
              <a:latin typeface="Arial"/>
            </a:endParaRPr>
          </a:p>
        </p:txBody>
      </p:sp>
      <p:sp>
        <p:nvSpPr>
          <p:cNvPr id="114" name="Text 7"/>
          <p:cNvSpPr/>
          <p:nvPr/>
        </p:nvSpPr>
        <p:spPr>
          <a:xfrm>
            <a:off x="10001880" y="6818040"/>
            <a:ext cx="3841920" cy="362520"/>
          </a:xfrm>
          <a:prstGeom prst="rect">
            <a:avLst/>
          </a:prstGeom>
          <a:noFill/>
          <a:ln w="0">
            <a:noFill/>
          </a:ln>
        </p:spPr>
        <p:style>
          <a:lnRef idx="0"/>
          <a:fillRef idx="0"/>
          <a:effectRef idx="0"/>
          <a:fontRef idx="minor"/>
        </p:style>
        <p:txBody>
          <a:bodyPr wrap="none" lIns="0" rIns="0" tIns="0" bIns="0" anchor="t">
            <a:noAutofit/>
          </a:bodyPr>
          <a:p>
            <a:pPr marL="343080" indent="-343080" defTabSz="914400">
              <a:lnSpc>
                <a:spcPts val="2849"/>
              </a:lnSpc>
              <a:buClr>
                <a:srgbClr val="e5e0df"/>
              </a:buClr>
              <a:buFont typeface="Symbol" charset="2"/>
              <a:buChar char=""/>
            </a:pPr>
            <a:r>
              <a:rPr b="1" lang="en-US" sz="1750" spc="-1" strike="noStrike">
                <a:solidFill>
                  <a:srgbClr val="e5e0df"/>
                </a:solidFill>
                <a:latin typeface="Roboto"/>
                <a:ea typeface="Roboto"/>
              </a:rPr>
              <a:t>HAZARDOUS</a:t>
            </a:r>
            <a:r>
              <a:rPr b="0" lang="en-US" sz="1750" spc="-1" strike="noStrike">
                <a:solidFill>
                  <a:srgbClr val="e5e0df"/>
                </a:solidFill>
                <a:latin typeface="Roboto"/>
                <a:ea typeface="Roboto"/>
              </a:rPr>
              <a:t> = ['battery','light_bulb']</a:t>
            </a:r>
            <a:endParaRPr b="0" lang="en-US" sz="1750" spc="-1" strike="noStrike">
              <a:solidFill>
                <a:srgbClr val="ffffff"/>
              </a:solidFill>
              <a:latin typeface="Arial"/>
            </a:endParaRPr>
          </a:p>
        </p:txBody>
      </p:sp>
      <p:sp>
        <p:nvSpPr>
          <p:cNvPr id="115" name="Rectangle 12"/>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 0"/>
          <p:cNvSpPr/>
          <p:nvPr/>
        </p:nvSpPr>
        <p:spPr>
          <a:xfrm>
            <a:off x="739800" y="594720"/>
            <a:ext cx="5283720" cy="660240"/>
          </a:xfrm>
          <a:prstGeom prst="rect">
            <a:avLst/>
          </a:prstGeom>
          <a:noFill/>
          <a:ln w="0">
            <a:noFill/>
          </a:ln>
        </p:spPr>
        <p:style>
          <a:lnRef idx="0"/>
          <a:fillRef idx="0"/>
          <a:effectRef idx="0"/>
          <a:fontRef idx="minor"/>
        </p:style>
        <p:txBody>
          <a:bodyPr wrap="none" lIns="0" rIns="0" tIns="0" bIns="0" anchor="t">
            <a:noAutofit/>
          </a:bodyPr>
          <a:p>
            <a:pPr defTabSz="914400">
              <a:lnSpc>
                <a:spcPts val="5199"/>
              </a:lnSpc>
              <a:tabLst>
                <a:tab algn="l" pos="0"/>
              </a:tabLst>
            </a:pPr>
            <a:r>
              <a:rPr b="0" lang="en-US" sz="4150" spc="-1" strike="noStrike">
                <a:solidFill>
                  <a:srgbClr val="ffffff"/>
                </a:solidFill>
                <a:latin typeface="Saira Medium"/>
                <a:ea typeface="Saira Medium"/>
              </a:rPr>
              <a:t>PROPOSED PIPELINE</a:t>
            </a:r>
            <a:endParaRPr b="0" lang="en-US" sz="4150" spc="-1" strike="noStrike">
              <a:solidFill>
                <a:srgbClr val="ffffff"/>
              </a:solidFill>
              <a:latin typeface="Arial"/>
            </a:endParaRPr>
          </a:p>
        </p:txBody>
      </p:sp>
      <p:pic>
        <p:nvPicPr>
          <p:cNvPr id="117" name="Image 0" descr="preencoded.png"/>
          <p:cNvPicPr/>
          <p:nvPr/>
        </p:nvPicPr>
        <p:blipFill>
          <a:blip r:embed="rId1"/>
          <a:stretch/>
        </p:blipFill>
        <p:spPr>
          <a:xfrm>
            <a:off x="739800" y="1677960"/>
            <a:ext cx="3287160" cy="845280"/>
          </a:xfrm>
          <a:prstGeom prst="rect">
            <a:avLst/>
          </a:prstGeom>
          <a:ln w="0">
            <a:noFill/>
          </a:ln>
        </p:spPr>
      </p:pic>
      <p:sp>
        <p:nvSpPr>
          <p:cNvPr id="118" name="Text 1"/>
          <p:cNvSpPr/>
          <p:nvPr/>
        </p:nvSpPr>
        <p:spPr>
          <a:xfrm>
            <a:off x="951120" y="2840400"/>
            <a:ext cx="2641680" cy="329760"/>
          </a:xfrm>
          <a:prstGeom prst="rect">
            <a:avLst/>
          </a:prstGeom>
          <a:noFill/>
          <a:ln w="0">
            <a:noFill/>
          </a:ln>
        </p:spPr>
        <p:style>
          <a:lnRef idx="0"/>
          <a:fillRef idx="0"/>
          <a:effectRef idx="0"/>
          <a:fontRef idx="minor"/>
        </p:style>
        <p:txBody>
          <a:bodyPr wrap="none" lIns="0" rIns="0" tIns="0" bIns="0" anchor="t">
            <a:noAutofit/>
          </a:bodyPr>
          <a:p>
            <a:pPr defTabSz="914400">
              <a:lnSpc>
                <a:spcPts val="2599"/>
              </a:lnSpc>
              <a:tabLst>
                <a:tab algn="l" pos="0"/>
              </a:tabLst>
            </a:pPr>
            <a:r>
              <a:rPr b="0" lang="en-US" sz="2050" spc="-1" strike="noStrike">
                <a:solidFill>
                  <a:srgbClr val="e5e0df"/>
                </a:solidFill>
                <a:latin typeface="Saira Medium"/>
                <a:ea typeface="Saira Medium"/>
              </a:rPr>
              <a:t>Data Input</a:t>
            </a:r>
            <a:endParaRPr b="0" lang="en-US" sz="2050" spc="-1" strike="noStrike">
              <a:solidFill>
                <a:srgbClr val="ffffff"/>
              </a:solidFill>
              <a:latin typeface="Arial"/>
            </a:endParaRPr>
          </a:p>
        </p:txBody>
      </p:sp>
      <p:sp>
        <p:nvSpPr>
          <p:cNvPr id="119" name="Text 2"/>
          <p:cNvSpPr/>
          <p:nvPr/>
        </p:nvSpPr>
        <p:spPr>
          <a:xfrm>
            <a:off x="951120" y="3297240"/>
            <a:ext cx="2864520" cy="676080"/>
          </a:xfrm>
          <a:prstGeom prst="rect">
            <a:avLst/>
          </a:prstGeom>
          <a:noFill/>
          <a:ln w="0">
            <a:noFill/>
          </a:ln>
        </p:spPr>
        <p:style>
          <a:lnRef idx="0"/>
          <a:fillRef idx="0"/>
          <a:effectRef idx="0"/>
          <a:fontRef idx="minor"/>
        </p:style>
        <p:txBody>
          <a:bodyPr lIns="0" rIns="0" tIns="0" bIns="0" anchor="t">
            <a:noAutofit/>
          </a:bodyPr>
          <a:p>
            <a:pPr defTabSz="914400">
              <a:lnSpc>
                <a:spcPts val="2650"/>
              </a:lnSpc>
              <a:tabLst>
                <a:tab algn="l" pos="0"/>
              </a:tabLst>
            </a:pPr>
            <a:r>
              <a:rPr b="0" lang="en-US" sz="1650" spc="-1" strike="noStrike">
                <a:solidFill>
                  <a:srgbClr val="e5e0df"/>
                </a:solidFill>
                <a:latin typeface="Roboto"/>
                <a:ea typeface="Roboto"/>
              </a:rPr>
              <a:t>Real-time image capture of waste items.</a:t>
            </a:r>
            <a:endParaRPr b="0" lang="en-US" sz="1650" spc="-1" strike="noStrike">
              <a:solidFill>
                <a:srgbClr val="ffffff"/>
              </a:solidFill>
              <a:latin typeface="Arial"/>
            </a:endParaRPr>
          </a:p>
        </p:txBody>
      </p:sp>
      <p:pic>
        <p:nvPicPr>
          <p:cNvPr id="120" name="Image 1" descr="preencoded.png"/>
          <p:cNvPicPr/>
          <p:nvPr/>
        </p:nvPicPr>
        <p:blipFill>
          <a:blip r:embed="rId2"/>
          <a:stretch/>
        </p:blipFill>
        <p:spPr>
          <a:xfrm>
            <a:off x="4027320" y="1677960"/>
            <a:ext cx="3287520" cy="845280"/>
          </a:xfrm>
          <a:prstGeom prst="rect">
            <a:avLst/>
          </a:prstGeom>
          <a:ln w="0">
            <a:noFill/>
          </a:ln>
        </p:spPr>
      </p:pic>
      <p:sp>
        <p:nvSpPr>
          <p:cNvPr id="121" name="Text 3"/>
          <p:cNvSpPr/>
          <p:nvPr/>
        </p:nvSpPr>
        <p:spPr>
          <a:xfrm>
            <a:off x="4238640" y="2840400"/>
            <a:ext cx="2641680" cy="329760"/>
          </a:xfrm>
          <a:prstGeom prst="rect">
            <a:avLst/>
          </a:prstGeom>
          <a:noFill/>
          <a:ln w="0">
            <a:noFill/>
          </a:ln>
        </p:spPr>
        <p:style>
          <a:lnRef idx="0"/>
          <a:fillRef idx="0"/>
          <a:effectRef idx="0"/>
          <a:fontRef idx="minor"/>
        </p:style>
        <p:txBody>
          <a:bodyPr wrap="none" lIns="0" rIns="0" tIns="0" bIns="0" anchor="t">
            <a:noAutofit/>
          </a:bodyPr>
          <a:p>
            <a:pPr defTabSz="914400">
              <a:lnSpc>
                <a:spcPts val="2599"/>
              </a:lnSpc>
              <a:tabLst>
                <a:tab algn="l" pos="0"/>
              </a:tabLst>
            </a:pPr>
            <a:r>
              <a:rPr b="0" lang="en-US" sz="2050" spc="-1" strike="noStrike">
                <a:solidFill>
                  <a:srgbClr val="e5e0df"/>
                </a:solidFill>
                <a:latin typeface="Saira Medium"/>
                <a:ea typeface="Saira Medium"/>
              </a:rPr>
              <a:t>Image Classification</a:t>
            </a:r>
            <a:endParaRPr b="0" lang="en-US" sz="2050" spc="-1" strike="noStrike">
              <a:solidFill>
                <a:srgbClr val="ffffff"/>
              </a:solidFill>
              <a:latin typeface="Arial"/>
            </a:endParaRPr>
          </a:p>
        </p:txBody>
      </p:sp>
      <p:sp>
        <p:nvSpPr>
          <p:cNvPr id="122" name="Text 4"/>
          <p:cNvSpPr/>
          <p:nvPr/>
        </p:nvSpPr>
        <p:spPr>
          <a:xfrm>
            <a:off x="4238640" y="3297240"/>
            <a:ext cx="2864880" cy="1014120"/>
          </a:xfrm>
          <a:prstGeom prst="rect">
            <a:avLst/>
          </a:prstGeom>
          <a:noFill/>
          <a:ln w="0">
            <a:noFill/>
          </a:ln>
        </p:spPr>
        <p:style>
          <a:lnRef idx="0"/>
          <a:fillRef idx="0"/>
          <a:effectRef idx="0"/>
          <a:fontRef idx="minor"/>
        </p:style>
        <p:txBody>
          <a:bodyPr lIns="0" rIns="0" tIns="0" bIns="0" anchor="t">
            <a:noAutofit/>
          </a:bodyPr>
          <a:p>
            <a:pPr defTabSz="914400">
              <a:lnSpc>
                <a:spcPts val="2650"/>
              </a:lnSpc>
              <a:tabLst>
                <a:tab algn="l" pos="0"/>
              </a:tabLst>
            </a:pPr>
            <a:r>
              <a:rPr b="0" lang="en-US" sz="1650" spc="-1" strike="noStrike">
                <a:solidFill>
                  <a:srgbClr val="e5e0df"/>
                </a:solidFill>
                <a:latin typeface="Roboto"/>
                <a:ea typeface="Roboto"/>
              </a:rPr>
              <a:t>Using YOLOv8 to classify waste into one of the three categories.</a:t>
            </a:r>
            <a:endParaRPr b="0" lang="en-US" sz="1650" spc="-1" strike="noStrike">
              <a:solidFill>
                <a:srgbClr val="ffffff"/>
              </a:solidFill>
              <a:latin typeface="Arial"/>
            </a:endParaRPr>
          </a:p>
        </p:txBody>
      </p:sp>
      <p:pic>
        <p:nvPicPr>
          <p:cNvPr id="123" name="Image 2" descr="preencoded.png"/>
          <p:cNvPicPr/>
          <p:nvPr/>
        </p:nvPicPr>
        <p:blipFill>
          <a:blip r:embed="rId3"/>
          <a:stretch/>
        </p:blipFill>
        <p:spPr>
          <a:xfrm>
            <a:off x="7315200" y="1677960"/>
            <a:ext cx="3287160" cy="845280"/>
          </a:xfrm>
          <a:prstGeom prst="rect">
            <a:avLst/>
          </a:prstGeom>
          <a:ln w="0">
            <a:noFill/>
          </a:ln>
        </p:spPr>
      </p:pic>
      <p:sp>
        <p:nvSpPr>
          <p:cNvPr id="124" name="Text 5"/>
          <p:cNvSpPr/>
          <p:nvPr/>
        </p:nvSpPr>
        <p:spPr>
          <a:xfrm>
            <a:off x="7526520" y="2840400"/>
            <a:ext cx="2641680" cy="329760"/>
          </a:xfrm>
          <a:prstGeom prst="rect">
            <a:avLst/>
          </a:prstGeom>
          <a:noFill/>
          <a:ln w="0">
            <a:noFill/>
          </a:ln>
        </p:spPr>
        <p:style>
          <a:lnRef idx="0"/>
          <a:fillRef idx="0"/>
          <a:effectRef idx="0"/>
          <a:fontRef idx="minor"/>
        </p:style>
        <p:txBody>
          <a:bodyPr wrap="none" lIns="0" rIns="0" tIns="0" bIns="0" anchor="t">
            <a:noAutofit/>
          </a:bodyPr>
          <a:p>
            <a:pPr defTabSz="914400">
              <a:lnSpc>
                <a:spcPts val="2599"/>
              </a:lnSpc>
              <a:tabLst>
                <a:tab algn="l" pos="0"/>
              </a:tabLst>
            </a:pPr>
            <a:r>
              <a:rPr b="0" lang="en-US" sz="2050" spc="-1" strike="noStrike">
                <a:solidFill>
                  <a:srgbClr val="e5e0df"/>
                </a:solidFill>
                <a:latin typeface="Saira Medium"/>
                <a:ea typeface="Saira Medium"/>
              </a:rPr>
              <a:t>Waste Disposal</a:t>
            </a:r>
            <a:endParaRPr b="0" lang="en-US" sz="2050" spc="-1" strike="noStrike">
              <a:solidFill>
                <a:srgbClr val="ffffff"/>
              </a:solidFill>
              <a:latin typeface="Arial"/>
            </a:endParaRPr>
          </a:p>
        </p:txBody>
      </p:sp>
      <p:sp>
        <p:nvSpPr>
          <p:cNvPr id="125" name="Text 6"/>
          <p:cNvSpPr/>
          <p:nvPr/>
        </p:nvSpPr>
        <p:spPr>
          <a:xfrm>
            <a:off x="7526520" y="3297240"/>
            <a:ext cx="2864520" cy="676080"/>
          </a:xfrm>
          <a:prstGeom prst="rect">
            <a:avLst/>
          </a:prstGeom>
          <a:noFill/>
          <a:ln w="0">
            <a:noFill/>
          </a:ln>
        </p:spPr>
        <p:style>
          <a:lnRef idx="0"/>
          <a:fillRef idx="0"/>
          <a:effectRef idx="0"/>
          <a:fontRef idx="minor"/>
        </p:style>
        <p:txBody>
          <a:bodyPr lIns="0" rIns="0" tIns="0" bIns="0" anchor="t">
            <a:noAutofit/>
          </a:bodyPr>
          <a:p>
            <a:pPr defTabSz="914400">
              <a:lnSpc>
                <a:spcPts val="2650"/>
              </a:lnSpc>
              <a:tabLst>
                <a:tab algn="l" pos="0"/>
              </a:tabLst>
            </a:pPr>
            <a:r>
              <a:rPr b="0" lang="en-US" sz="1650" spc="-1" strike="noStrike">
                <a:solidFill>
                  <a:srgbClr val="e5e0df"/>
                </a:solidFill>
                <a:latin typeface="Roboto"/>
                <a:ea typeface="Roboto"/>
              </a:rPr>
              <a:t>Directing waste to appropriate bins.</a:t>
            </a:r>
            <a:endParaRPr b="0" lang="en-US" sz="1650" spc="-1" strike="noStrike">
              <a:solidFill>
                <a:srgbClr val="ffffff"/>
              </a:solidFill>
              <a:latin typeface="Arial"/>
            </a:endParaRPr>
          </a:p>
        </p:txBody>
      </p:sp>
      <p:pic>
        <p:nvPicPr>
          <p:cNvPr id="126" name="Image 3" descr="preencoded.png"/>
          <p:cNvPicPr/>
          <p:nvPr/>
        </p:nvPicPr>
        <p:blipFill>
          <a:blip r:embed="rId4"/>
          <a:stretch/>
        </p:blipFill>
        <p:spPr>
          <a:xfrm>
            <a:off x="10602720" y="1677960"/>
            <a:ext cx="3287520" cy="845280"/>
          </a:xfrm>
          <a:prstGeom prst="rect">
            <a:avLst/>
          </a:prstGeom>
          <a:ln w="0">
            <a:noFill/>
          </a:ln>
        </p:spPr>
      </p:pic>
      <p:sp>
        <p:nvSpPr>
          <p:cNvPr id="127" name="Text 7"/>
          <p:cNvSpPr/>
          <p:nvPr/>
        </p:nvSpPr>
        <p:spPr>
          <a:xfrm>
            <a:off x="10814040" y="2840400"/>
            <a:ext cx="2641680" cy="329760"/>
          </a:xfrm>
          <a:prstGeom prst="rect">
            <a:avLst/>
          </a:prstGeom>
          <a:noFill/>
          <a:ln w="0">
            <a:noFill/>
          </a:ln>
        </p:spPr>
        <p:style>
          <a:lnRef idx="0"/>
          <a:fillRef idx="0"/>
          <a:effectRef idx="0"/>
          <a:fontRef idx="minor"/>
        </p:style>
        <p:txBody>
          <a:bodyPr wrap="none" lIns="0" rIns="0" tIns="0" bIns="0" anchor="t">
            <a:noAutofit/>
          </a:bodyPr>
          <a:p>
            <a:pPr defTabSz="914400">
              <a:lnSpc>
                <a:spcPts val="2599"/>
              </a:lnSpc>
              <a:tabLst>
                <a:tab algn="l" pos="0"/>
              </a:tabLst>
            </a:pPr>
            <a:r>
              <a:rPr b="0" lang="en-US" sz="2050" spc="-1" strike="noStrike">
                <a:solidFill>
                  <a:srgbClr val="e5e0df"/>
                </a:solidFill>
                <a:latin typeface="Saira Medium"/>
                <a:ea typeface="Saira Medium"/>
              </a:rPr>
              <a:t>Segregated Waste</a:t>
            </a:r>
            <a:endParaRPr b="0" lang="en-US" sz="2050" spc="-1" strike="noStrike">
              <a:solidFill>
                <a:srgbClr val="ffffff"/>
              </a:solidFill>
              <a:latin typeface="Arial"/>
            </a:endParaRPr>
          </a:p>
        </p:txBody>
      </p:sp>
      <p:sp>
        <p:nvSpPr>
          <p:cNvPr id="128" name="Text 8"/>
          <p:cNvSpPr/>
          <p:nvPr/>
        </p:nvSpPr>
        <p:spPr>
          <a:xfrm>
            <a:off x="10814040" y="3297240"/>
            <a:ext cx="2864880" cy="1014120"/>
          </a:xfrm>
          <a:prstGeom prst="rect">
            <a:avLst/>
          </a:prstGeom>
          <a:noFill/>
          <a:ln w="0">
            <a:noFill/>
          </a:ln>
        </p:spPr>
        <p:style>
          <a:lnRef idx="0"/>
          <a:fillRef idx="0"/>
          <a:effectRef idx="0"/>
          <a:fontRef idx="minor"/>
        </p:style>
        <p:txBody>
          <a:bodyPr lIns="0" rIns="0" tIns="0" bIns="0" anchor="t">
            <a:noAutofit/>
          </a:bodyPr>
          <a:p>
            <a:pPr defTabSz="914400">
              <a:lnSpc>
                <a:spcPts val="2650"/>
              </a:lnSpc>
              <a:tabLst>
                <a:tab algn="l" pos="0"/>
              </a:tabLst>
            </a:pPr>
            <a:r>
              <a:rPr b="0" lang="en-US" sz="1650" spc="-1" strike="noStrike">
                <a:solidFill>
                  <a:srgbClr val="e5e0df"/>
                </a:solidFill>
                <a:latin typeface="Roboto"/>
                <a:ea typeface="Roboto"/>
              </a:rPr>
              <a:t>Outputs sorted into different categories for recycling, disposal, or special handling.</a:t>
            </a:r>
            <a:endParaRPr b="0" lang="en-US" sz="1650" spc="-1" strike="noStrike">
              <a:solidFill>
                <a:srgbClr val="ffffff"/>
              </a:solidFill>
              <a:latin typeface="Arial"/>
            </a:endParaRPr>
          </a:p>
        </p:txBody>
      </p:sp>
      <p:pic>
        <p:nvPicPr>
          <p:cNvPr id="129" name="Image 4" descr="preencoded.png"/>
          <p:cNvPicPr/>
          <p:nvPr/>
        </p:nvPicPr>
        <p:blipFill>
          <a:blip r:embed="rId5"/>
          <a:stretch/>
        </p:blipFill>
        <p:spPr>
          <a:xfrm>
            <a:off x="3760200" y="4897440"/>
            <a:ext cx="4441680" cy="2536200"/>
          </a:xfrm>
          <a:prstGeom prst="rect">
            <a:avLst/>
          </a:prstGeom>
          <a:ln w="0">
            <a:noFill/>
          </a:ln>
        </p:spPr>
      </p:pic>
      <p:pic>
        <p:nvPicPr>
          <p:cNvPr id="130" name="Image 5" descr="preencoded.png"/>
          <p:cNvPicPr/>
          <p:nvPr/>
        </p:nvPicPr>
        <p:blipFill>
          <a:blip r:embed="rId6"/>
          <a:stretch/>
        </p:blipFill>
        <p:spPr>
          <a:xfrm>
            <a:off x="8371440" y="4897440"/>
            <a:ext cx="2498400" cy="2536200"/>
          </a:xfrm>
          <a:prstGeom prst="rect">
            <a:avLst/>
          </a:prstGeom>
          <a:ln w="0">
            <a:noFill/>
          </a:ln>
        </p:spPr>
      </p:pic>
      <p:sp>
        <p:nvSpPr>
          <p:cNvPr id="131" name="Rectangle 17"/>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 0"/>
          <p:cNvSpPr/>
          <p:nvPr/>
        </p:nvSpPr>
        <p:spPr>
          <a:xfrm>
            <a:off x="500040" y="574560"/>
            <a:ext cx="5604480" cy="446040"/>
          </a:xfrm>
          <a:prstGeom prst="rect">
            <a:avLst/>
          </a:prstGeom>
          <a:noFill/>
          <a:ln w="0">
            <a:noFill/>
          </a:ln>
        </p:spPr>
        <p:style>
          <a:lnRef idx="0"/>
          <a:fillRef idx="0"/>
          <a:effectRef idx="0"/>
          <a:fontRef idx="minor"/>
        </p:style>
        <p:txBody>
          <a:bodyPr wrap="none" lIns="0" rIns="0" tIns="0" bIns="0" anchor="t">
            <a:noAutofit/>
          </a:bodyPr>
          <a:p>
            <a:pPr defTabSz="914400">
              <a:lnSpc>
                <a:spcPts val="3501"/>
              </a:lnSpc>
              <a:tabLst>
                <a:tab algn="l" pos="0"/>
              </a:tabLst>
            </a:pPr>
            <a:r>
              <a:rPr b="0" lang="en-US" sz="2800" spc="-1" strike="noStrike">
                <a:solidFill>
                  <a:srgbClr val="ffffff"/>
                </a:solidFill>
                <a:latin typeface="Saira Medium"/>
                <a:ea typeface="Saira Medium"/>
              </a:rPr>
              <a:t>Timeline (how we have proceded):</a:t>
            </a:r>
            <a:endParaRPr b="0" lang="en-US" sz="2800" spc="-1" strike="noStrike">
              <a:solidFill>
                <a:srgbClr val="ffffff"/>
              </a:solidFill>
              <a:latin typeface="Arial"/>
            </a:endParaRPr>
          </a:p>
        </p:txBody>
      </p:sp>
      <p:sp>
        <p:nvSpPr>
          <p:cNvPr id="133" name="Shape 1"/>
          <p:cNvSpPr/>
          <p:nvPr/>
        </p:nvSpPr>
        <p:spPr>
          <a:xfrm>
            <a:off x="7307640" y="1306440"/>
            <a:ext cx="14760" cy="5688000"/>
          </a:xfrm>
          <a:prstGeom prst="roundRect">
            <a:avLst>
              <a:gd name="adj" fmla="val 843600"/>
            </a:avLst>
          </a:prstGeom>
          <a:solidFill>
            <a:srgbClr val="ffffff">
              <a:alpha val="24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4" name="Shape 2"/>
          <p:cNvSpPr/>
          <p:nvPr/>
        </p:nvSpPr>
        <p:spPr>
          <a:xfrm>
            <a:off x="6669720" y="1620000"/>
            <a:ext cx="499680" cy="14760"/>
          </a:xfrm>
          <a:prstGeom prst="roundRect">
            <a:avLst>
              <a:gd name="adj" fmla="val 843600"/>
            </a:avLst>
          </a:prstGeom>
          <a:solidFill>
            <a:srgbClr val="fc8337"/>
          </a:solidFill>
          <a:ln w="0">
            <a:noFill/>
          </a:ln>
        </p:spPr>
        <p:style>
          <a:lnRef idx="0"/>
          <a:fillRef idx="0"/>
          <a:effectRef idx="0"/>
          <a:fontRef idx="minor"/>
        </p:style>
        <p:txBody>
          <a:bodyPr lIns="90000" rIns="90000" tIns="-34560" bIns="-34560" anchor="t">
            <a:noAutofit/>
          </a:bodyPr>
          <a:p>
            <a:endParaRPr b="0" lang="en-US" sz="1800" spc="-1" strike="noStrike">
              <a:solidFill>
                <a:srgbClr val="000000"/>
              </a:solidFill>
              <a:latin typeface="Arial"/>
            </a:endParaRPr>
          </a:p>
        </p:txBody>
      </p:sp>
      <p:sp>
        <p:nvSpPr>
          <p:cNvPr id="135" name="Shape 3"/>
          <p:cNvSpPr/>
          <p:nvPr/>
        </p:nvSpPr>
        <p:spPr>
          <a:xfrm>
            <a:off x="7154640" y="1467000"/>
            <a:ext cx="321120" cy="321120"/>
          </a:xfrm>
          <a:prstGeom prst="roundRect">
            <a:avLst>
              <a:gd name="adj" fmla="val 40008"/>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6" name="Text 4"/>
          <p:cNvSpPr/>
          <p:nvPr/>
        </p:nvSpPr>
        <p:spPr>
          <a:xfrm>
            <a:off x="7274160" y="1520280"/>
            <a:ext cx="81720" cy="213840"/>
          </a:xfrm>
          <a:prstGeom prst="rect">
            <a:avLst/>
          </a:prstGeom>
          <a:noFill/>
          <a:ln w="0">
            <a:noFill/>
          </a:ln>
        </p:spPr>
        <p:style>
          <a:lnRef idx="0"/>
          <a:fillRef idx="0"/>
          <a:effectRef idx="0"/>
          <a:fontRef idx="minor"/>
        </p:style>
        <p:txBody>
          <a:bodyPr wrap="none" lIns="0" rIns="0" tIns="0" bIns="0" anchor="t">
            <a:noAutofit/>
          </a:bodyPr>
          <a:p>
            <a:pPr algn="ctr" defTabSz="914400">
              <a:lnSpc>
                <a:spcPts val="1650"/>
              </a:lnSpc>
              <a:tabLst>
                <a:tab algn="l" pos="0"/>
              </a:tabLst>
            </a:pPr>
            <a:r>
              <a:rPr b="0" lang="en-US" sz="1650" spc="-1" strike="noStrike">
                <a:solidFill>
                  <a:srgbClr val="e5e0df"/>
                </a:solidFill>
                <a:latin typeface="Saira Medium"/>
                <a:ea typeface="Saira Medium"/>
              </a:rPr>
              <a:t>1</a:t>
            </a:r>
            <a:endParaRPr b="0" lang="en-US" sz="1650" spc="-1" strike="noStrike">
              <a:solidFill>
                <a:srgbClr val="ffffff"/>
              </a:solidFill>
              <a:latin typeface="Arial"/>
            </a:endParaRPr>
          </a:p>
        </p:txBody>
      </p:sp>
      <p:sp>
        <p:nvSpPr>
          <p:cNvPr id="137" name="Text 5"/>
          <p:cNvSpPr/>
          <p:nvPr/>
        </p:nvSpPr>
        <p:spPr>
          <a:xfrm>
            <a:off x="4744080" y="1449000"/>
            <a:ext cx="1785240" cy="222840"/>
          </a:xfrm>
          <a:prstGeom prst="rect">
            <a:avLst/>
          </a:prstGeom>
          <a:noFill/>
          <a:ln w="0">
            <a:noFill/>
          </a:ln>
        </p:spPr>
        <p:style>
          <a:lnRef idx="0"/>
          <a:fillRef idx="0"/>
          <a:effectRef idx="0"/>
          <a:fontRef idx="minor"/>
        </p:style>
        <p:txBody>
          <a:bodyPr wrap="none" lIns="0" rIns="0" tIns="0" bIns="0" anchor="t">
            <a:noAutofit/>
          </a:bodyPr>
          <a:p>
            <a:pPr algn="r" defTabSz="914400">
              <a:lnSpc>
                <a:spcPts val="1749"/>
              </a:lnSpc>
              <a:tabLst>
                <a:tab algn="l" pos="0"/>
              </a:tabLst>
            </a:pPr>
            <a:r>
              <a:rPr b="0" lang="en-US" sz="1400" spc="-1" strike="noStrike">
                <a:solidFill>
                  <a:srgbClr val="e5e0df"/>
                </a:solidFill>
                <a:latin typeface="Saira Medium"/>
                <a:ea typeface="Saira Medium"/>
              </a:rPr>
              <a:t>Data Collection</a:t>
            </a:r>
            <a:endParaRPr b="0" lang="en-US" sz="1400" spc="-1" strike="noStrike">
              <a:solidFill>
                <a:srgbClr val="ffffff"/>
              </a:solidFill>
              <a:latin typeface="Arial"/>
            </a:endParaRPr>
          </a:p>
        </p:txBody>
      </p:sp>
      <p:sp>
        <p:nvSpPr>
          <p:cNvPr id="138" name="Text 6"/>
          <p:cNvSpPr/>
          <p:nvPr/>
        </p:nvSpPr>
        <p:spPr>
          <a:xfrm>
            <a:off x="500040" y="1757880"/>
            <a:ext cx="6029280" cy="228240"/>
          </a:xfrm>
          <a:prstGeom prst="rect">
            <a:avLst/>
          </a:prstGeom>
          <a:noFill/>
          <a:ln w="0">
            <a:noFill/>
          </a:ln>
        </p:spPr>
        <p:style>
          <a:lnRef idx="0"/>
          <a:fillRef idx="0"/>
          <a:effectRef idx="0"/>
          <a:fontRef idx="minor"/>
        </p:style>
        <p:txBody>
          <a:bodyPr wrap="none" lIns="0" rIns="0" tIns="0" bIns="0" anchor="t">
            <a:noAutofit/>
          </a:bodyPr>
          <a:p>
            <a:pPr algn="r" defTabSz="914400">
              <a:lnSpc>
                <a:spcPts val="1749"/>
              </a:lnSpc>
              <a:tabLst>
                <a:tab algn="l" pos="0"/>
              </a:tabLst>
            </a:pPr>
            <a:r>
              <a:rPr b="0" lang="en-US" sz="1100" spc="-1" strike="noStrike">
                <a:solidFill>
                  <a:srgbClr val="e5e0df"/>
                </a:solidFill>
                <a:latin typeface="Roboto"/>
                <a:ea typeface="Roboto"/>
              </a:rPr>
              <a:t>Collecting Images of waste</a:t>
            </a:r>
            <a:endParaRPr b="0" lang="en-US" sz="1100" spc="-1" strike="noStrike">
              <a:solidFill>
                <a:srgbClr val="ffffff"/>
              </a:solidFill>
              <a:latin typeface="Arial"/>
            </a:endParaRPr>
          </a:p>
        </p:txBody>
      </p:sp>
      <p:sp>
        <p:nvSpPr>
          <p:cNvPr id="139" name="Shape 7"/>
          <p:cNvSpPr/>
          <p:nvPr/>
        </p:nvSpPr>
        <p:spPr>
          <a:xfrm>
            <a:off x="7460640" y="2334240"/>
            <a:ext cx="499680" cy="14760"/>
          </a:xfrm>
          <a:prstGeom prst="roundRect">
            <a:avLst>
              <a:gd name="adj" fmla="val 843600"/>
            </a:avLst>
          </a:prstGeom>
          <a:solidFill>
            <a:srgbClr val="fc8337"/>
          </a:solidFill>
          <a:ln w="0">
            <a:noFill/>
          </a:ln>
        </p:spPr>
        <p:style>
          <a:lnRef idx="0"/>
          <a:fillRef idx="0"/>
          <a:effectRef idx="0"/>
          <a:fontRef idx="minor"/>
        </p:style>
        <p:txBody>
          <a:bodyPr lIns="90000" rIns="90000" tIns="-34560" bIns="-34560" anchor="t">
            <a:noAutofit/>
          </a:bodyPr>
          <a:p>
            <a:endParaRPr b="0" lang="en-US" sz="1800" spc="-1" strike="noStrike">
              <a:solidFill>
                <a:srgbClr val="000000"/>
              </a:solidFill>
              <a:latin typeface="Arial"/>
            </a:endParaRPr>
          </a:p>
        </p:txBody>
      </p:sp>
      <p:sp>
        <p:nvSpPr>
          <p:cNvPr id="140" name="Shape 8"/>
          <p:cNvSpPr/>
          <p:nvPr/>
        </p:nvSpPr>
        <p:spPr>
          <a:xfrm>
            <a:off x="7154640" y="2181240"/>
            <a:ext cx="321120" cy="321120"/>
          </a:xfrm>
          <a:prstGeom prst="roundRect">
            <a:avLst>
              <a:gd name="adj" fmla="val 40008"/>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1" name="Text 9"/>
          <p:cNvSpPr/>
          <p:nvPr/>
        </p:nvSpPr>
        <p:spPr>
          <a:xfrm>
            <a:off x="7249680" y="2234520"/>
            <a:ext cx="130680" cy="213840"/>
          </a:xfrm>
          <a:prstGeom prst="rect">
            <a:avLst/>
          </a:prstGeom>
          <a:noFill/>
          <a:ln w="0">
            <a:noFill/>
          </a:ln>
        </p:spPr>
        <p:style>
          <a:lnRef idx="0"/>
          <a:fillRef idx="0"/>
          <a:effectRef idx="0"/>
          <a:fontRef idx="minor"/>
        </p:style>
        <p:txBody>
          <a:bodyPr wrap="none" lIns="0" rIns="0" tIns="0" bIns="0" anchor="t">
            <a:noAutofit/>
          </a:bodyPr>
          <a:p>
            <a:pPr algn="ctr" defTabSz="914400">
              <a:lnSpc>
                <a:spcPts val="1650"/>
              </a:lnSpc>
              <a:tabLst>
                <a:tab algn="l" pos="0"/>
              </a:tabLst>
            </a:pPr>
            <a:r>
              <a:rPr b="0" lang="en-US" sz="1650" spc="-1" strike="noStrike">
                <a:solidFill>
                  <a:srgbClr val="e5e0df"/>
                </a:solidFill>
                <a:latin typeface="Saira Medium"/>
                <a:ea typeface="Saira Medium"/>
              </a:rPr>
              <a:t>2</a:t>
            </a:r>
            <a:endParaRPr b="0" lang="en-US" sz="1650" spc="-1" strike="noStrike">
              <a:solidFill>
                <a:srgbClr val="ffffff"/>
              </a:solidFill>
              <a:latin typeface="Arial"/>
            </a:endParaRPr>
          </a:p>
        </p:txBody>
      </p:sp>
      <p:sp>
        <p:nvSpPr>
          <p:cNvPr id="142" name="Text 10"/>
          <p:cNvSpPr/>
          <p:nvPr/>
        </p:nvSpPr>
        <p:spPr>
          <a:xfrm>
            <a:off x="8100720" y="2163240"/>
            <a:ext cx="1785240" cy="222840"/>
          </a:xfrm>
          <a:prstGeom prst="rect">
            <a:avLst/>
          </a:prstGeom>
          <a:noFill/>
          <a:ln w="0">
            <a:noFill/>
          </a:ln>
        </p:spPr>
        <p:style>
          <a:lnRef idx="0"/>
          <a:fillRef idx="0"/>
          <a:effectRef idx="0"/>
          <a:fontRef idx="minor"/>
        </p:style>
        <p:txBody>
          <a:bodyPr wrap="none" lIns="0" rIns="0" tIns="0" bIns="0" anchor="t">
            <a:noAutofit/>
          </a:bodyPr>
          <a:p>
            <a:pPr defTabSz="914400">
              <a:lnSpc>
                <a:spcPts val="1749"/>
              </a:lnSpc>
              <a:tabLst>
                <a:tab algn="l" pos="0"/>
              </a:tabLst>
            </a:pPr>
            <a:r>
              <a:rPr b="0" lang="en-US" sz="1400" spc="-1" strike="noStrike">
                <a:solidFill>
                  <a:srgbClr val="e5e0df"/>
                </a:solidFill>
                <a:latin typeface="Saira Medium"/>
                <a:ea typeface="Saira Medium"/>
              </a:rPr>
              <a:t>Dataset Creation</a:t>
            </a:r>
            <a:endParaRPr b="0" lang="en-US" sz="1400" spc="-1" strike="noStrike">
              <a:solidFill>
                <a:srgbClr val="ffffff"/>
              </a:solidFill>
              <a:latin typeface="Arial"/>
            </a:endParaRPr>
          </a:p>
        </p:txBody>
      </p:sp>
      <p:sp>
        <p:nvSpPr>
          <p:cNvPr id="143" name="Text 11"/>
          <p:cNvSpPr/>
          <p:nvPr/>
        </p:nvSpPr>
        <p:spPr>
          <a:xfrm>
            <a:off x="8100720" y="2472120"/>
            <a:ext cx="6029280" cy="456840"/>
          </a:xfrm>
          <a:prstGeom prst="rect">
            <a:avLst/>
          </a:prstGeom>
          <a:noFill/>
          <a:ln w="0">
            <a:noFill/>
          </a:ln>
        </p:spPr>
        <p:style>
          <a:lnRef idx="0"/>
          <a:fillRef idx="0"/>
          <a:effectRef idx="0"/>
          <a:fontRef idx="minor"/>
        </p:style>
        <p:txBody>
          <a:bodyPr lIns="0" rIns="0" tIns="0" bIns="0" anchor="t">
            <a:noAutofit/>
          </a:bodyPr>
          <a:p>
            <a:pPr defTabSz="914400">
              <a:lnSpc>
                <a:spcPts val="1749"/>
              </a:lnSpc>
              <a:tabLst>
                <a:tab algn="l" pos="0"/>
              </a:tabLst>
            </a:pPr>
            <a:r>
              <a:rPr b="0" lang="en-US" sz="1100" spc="-1" strike="noStrike">
                <a:solidFill>
                  <a:srgbClr val="e5e0df"/>
                </a:solidFill>
                <a:latin typeface="Roboto"/>
                <a:ea typeface="Roboto"/>
              </a:rPr>
              <a:t>Annotating the images collected followed by augmentation and preprocessing and then ultimately creating our own custom dataset to uphold these images.</a:t>
            </a:r>
            <a:endParaRPr b="0" lang="en-US" sz="1100" spc="-1" strike="noStrike">
              <a:solidFill>
                <a:srgbClr val="ffffff"/>
              </a:solidFill>
              <a:latin typeface="Arial"/>
            </a:endParaRPr>
          </a:p>
        </p:txBody>
      </p:sp>
      <p:sp>
        <p:nvSpPr>
          <p:cNvPr id="144" name="Shape 12"/>
          <p:cNvSpPr/>
          <p:nvPr/>
        </p:nvSpPr>
        <p:spPr>
          <a:xfrm>
            <a:off x="6669720" y="2976840"/>
            <a:ext cx="499680" cy="14760"/>
          </a:xfrm>
          <a:prstGeom prst="roundRect">
            <a:avLst>
              <a:gd name="adj" fmla="val 843600"/>
            </a:avLst>
          </a:prstGeom>
          <a:solidFill>
            <a:srgbClr val="fc8337"/>
          </a:solidFill>
          <a:ln w="0">
            <a:noFill/>
          </a:ln>
        </p:spPr>
        <p:style>
          <a:lnRef idx="0"/>
          <a:fillRef idx="0"/>
          <a:effectRef idx="0"/>
          <a:fontRef idx="minor"/>
        </p:style>
        <p:txBody>
          <a:bodyPr lIns="90000" rIns="90000" tIns="-34560" bIns="-34560" anchor="t">
            <a:noAutofit/>
          </a:bodyPr>
          <a:p>
            <a:endParaRPr b="0" lang="en-US" sz="1800" spc="-1" strike="noStrike">
              <a:solidFill>
                <a:srgbClr val="000000"/>
              </a:solidFill>
              <a:latin typeface="Arial"/>
            </a:endParaRPr>
          </a:p>
        </p:txBody>
      </p:sp>
      <p:sp>
        <p:nvSpPr>
          <p:cNvPr id="145" name="Shape 13"/>
          <p:cNvSpPr/>
          <p:nvPr/>
        </p:nvSpPr>
        <p:spPr>
          <a:xfrm>
            <a:off x="7154640" y="2823840"/>
            <a:ext cx="321120" cy="321120"/>
          </a:xfrm>
          <a:prstGeom prst="roundRect">
            <a:avLst>
              <a:gd name="adj" fmla="val 40008"/>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6" name="Text 14"/>
          <p:cNvSpPr/>
          <p:nvPr/>
        </p:nvSpPr>
        <p:spPr>
          <a:xfrm>
            <a:off x="7250400" y="2877120"/>
            <a:ext cx="129240" cy="213840"/>
          </a:xfrm>
          <a:prstGeom prst="rect">
            <a:avLst/>
          </a:prstGeom>
          <a:noFill/>
          <a:ln w="0">
            <a:noFill/>
          </a:ln>
        </p:spPr>
        <p:style>
          <a:lnRef idx="0"/>
          <a:fillRef idx="0"/>
          <a:effectRef idx="0"/>
          <a:fontRef idx="minor"/>
        </p:style>
        <p:txBody>
          <a:bodyPr wrap="none" lIns="0" rIns="0" tIns="0" bIns="0" anchor="t">
            <a:noAutofit/>
          </a:bodyPr>
          <a:p>
            <a:pPr algn="ctr" defTabSz="914400">
              <a:lnSpc>
                <a:spcPts val="1650"/>
              </a:lnSpc>
              <a:tabLst>
                <a:tab algn="l" pos="0"/>
              </a:tabLst>
            </a:pPr>
            <a:r>
              <a:rPr b="0" lang="en-US" sz="1650" spc="-1" strike="noStrike">
                <a:solidFill>
                  <a:srgbClr val="e5e0df"/>
                </a:solidFill>
                <a:latin typeface="Saira Medium"/>
                <a:ea typeface="Saira Medium"/>
              </a:rPr>
              <a:t>3</a:t>
            </a:r>
            <a:endParaRPr b="0" lang="en-US" sz="1650" spc="-1" strike="noStrike">
              <a:solidFill>
                <a:srgbClr val="ffffff"/>
              </a:solidFill>
              <a:latin typeface="Arial"/>
            </a:endParaRPr>
          </a:p>
        </p:txBody>
      </p:sp>
      <p:sp>
        <p:nvSpPr>
          <p:cNvPr id="147" name="Text 15"/>
          <p:cNvSpPr/>
          <p:nvPr/>
        </p:nvSpPr>
        <p:spPr>
          <a:xfrm>
            <a:off x="4744080" y="2805840"/>
            <a:ext cx="1785240" cy="222840"/>
          </a:xfrm>
          <a:prstGeom prst="rect">
            <a:avLst/>
          </a:prstGeom>
          <a:noFill/>
          <a:ln w="0">
            <a:noFill/>
          </a:ln>
        </p:spPr>
        <p:style>
          <a:lnRef idx="0"/>
          <a:fillRef idx="0"/>
          <a:effectRef idx="0"/>
          <a:fontRef idx="minor"/>
        </p:style>
        <p:txBody>
          <a:bodyPr wrap="none" lIns="0" rIns="0" tIns="0" bIns="0" anchor="t">
            <a:noAutofit/>
          </a:bodyPr>
          <a:p>
            <a:pPr algn="r" defTabSz="914400">
              <a:lnSpc>
                <a:spcPts val="1749"/>
              </a:lnSpc>
              <a:tabLst>
                <a:tab algn="l" pos="0"/>
              </a:tabLst>
            </a:pPr>
            <a:r>
              <a:rPr b="0" lang="en-US" sz="1400" spc="-1" strike="noStrike">
                <a:solidFill>
                  <a:srgbClr val="e5e0df"/>
                </a:solidFill>
                <a:latin typeface="Saira Medium"/>
                <a:ea typeface="Saira Medium"/>
              </a:rPr>
              <a:t>Model Training</a:t>
            </a:r>
            <a:endParaRPr b="0" lang="en-US" sz="1400" spc="-1" strike="noStrike">
              <a:solidFill>
                <a:srgbClr val="ffffff"/>
              </a:solidFill>
              <a:latin typeface="Arial"/>
            </a:endParaRPr>
          </a:p>
        </p:txBody>
      </p:sp>
      <p:sp>
        <p:nvSpPr>
          <p:cNvPr id="148" name="Text 16"/>
          <p:cNvSpPr/>
          <p:nvPr/>
        </p:nvSpPr>
        <p:spPr>
          <a:xfrm>
            <a:off x="500040" y="3114720"/>
            <a:ext cx="6029280" cy="228240"/>
          </a:xfrm>
          <a:prstGeom prst="rect">
            <a:avLst/>
          </a:prstGeom>
          <a:noFill/>
          <a:ln w="0">
            <a:noFill/>
          </a:ln>
        </p:spPr>
        <p:style>
          <a:lnRef idx="0"/>
          <a:fillRef idx="0"/>
          <a:effectRef idx="0"/>
          <a:fontRef idx="minor"/>
        </p:style>
        <p:txBody>
          <a:bodyPr wrap="none" lIns="0" rIns="0" tIns="0" bIns="0" anchor="t">
            <a:noAutofit/>
          </a:bodyPr>
          <a:p>
            <a:pPr algn="r" defTabSz="914400">
              <a:lnSpc>
                <a:spcPts val="1749"/>
              </a:lnSpc>
              <a:tabLst>
                <a:tab algn="l" pos="0"/>
              </a:tabLst>
            </a:pPr>
            <a:r>
              <a:rPr b="0" lang="en-US" sz="1100" spc="-1" strike="noStrike">
                <a:solidFill>
                  <a:srgbClr val="e5e0df"/>
                </a:solidFill>
                <a:latin typeface="Roboto"/>
                <a:ea typeface="Roboto"/>
              </a:rPr>
              <a:t>Training of Model on our custom dataset using YOLOv8.</a:t>
            </a:r>
            <a:endParaRPr b="0" lang="en-US" sz="1100" spc="-1" strike="noStrike">
              <a:solidFill>
                <a:srgbClr val="ffffff"/>
              </a:solidFill>
              <a:latin typeface="Arial"/>
            </a:endParaRPr>
          </a:p>
        </p:txBody>
      </p:sp>
      <p:sp>
        <p:nvSpPr>
          <p:cNvPr id="149" name="Shape 17"/>
          <p:cNvSpPr/>
          <p:nvPr/>
        </p:nvSpPr>
        <p:spPr>
          <a:xfrm>
            <a:off x="7460640" y="3619440"/>
            <a:ext cx="499680" cy="14760"/>
          </a:xfrm>
          <a:prstGeom prst="roundRect">
            <a:avLst>
              <a:gd name="adj" fmla="val 843600"/>
            </a:avLst>
          </a:prstGeom>
          <a:solidFill>
            <a:srgbClr val="fc8337"/>
          </a:solidFill>
          <a:ln w="0">
            <a:noFill/>
          </a:ln>
        </p:spPr>
        <p:style>
          <a:lnRef idx="0"/>
          <a:fillRef idx="0"/>
          <a:effectRef idx="0"/>
          <a:fontRef idx="minor"/>
        </p:style>
        <p:txBody>
          <a:bodyPr lIns="90000" rIns="90000" tIns="-34560" bIns="-34560" anchor="t">
            <a:noAutofit/>
          </a:bodyPr>
          <a:p>
            <a:endParaRPr b="0" lang="en-US" sz="1800" spc="-1" strike="noStrike">
              <a:solidFill>
                <a:srgbClr val="000000"/>
              </a:solidFill>
              <a:latin typeface="Arial"/>
            </a:endParaRPr>
          </a:p>
        </p:txBody>
      </p:sp>
      <p:sp>
        <p:nvSpPr>
          <p:cNvPr id="150" name="Shape 18"/>
          <p:cNvSpPr/>
          <p:nvPr/>
        </p:nvSpPr>
        <p:spPr>
          <a:xfrm>
            <a:off x="7154640" y="3466800"/>
            <a:ext cx="321120" cy="321120"/>
          </a:xfrm>
          <a:prstGeom prst="roundRect">
            <a:avLst>
              <a:gd name="adj" fmla="val 40008"/>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1" name="Text 19"/>
          <p:cNvSpPr/>
          <p:nvPr/>
        </p:nvSpPr>
        <p:spPr>
          <a:xfrm>
            <a:off x="7246080" y="3520080"/>
            <a:ext cx="137880" cy="213840"/>
          </a:xfrm>
          <a:prstGeom prst="rect">
            <a:avLst/>
          </a:prstGeom>
          <a:noFill/>
          <a:ln w="0">
            <a:noFill/>
          </a:ln>
        </p:spPr>
        <p:style>
          <a:lnRef idx="0"/>
          <a:fillRef idx="0"/>
          <a:effectRef idx="0"/>
          <a:fontRef idx="minor"/>
        </p:style>
        <p:txBody>
          <a:bodyPr wrap="none" lIns="0" rIns="0" tIns="0" bIns="0" anchor="t">
            <a:noAutofit/>
          </a:bodyPr>
          <a:p>
            <a:pPr algn="ctr" defTabSz="914400">
              <a:lnSpc>
                <a:spcPts val="1650"/>
              </a:lnSpc>
              <a:tabLst>
                <a:tab algn="l" pos="0"/>
              </a:tabLst>
            </a:pPr>
            <a:r>
              <a:rPr b="0" lang="en-US" sz="1650" spc="-1" strike="noStrike">
                <a:solidFill>
                  <a:srgbClr val="e5e0df"/>
                </a:solidFill>
                <a:latin typeface="Saira Medium"/>
                <a:ea typeface="Saira Medium"/>
              </a:rPr>
              <a:t>4</a:t>
            </a:r>
            <a:endParaRPr b="0" lang="en-US" sz="1650" spc="-1" strike="noStrike">
              <a:solidFill>
                <a:srgbClr val="ffffff"/>
              </a:solidFill>
              <a:latin typeface="Arial"/>
            </a:endParaRPr>
          </a:p>
        </p:txBody>
      </p:sp>
      <p:sp>
        <p:nvSpPr>
          <p:cNvPr id="152" name="Text 20"/>
          <p:cNvSpPr/>
          <p:nvPr/>
        </p:nvSpPr>
        <p:spPr>
          <a:xfrm>
            <a:off x="8100720" y="3448800"/>
            <a:ext cx="1785240" cy="222840"/>
          </a:xfrm>
          <a:prstGeom prst="rect">
            <a:avLst/>
          </a:prstGeom>
          <a:noFill/>
          <a:ln w="0">
            <a:noFill/>
          </a:ln>
        </p:spPr>
        <p:style>
          <a:lnRef idx="0"/>
          <a:fillRef idx="0"/>
          <a:effectRef idx="0"/>
          <a:fontRef idx="minor"/>
        </p:style>
        <p:txBody>
          <a:bodyPr wrap="none" lIns="0" rIns="0" tIns="0" bIns="0" anchor="t">
            <a:noAutofit/>
          </a:bodyPr>
          <a:p>
            <a:pPr defTabSz="914400">
              <a:lnSpc>
                <a:spcPts val="1749"/>
              </a:lnSpc>
              <a:tabLst>
                <a:tab algn="l" pos="0"/>
              </a:tabLst>
            </a:pPr>
            <a:r>
              <a:rPr b="0" lang="en-US" sz="1400" spc="-1" strike="noStrike">
                <a:solidFill>
                  <a:srgbClr val="e5e0df"/>
                </a:solidFill>
                <a:latin typeface="Saira Medium"/>
                <a:ea typeface="Saira Medium"/>
              </a:rPr>
              <a:t>Dataset Expansion</a:t>
            </a:r>
            <a:endParaRPr b="0" lang="en-US" sz="1400" spc="-1" strike="noStrike">
              <a:solidFill>
                <a:srgbClr val="ffffff"/>
              </a:solidFill>
              <a:latin typeface="Arial"/>
            </a:endParaRPr>
          </a:p>
        </p:txBody>
      </p:sp>
      <p:sp>
        <p:nvSpPr>
          <p:cNvPr id="153" name="Text 21"/>
          <p:cNvSpPr/>
          <p:nvPr/>
        </p:nvSpPr>
        <p:spPr>
          <a:xfrm>
            <a:off x="8100720" y="3757680"/>
            <a:ext cx="6029280" cy="228240"/>
          </a:xfrm>
          <a:prstGeom prst="rect">
            <a:avLst/>
          </a:prstGeom>
          <a:noFill/>
          <a:ln w="0">
            <a:noFill/>
          </a:ln>
        </p:spPr>
        <p:style>
          <a:lnRef idx="0"/>
          <a:fillRef idx="0"/>
          <a:effectRef idx="0"/>
          <a:fontRef idx="minor"/>
        </p:style>
        <p:txBody>
          <a:bodyPr wrap="none" lIns="0" rIns="0" tIns="0" bIns="0" anchor="t">
            <a:noAutofit/>
          </a:bodyPr>
          <a:p>
            <a:pPr defTabSz="914400">
              <a:lnSpc>
                <a:spcPts val="1749"/>
              </a:lnSpc>
              <a:tabLst>
                <a:tab algn="l" pos="0"/>
              </a:tabLst>
            </a:pPr>
            <a:r>
              <a:rPr b="0" lang="en-US" sz="1100" spc="-1" strike="noStrike">
                <a:solidFill>
                  <a:srgbClr val="e5e0df"/>
                </a:solidFill>
                <a:latin typeface="Roboto"/>
                <a:ea typeface="Roboto"/>
              </a:rPr>
              <a:t>Expansion of dataset to enhance the accuracy and reliability of the model to a larger extent.</a:t>
            </a:r>
            <a:endParaRPr b="0" lang="en-US" sz="1100" spc="-1" strike="noStrike">
              <a:solidFill>
                <a:srgbClr val="ffffff"/>
              </a:solidFill>
              <a:latin typeface="Arial"/>
            </a:endParaRPr>
          </a:p>
        </p:txBody>
      </p:sp>
      <p:sp>
        <p:nvSpPr>
          <p:cNvPr id="154" name="Shape 22"/>
          <p:cNvSpPr/>
          <p:nvPr/>
        </p:nvSpPr>
        <p:spPr>
          <a:xfrm>
            <a:off x="6669720" y="4262400"/>
            <a:ext cx="499680" cy="14760"/>
          </a:xfrm>
          <a:prstGeom prst="roundRect">
            <a:avLst>
              <a:gd name="adj" fmla="val 843600"/>
            </a:avLst>
          </a:prstGeom>
          <a:solidFill>
            <a:srgbClr val="fc8337"/>
          </a:solidFill>
          <a:ln w="0">
            <a:noFill/>
          </a:ln>
        </p:spPr>
        <p:style>
          <a:lnRef idx="0"/>
          <a:fillRef idx="0"/>
          <a:effectRef idx="0"/>
          <a:fontRef idx="minor"/>
        </p:style>
        <p:txBody>
          <a:bodyPr lIns="90000" rIns="90000" tIns="-34560" bIns="-34560" anchor="t">
            <a:noAutofit/>
          </a:bodyPr>
          <a:p>
            <a:endParaRPr b="0" lang="en-US" sz="1800" spc="-1" strike="noStrike">
              <a:solidFill>
                <a:srgbClr val="000000"/>
              </a:solidFill>
              <a:latin typeface="Arial"/>
            </a:endParaRPr>
          </a:p>
        </p:txBody>
      </p:sp>
      <p:sp>
        <p:nvSpPr>
          <p:cNvPr id="155" name="Shape 23"/>
          <p:cNvSpPr/>
          <p:nvPr/>
        </p:nvSpPr>
        <p:spPr>
          <a:xfrm>
            <a:off x="7154640" y="4109400"/>
            <a:ext cx="321120" cy="321120"/>
          </a:xfrm>
          <a:prstGeom prst="roundRect">
            <a:avLst>
              <a:gd name="adj" fmla="val 40008"/>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6" name="Text 24"/>
          <p:cNvSpPr/>
          <p:nvPr/>
        </p:nvSpPr>
        <p:spPr>
          <a:xfrm>
            <a:off x="7248600" y="4163040"/>
            <a:ext cx="132840" cy="213840"/>
          </a:xfrm>
          <a:prstGeom prst="rect">
            <a:avLst/>
          </a:prstGeom>
          <a:noFill/>
          <a:ln w="0">
            <a:noFill/>
          </a:ln>
        </p:spPr>
        <p:style>
          <a:lnRef idx="0"/>
          <a:fillRef idx="0"/>
          <a:effectRef idx="0"/>
          <a:fontRef idx="minor"/>
        </p:style>
        <p:txBody>
          <a:bodyPr wrap="none" lIns="0" rIns="0" tIns="0" bIns="0" anchor="t">
            <a:noAutofit/>
          </a:bodyPr>
          <a:p>
            <a:pPr algn="ctr" defTabSz="914400">
              <a:lnSpc>
                <a:spcPts val="1650"/>
              </a:lnSpc>
              <a:tabLst>
                <a:tab algn="l" pos="0"/>
              </a:tabLst>
            </a:pPr>
            <a:r>
              <a:rPr b="0" lang="en-US" sz="1650" spc="-1" strike="noStrike">
                <a:solidFill>
                  <a:srgbClr val="e5e0df"/>
                </a:solidFill>
                <a:latin typeface="Saira Medium"/>
                <a:ea typeface="Saira Medium"/>
              </a:rPr>
              <a:t>5</a:t>
            </a:r>
            <a:endParaRPr b="0" lang="en-US" sz="1650" spc="-1" strike="noStrike">
              <a:solidFill>
                <a:srgbClr val="ffffff"/>
              </a:solidFill>
              <a:latin typeface="Arial"/>
            </a:endParaRPr>
          </a:p>
        </p:txBody>
      </p:sp>
      <p:sp>
        <p:nvSpPr>
          <p:cNvPr id="157" name="Text 28"/>
          <p:cNvSpPr/>
          <p:nvPr/>
        </p:nvSpPr>
        <p:spPr>
          <a:xfrm>
            <a:off x="4365000" y="4161240"/>
            <a:ext cx="2175840" cy="222840"/>
          </a:xfrm>
          <a:prstGeom prst="rect">
            <a:avLst/>
          </a:prstGeom>
          <a:noFill/>
          <a:ln w="0">
            <a:noFill/>
          </a:ln>
        </p:spPr>
        <p:style>
          <a:lnRef idx="0"/>
          <a:fillRef idx="0"/>
          <a:effectRef idx="0"/>
          <a:fontRef idx="minor"/>
        </p:style>
        <p:txBody>
          <a:bodyPr wrap="none" lIns="0" rIns="0" tIns="0" bIns="0" anchor="t">
            <a:noAutofit/>
          </a:bodyPr>
          <a:p>
            <a:pPr algn="r" defTabSz="914400">
              <a:lnSpc>
                <a:spcPts val="1749"/>
              </a:lnSpc>
              <a:tabLst>
                <a:tab algn="l" pos="0"/>
              </a:tabLst>
            </a:pPr>
            <a:r>
              <a:rPr b="0" lang="en-US" sz="1400" spc="-1" strike="noStrike">
                <a:solidFill>
                  <a:srgbClr val="e5e0df"/>
                </a:solidFill>
                <a:latin typeface="Saira Medium"/>
                <a:ea typeface="Saira Medium"/>
              </a:rPr>
              <a:t>Model Robustness Testing</a:t>
            </a:r>
            <a:endParaRPr b="0" lang="en-US" sz="1400" spc="-1" strike="noStrike">
              <a:solidFill>
                <a:srgbClr val="ffffff"/>
              </a:solidFill>
              <a:latin typeface="Arial"/>
            </a:endParaRPr>
          </a:p>
        </p:txBody>
      </p:sp>
      <p:sp>
        <p:nvSpPr>
          <p:cNvPr id="158" name="Text 29"/>
          <p:cNvSpPr/>
          <p:nvPr/>
        </p:nvSpPr>
        <p:spPr>
          <a:xfrm>
            <a:off x="523440" y="4423320"/>
            <a:ext cx="6029280" cy="228240"/>
          </a:xfrm>
          <a:prstGeom prst="rect">
            <a:avLst/>
          </a:prstGeom>
          <a:noFill/>
          <a:ln w="0">
            <a:noFill/>
          </a:ln>
        </p:spPr>
        <p:style>
          <a:lnRef idx="0"/>
          <a:fillRef idx="0"/>
          <a:effectRef idx="0"/>
          <a:fontRef idx="minor"/>
        </p:style>
        <p:txBody>
          <a:bodyPr wrap="none" lIns="0" rIns="0" tIns="0" bIns="0" anchor="t">
            <a:noAutofit/>
          </a:bodyPr>
          <a:p>
            <a:pPr algn="r" defTabSz="914400">
              <a:lnSpc>
                <a:spcPts val="1749"/>
              </a:lnSpc>
              <a:tabLst>
                <a:tab algn="l" pos="0"/>
              </a:tabLst>
            </a:pPr>
            <a:r>
              <a:rPr b="0" lang="en-US" sz="1100" spc="-1" strike="noStrike">
                <a:solidFill>
                  <a:srgbClr val="e5e0df"/>
                </a:solidFill>
                <a:latin typeface="Roboto"/>
                <a:ea typeface="Roboto"/>
              </a:rPr>
              <a:t>Testing the robustness of our trained model considering and analysing different scenarios.</a:t>
            </a:r>
            <a:endParaRPr b="0" lang="en-US" sz="1100" spc="-1" strike="noStrike">
              <a:solidFill>
                <a:srgbClr val="ffffff"/>
              </a:solidFill>
              <a:latin typeface="Arial"/>
            </a:endParaRPr>
          </a:p>
        </p:txBody>
      </p:sp>
      <p:sp>
        <p:nvSpPr>
          <p:cNvPr id="159" name="Shape 30"/>
          <p:cNvSpPr/>
          <p:nvPr/>
        </p:nvSpPr>
        <p:spPr>
          <a:xfrm>
            <a:off x="7460640" y="5213880"/>
            <a:ext cx="499680" cy="14760"/>
          </a:xfrm>
          <a:prstGeom prst="roundRect">
            <a:avLst>
              <a:gd name="adj" fmla="val 843600"/>
            </a:avLst>
          </a:prstGeom>
          <a:solidFill>
            <a:srgbClr val="fc8337"/>
          </a:solidFill>
          <a:ln w="0">
            <a:noFill/>
          </a:ln>
        </p:spPr>
        <p:style>
          <a:lnRef idx="0"/>
          <a:fillRef idx="0"/>
          <a:effectRef idx="0"/>
          <a:fontRef idx="minor"/>
        </p:style>
        <p:txBody>
          <a:bodyPr lIns="90000" rIns="90000" tIns="-34560" bIns="-34560" anchor="t">
            <a:noAutofit/>
          </a:bodyPr>
          <a:p>
            <a:endParaRPr b="0" lang="en-US" sz="1800" spc="-1" strike="noStrike">
              <a:solidFill>
                <a:srgbClr val="000000"/>
              </a:solidFill>
              <a:latin typeface="Arial"/>
            </a:endParaRPr>
          </a:p>
        </p:txBody>
      </p:sp>
      <p:sp>
        <p:nvSpPr>
          <p:cNvPr id="160" name="Shape 31"/>
          <p:cNvSpPr/>
          <p:nvPr/>
        </p:nvSpPr>
        <p:spPr>
          <a:xfrm>
            <a:off x="7154640" y="5060880"/>
            <a:ext cx="321120" cy="321120"/>
          </a:xfrm>
          <a:prstGeom prst="roundRect">
            <a:avLst>
              <a:gd name="adj" fmla="val 40008"/>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61" name="Text 32"/>
          <p:cNvSpPr/>
          <p:nvPr/>
        </p:nvSpPr>
        <p:spPr>
          <a:xfrm>
            <a:off x="7244280" y="5114160"/>
            <a:ext cx="141480" cy="213840"/>
          </a:xfrm>
          <a:prstGeom prst="rect">
            <a:avLst/>
          </a:prstGeom>
          <a:noFill/>
          <a:ln w="0">
            <a:noFill/>
          </a:ln>
        </p:spPr>
        <p:style>
          <a:lnRef idx="0"/>
          <a:fillRef idx="0"/>
          <a:effectRef idx="0"/>
          <a:fontRef idx="minor"/>
        </p:style>
        <p:txBody>
          <a:bodyPr wrap="none" lIns="0" rIns="0" tIns="0" bIns="0" anchor="t">
            <a:noAutofit/>
          </a:bodyPr>
          <a:p>
            <a:pPr algn="ctr" defTabSz="914400">
              <a:lnSpc>
                <a:spcPts val="1650"/>
              </a:lnSpc>
              <a:tabLst>
                <a:tab algn="l" pos="0"/>
              </a:tabLst>
            </a:pPr>
            <a:r>
              <a:rPr b="0" lang="en-US" sz="1650" spc="-1" strike="noStrike">
                <a:solidFill>
                  <a:srgbClr val="e5e0df"/>
                </a:solidFill>
                <a:latin typeface="Saira Medium"/>
                <a:ea typeface="Saira Medium"/>
              </a:rPr>
              <a:t>6</a:t>
            </a:r>
            <a:endParaRPr b="0" lang="en-US" sz="1650" spc="-1" strike="noStrike">
              <a:solidFill>
                <a:srgbClr val="ffffff"/>
              </a:solidFill>
              <a:latin typeface="Arial"/>
            </a:endParaRPr>
          </a:p>
        </p:txBody>
      </p:sp>
      <p:sp>
        <p:nvSpPr>
          <p:cNvPr id="162" name="Text 33"/>
          <p:cNvSpPr/>
          <p:nvPr/>
        </p:nvSpPr>
        <p:spPr>
          <a:xfrm>
            <a:off x="8100720" y="5042880"/>
            <a:ext cx="1785240" cy="222840"/>
          </a:xfrm>
          <a:prstGeom prst="rect">
            <a:avLst/>
          </a:prstGeom>
          <a:noFill/>
          <a:ln w="0">
            <a:noFill/>
          </a:ln>
        </p:spPr>
        <p:style>
          <a:lnRef idx="0"/>
          <a:fillRef idx="0"/>
          <a:effectRef idx="0"/>
          <a:fontRef idx="minor"/>
        </p:style>
        <p:txBody>
          <a:bodyPr wrap="none" lIns="0" rIns="0" tIns="0" bIns="0" anchor="t">
            <a:noAutofit/>
          </a:bodyPr>
          <a:p>
            <a:pPr defTabSz="914400">
              <a:lnSpc>
                <a:spcPts val="1749"/>
              </a:lnSpc>
              <a:tabLst>
                <a:tab algn="l" pos="0"/>
              </a:tabLst>
            </a:pPr>
            <a:r>
              <a:rPr b="0" lang="en-US" sz="1400" spc="-1" strike="noStrike">
                <a:solidFill>
                  <a:srgbClr val="e5e0df"/>
                </a:solidFill>
                <a:latin typeface="Saira Medium"/>
                <a:ea typeface="Saira Medium"/>
              </a:rPr>
              <a:t>QIDK Kit Integration</a:t>
            </a:r>
            <a:endParaRPr b="0" lang="en-US" sz="1400" spc="-1" strike="noStrike">
              <a:solidFill>
                <a:srgbClr val="ffffff"/>
              </a:solidFill>
              <a:latin typeface="Arial"/>
            </a:endParaRPr>
          </a:p>
        </p:txBody>
      </p:sp>
      <p:sp>
        <p:nvSpPr>
          <p:cNvPr id="163" name="Text 34"/>
          <p:cNvSpPr/>
          <p:nvPr/>
        </p:nvSpPr>
        <p:spPr>
          <a:xfrm>
            <a:off x="8100720" y="5351760"/>
            <a:ext cx="6029280" cy="228240"/>
          </a:xfrm>
          <a:prstGeom prst="rect">
            <a:avLst/>
          </a:prstGeom>
          <a:noFill/>
          <a:ln w="0">
            <a:noFill/>
          </a:ln>
        </p:spPr>
        <p:style>
          <a:lnRef idx="0"/>
          <a:fillRef idx="0"/>
          <a:effectRef idx="0"/>
          <a:fontRef idx="minor"/>
        </p:style>
        <p:txBody>
          <a:bodyPr wrap="none" lIns="0" rIns="0" tIns="0" bIns="0" anchor="t">
            <a:noAutofit/>
          </a:bodyPr>
          <a:p>
            <a:pPr defTabSz="914400">
              <a:lnSpc>
                <a:spcPts val="1749"/>
              </a:lnSpc>
              <a:tabLst>
                <a:tab algn="l" pos="0"/>
              </a:tabLst>
            </a:pPr>
            <a:r>
              <a:rPr b="0" lang="en-US" sz="1100" spc="-1" strike="noStrike">
                <a:solidFill>
                  <a:srgbClr val="e5e0df"/>
                </a:solidFill>
                <a:latin typeface="Roboto"/>
                <a:ea typeface="Roboto"/>
              </a:rPr>
              <a:t>Tried uploading and running the model on QIDK kit using Android Studio app.</a:t>
            </a:r>
            <a:endParaRPr b="0" lang="en-US" sz="1100" spc="-1" strike="noStrike">
              <a:solidFill>
                <a:srgbClr val="ffffff"/>
              </a:solidFill>
              <a:latin typeface="Arial"/>
            </a:endParaRPr>
          </a:p>
        </p:txBody>
      </p:sp>
      <p:sp>
        <p:nvSpPr>
          <p:cNvPr id="164" name="Shape 35"/>
          <p:cNvSpPr/>
          <p:nvPr/>
        </p:nvSpPr>
        <p:spPr>
          <a:xfrm>
            <a:off x="6669720" y="6165360"/>
            <a:ext cx="499680" cy="14760"/>
          </a:xfrm>
          <a:prstGeom prst="roundRect">
            <a:avLst>
              <a:gd name="adj" fmla="val 843600"/>
            </a:avLst>
          </a:prstGeom>
          <a:solidFill>
            <a:srgbClr val="fc8337"/>
          </a:solidFill>
          <a:ln w="0">
            <a:noFill/>
          </a:ln>
        </p:spPr>
        <p:style>
          <a:lnRef idx="0"/>
          <a:fillRef idx="0"/>
          <a:effectRef idx="0"/>
          <a:fontRef idx="minor"/>
        </p:style>
        <p:txBody>
          <a:bodyPr lIns="90000" rIns="90000" tIns="-34560" bIns="-34560" anchor="t">
            <a:noAutofit/>
          </a:bodyPr>
          <a:p>
            <a:endParaRPr b="0" lang="en-US" sz="1800" spc="-1" strike="noStrike">
              <a:solidFill>
                <a:srgbClr val="000000"/>
              </a:solidFill>
              <a:latin typeface="Arial"/>
            </a:endParaRPr>
          </a:p>
        </p:txBody>
      </p:sp>
      <p:sp>
        <p:nvSpPr>
          <p:cNvPr id="165" name="Shape 36"/>
          <p:cNvSpPr/>
          <p:nvPr/>
        </p:nvSpPr>
        <p:spPr>
          <a:xfrm>
            <a:off x="7154640" y="6012360"/>
            <a:ext cx="321120" cy="321120"/>
          </a:xfrm>
          <a:prstGeom prst="roundRect">
            <a:avLst>
              <a:gd name="adj" fmla="val 40008"/>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66" name="Text 37"/>
          <p:cNvSpPr/>
          <p:nvPr/>
        </p:nvSpPr>
        <p:spPr>
          <a:xfrm>
            <a:off x="7254360" y="6066000"/>
            <a:ext cx="120960" cy="213840"/>
          </a:xfrm>
          <a:prstGeom prst="rect">
            <a:avLst/>
          </a:prstGeom>
          <a:noFill/>
          <a:ln w="0">
            <a:noFill/>
          </a:ln>
        </p:spPr>
        <p:style>
          <a:lnRef idx="0"/>
          <a:fillRef idx="0"/>
          <a:effectRef idx="0"/>
          <a:fontRef idx="minor"/>
        </p:style>
        <p:txBody>
          <a:bodyPr wrap="none" lIns="0" rIns="0" tIns="0" bIns="0" anchor="t">
            <a:noAutofit/>
          </a:bodyPr>
          <a:p>
            <a:pPr algn="ctr" defTabSz="914400">
              <a:lnSpc>
                <a:spcPts val="1650"/>
              </a:lnSpc>
              <a:tabLst>
                <a:tab algn="l" pos="0"/>
              </a:tabLst>
            </a:pPr>
            <a:r>
              <a:rPr b="0" lang="en-US" sz="1650" spc="-1" strike="noStrike">
                <a:solidFill>
                  <a:srgbClr val="e5e0df"/>
                </a:solidFill>
                <a:latin typeface="Saira Medium"/>
                <a:ea typeface="Saira Medium"/>
              </a:rPr>
              <a:t>7</a:t>
            </a:r>
            <a:endParaRPr b="0" lang="en-US" sz="1650" spc="-1" strike="noStrike">
              <a:solidFill>
                <a:srgbClr val="ffffff"/>
              </a:solidFill>
              <a:latin typeface="Arial"/>
            </a:endParaRPr>
          </a:p>
        </p:txBody>
      </p:sp>
      <p:sp>
        <p:nvSpPr>
          <p:cNvPr id="167" name="Text 38"/>
          <p:cNvSpPr/>
          <p:nvPr/>
        </p:nvSpPr>
        <p:spPr>
          <a:xfrm>
            <a:off x="4360320" y="5994720"/>
            <a:ext cx="2169000" cy="222840"/>
          </a:xfrm>
          <a:prstGeom prst="rect">
            <a:avLst/>
          </a:prstGeom>
          <a:noFill/>
          <a:ln w="0">
            <a:noFill/>
          </a:ln>
        </p:spPr>
        <p:style>
          <a:lnRef idx="0"/>
          <a:fillRef idx="0"/>
          <a:effectRef idx="0"/>
          <a:fontRef idx="minor"/>
        </p:style>
        <p:txBody>
          <a:bodyPr wrap="none" lIns="0" rIns="0" tIns="0" bIns="0" anchor="t">
            <a:noAutofit/>
          </a:bodyPr>
          <a:p>
            <a:pPr algn="r" defTabSz="914400">
              <a:lnSpc>
                <a:spcPts val="1749"/>
              </a:lnSpc>
              <a:tabLst>
                <a:tab algn="l" pos="0"/>
              </a:tabLst>
            </a:pPr>
            <a:r>
              <a:rPr b="0" lang="en-US" sz="1400" spc="-1" strike="noStrike">
                <a:solidFill>
                  <a:srgbClr val="e5e0df"/>
                </a:solidFill>
                <a:latin typeface="Saira Medium"/>
                <a:ea typeface="Saira Medium"/>
              </a:rPr>
              <a:t>Hardware Implementation</a:t>
            </a:r>
            <a:endParaRPr b="0" lang="en-US" sz="1400" spc="-1" strike="noStrike">
              <a:solidFill>
                <a:srgbClr val="ffffff"/>
              </a:solidFill>
              <a:latin typeface="Arial"/>
            </a:endParaRPr>
          </a:p>
        </p:txBody>
      </p:sp>
      <p:sp>
        <p:nvSpPr>
          <p:cNvPr id="168" name="Text 39"/>
          <p:cNvSpPr/>
          <p:nvPr/>
        </p:nvSpPr>
        <p:spPr>
          <a:xfrm>
            <a:off x="500040" y="6303240"/>
            <a:ext cx="6029280" cy="228240"/>
          </a:xfrm>
          <a:prstGeom prst="rect">
            <a:avLst/>
          </a:prstGeom>
          <a:noFill/>
          <a:ln w="0">
            <a:noFill/>
          </a:ln>
        </p:spPr>
        <p:style>
          <a:lnRef idx="0"/>
          <a:fillRef idx="0"/>
          <a:effectRef idx="0"/>
          <a:fontRef idx="minor"/>
        </p:style>
        <p:txBody>
          <a:bodyPr wrap="none" lIns="0" rIns="0" tIns="0" bIns="0" anchor="t">
            <a:noAutofit/>
          </a:bodyPr>
          <a:p>
            <a:pPr algn="r" defTabSz="914400">
              <a:lnSpc>
                <a:spcPts val="1749"/>
              </a:lnSpc>
              <a:tabLst>
                <a:tab algn="l" pos="0"/>
              </a:tabLst>
            </a:pPr>
            <a:r>
              <a:rPr b="0" lang="en-US" sz="1100" spc="-1" strike="noStrike">
                <a:solidFill>
                  <a:srgbClr val="e5e0df"/>
                </a:solidFill>
                <a:latin typeface="Roboto"/>
                <a:ea typeface="Roboto"/>
              </a:rPr>
              <a:t>Implementing the hardware architecture to run our trained YOLOv8 model.</a:t>
            </a:r>
            <a:endParaRPr b="0" lang="en-US" sz="1100" spc="-1" strike="noStrike">
              <a:solidFill>
                <a:srgbClr val="ffffff"/>
              </a:solidFill>
              <a:latin typeface="Arial"/>
            </a:endParaRPr>
          </a:p>
        </p:txBody>
      </p:sp>
      <p:sp>
        <p:nvSpPr>
          <p:cNvPr id="169" name="Text 40"/>
          <p:cNvSpPr/>
          <p:nvPr/>
        </p:nvSpPr>
        <p:spPr>
          <a:xfrm>
            <a:off x="500040" y="7209000"/>
            <a:ext cx="3570840" cy="446040"/>
          </a:xfrm>
          <a:prstGeom prst="rect">
            <a:avLst/>
          </a:prstGeom>
          <a:noFill/>
          <a:ln w="0">
            <a:noFill/>
          </a:ln>
        </p:spPr>
        <p:style>
          <a:lnRef idx="0"/>
          <a:fillRef idx="0"/>
          <a:effectRef idx="0"/>
          <a:fontRef idx="minor"/>
        </p:style>
        <p:txBody>
          <a:bodyPr wrap="none" lIns="0" rIns="0" tIns="0" bIns="0" anchor="t">
            <a:noAutofit/>
          </a:bodyPr>
          <a:p>
            <a:pPr defTabSz="914400">
              <a:lnSpc>
                <a:spcPts val="3501"/>
              </a:lnSpc>
              <a:tabLst>
                <a:tab algn="l" pos="0"/>
              </a:tabLst>
            </a:pPr>
            <a:endParaRPr b="0" lang="en-US" sz="2800" spc="-1" strike="noStrike">
              <a:solidFill>
                <a:schemeClr val="dk1"/>
              </a:solidFill>
              <a:latin typeface="Calibri"/>
            </a:endParaRPr>
          </a:p>
        </p:txBody>
      </p:sp>
      <p:sp>
        <p:nvSpPr>
          <p:cNvPr id="170" name="Rectangle 43"/>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 0"/>
          <p:cNvSpPr/>
          <p:nvPr/>
        </p:nvSpPr>
        <p:spPr>
          <a:xfrm>
            <a:off x="604800" y="476640"/>
            <a:ext cx="7578360" cy="539640"/>
          </a:xfrm>
          <a:prstGeom prst="rect">
            <a:avLst/>
          </a:prstGeom>
          <a:noFill/>
          <a:ln w="0">
            <a:noFill/>
          </a:ln>
        </p:spPr>
        <p:style>
          <a:lnRef idx="0"/>
          <a:fillRef idx="0"/>
          <a:effectRef idx="0"/>
          <a:fontRef idx="minor"/>
        </p:style>
        <p:txBody>
          <a:bodyPr wrap="none" lIns="0" rIns="0" tIns="0" bIns="0" anchor="t">
            <a:noAutofit/>
          </a:bodyPr>
          <a:p>
            <a:pPr defTabSz="914400">
              <a:lnSpc>
                <a:spcPts val="4249"/>
              </a:lnSpc>
              <a:tabLst>
                <a:tab algn="l" pos="0"/>
              </a:tabLst>
            </a:pPr>
            <a:r>
              <a:rPr b="0" lang="en-US" sz="3400" spc="-1" strike="noStrike">
                <a:solidFill>
                  <a:srgbClr val="ffffff"/>
                </a:solidFill>
                <a:latin typeface="Saira Medium"/>
                <a:ea typeface="Saira Medium"/>
              </a:rPr>
              <a:t>1. Dataset Creation and model training</a:t>
            </a:r>
            <a:endParaRPr b="0" lang="en-US" sz="3400" spc="-1" strike="noStrike">
              <a:solidFill>
                <a:srgbClr val="ffffff"/>
              </a:solidFill>
              <a:latin typeface="Arial"/>
            </a:endParaRPr>
          </a:p>
        </p:txBody>
      </p:sp>
      <p:sp>
        <p:nvSpPr>
          <p:cNvPr id="172" name="Shape 1"/>
          <p:cNvSpPr/>
          <p:nvPr/>
        </p:nvSpPr>
        <p:spPr>
          <a:xfrm>
            <a:off x="7303680" y="1362240"/>
            <a:ext cx="22680" cy="6390360"/>
          </a:xfrm>
          <a:prstGeom prst="roundRect">
            <a:avLst>
              <a:gd name="adj" fmla="val 680452"/>
            </a:avLst>
          </a:prstGeom>
          <a:solidFill>
            <a:srgbClr val="ffffff">
              <a:alpha val="24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3" name="Shape 2"/>
          <p:cNvSpPr/>
          <p:nvPr/>
        </p:nvSpPr>
        <p:spPr>
          <a:xfrm>
            <a:off x="6538680" y="1739880"/>
            <a:ext cx="604440" cy="22680"/>
          </a:xfrm>
          <a:prstGeom prst="roundRect">
            <a:avLst>
              <a:gd name="adj" fmla="val 680452"/>
            </a:avLst>
          </a:prstGeom>
          <a:solidFill>
            <a:srgbClr val="fc8337"/>
          </a:solidFill>
          <a:ln w="0">
            <a:noFill/>
          </a:ln>
        </p:spPr>
        <p:style>
          <a:lnRef idx="0"/>
          <a:fillRef idx="0"/>
          <a:effectRef idx="0"/>
          <a:fontRef idx="minor"/>
        </p:style>
        <p:txBody>
          <a:bodyPr lIns="90000" rIns="90000" tIns="-28800" bIns="-28800" anchor="t">
            <a:noAutofit/>
          </a:bodyPr>
          <a:p>
            <a:endParaRPr b="0" lang="en-US" sz="1800" spc="-1" strike="noStrike">
              <a:solidFill>
                <a:srgbClr val="000000"/>
              </a:solidFill>
              <a:latin typeface="Arial"/>
            </a:endParaRPr>
          </a:p>
        </p:txBody>
      </p:sp>
      <p:sp>
        <p:nvSpPr>
          <p:cNvPr id="174" name="Shape 3"/>
          <p:cNvSpPr/>
          <p:nvPr/>
        </p:nvSpPr>
        <p:spPr>
          <a:xfrm>
            <a:off x="7120800" y="1556640"/>
            <a:ext cx="388440" cy="388440"/>
          </a:xfrm>
          <a:prstGeom prst="roundRect">
            <a:avLst>
              <a:gd name="adj" fmla="val 40002"/>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5" name="Text 4"/>
          <p:cNvSpPr/>
          <p:nvPr/>
        </p:nvSpPr>
        <p:spPr>
          <a:xfrm>
            <a:off x="7265520" y="1621440"/>
            <a:ext cx="99000" cy="258840"/>
          </a:xfrm>
          <a:prstGeom prst="rect">
            <a:avLst/>
          </a:prstGeom>
          <a:noFill/>
          <a:ln w="0">
            <a:noFill/>
          </a:ln>
        </p:spPr>
        <p:style>
          <a:lnRef idx="0"/>
          <a:fillRef idx="0"/>
          <a:effectRef idx="0"/>
          <a:fontRef idx="minor"/>
        </p:style>
        <p:txBody>
          <a:bodyPr wrap="none" lIns="0" rIns="0" tIns="0" bIns="0" anchor="t">
            <a:noAutofit/>
          </a:bodyPr>
          <a:p>
            <a:pPr algn="ctr" defTabSz="914400">
              <a:lnSpc>
                <a:spcPts val="2001"/>
              </a:lnSpc>
              <a:tabLst>
                <a:tab algn="l" pos="0"/>
              </a:tabLst>
            </a:pPr>
            <a:r>
              <a:rPr b="0" lang="en-US" sz="2000" spc="-1" strike="noStrike">
                <a:solidFill>
                  <a:srgbClr val="e5e0df"/>
                </a:solidFill>
                <a:latin typeface="Saira Medium"/>
                <a:ea typeface="Saira Medium"/>
              </a:rPr>
              <a:t>1</a:t>
            </a:r>
            <a:endParaRPr b="0" lang="en-US" sz="2000" spc="-1" strike="noStrike">
              <a:solidFill>
                <a:srgbClr val="ffffff"/>
              </a:solidFill>
              <a:latin typeface="Arial"/>
            </a:endParaRPr>
          </a:p>
        </p:txBody>
      </p:sp>
      <p:sp>
        <p:nvSpPr>
          <p:cNvPr id="176" name="Text 5"/>
          <p:cNvSpPr/>
          <p:nvPr/>
        </p:nvSpPr>
        <p:spPr>
          <a:xfrm>
            <a:off x="4204440" y="1535040"/>
            <a:ext cx="2160000" cy="269640"/>
          </a:xfrm>
          <a:prstGeom prst="rect">
            <a:avLst/>
          </a:prstGeom>
          <a:noFill/>
          <a:ln w="0">
            <a:noFill/>
          </a:ln>
        </p:spPr>
        <p:style>
          <a:lnRef idx="0"/>
          <a:fillRef idx="0"/>
          <a:effectRef idx="0"/>
          <a:fontRef idx="minor"/>
        </p:style>
        <p:txBody>
          <a:bodyPr wrap="none" lIns="0" rIns="0" tIns="0" bIns="0" anchor="t">
            <a:noAutofit/>
          </a:bodyPr>
          <a:p>
            <a:pPr algn="r" defTabSz="914400">
              <a:lnSpc>
                <a:spcPts val="2100"/>
              </a:lnSpc>
              <a:tabLst>
                <a:tab algn="l" pos="0"/>
              </a:tabLst>
            </a:pPr>
            <a:r>
              <a:rPr b="0" lang="en-US" sz="1700" spc="-1" strike="noStrike">
                <a:solidFill>
                  <a:srgbClr val="e5e0df"/>
                </a:solidFill>
                <a:latin typeface="Saira Medium"/>
                <a:ea typeface="Saira Medium"/>
              </a:rPr>
              <a:t>Data Collection</a:t>
            </a:r>
            <a:endParaRPr b="0" lang="en-US" sz="1700" spc="-1" strike="noStrike">
              <a:solidFill>
                <a:srgbClr val="ffffff"/>
              </a:solidFill>
              <a:latin typeface="Arial"/>
            </a:endParaRPr>
          </a:p>
        </p:txBody>
      </p:sp>
      <p:sp>
        <p:nvSpPr>
          <p:cNvPr id="177" name="Text 6"/>
          <p:cNvSpPr/>
          <p:nvPr/>
        </p:nvSpPr>
        <p:spPr>
          <a:xfrm>
            <a:off x="604800" y="1908720"/>
            <a:ext cx="5759640" cy="829440"/>
          </a:xfrm>
          <a:prstGeom prst="rect">
            <a:avLst/>
          </a:prstGeom>
          <a:noFill/>
          <a:ln w="0">
            <a:noFill/>
          </a:ln>
        </p:spPr>
        <p:style>
          <a:lnRef idx="0"/>
          <a:fillRef idx="0"/>
          <a:effectRef idx="0"/>
          <a:fontRef idx="minor"/>
        </p:style>
        <p:txBody>
          <a:bodyPr lIns="0" rIns="0" tIns="0" bIns="0" anchor="t">
            <a:noAutofit/>
          </a:bodyPr>
          <a:p>
            <a:pPr algn="r" defTabSz="914400">
              <a:lnSpc>
                <a:spcPts val="2149"/>
              </a:lnSpc>
              <a:tabLst>
                <a:tab algn="l" pos="0"/>
              </a:tabLst>
            </a:pPr>
            <a:r>
              <a:rPr b="0" lang="en-US" sz="1350" spc="-1" strike="noStrike">
                <a:solidFill>
                  <a:srgbClr val="e5e0df"/>
                </a:solidFill>
                <a:latin typeface="Roboto"/>
                <a:ea typeface="Roboto"/>
              </a:rPr>
              <a:t>We collected around 1213 various images all over IIITH campus and 3000 more images from an available dataset, making a total of </a:t>
            </a:r>
            <a:r>
              <a:rPr b="0" lang="en-US" sz="1350" spc="-1" strike="noStrike">
                <a:solidFill>
                  <a:srgbClr val="fc8337"/>
                </a:solidFill>
                <a:latin typeface="Roboto"/>
                <a:ea typeface="Roboto"/>
              </a:rPr>
              <a:t>4566</a:t>
            </a:r>
            <a:r>
              <a:rPr b="0" lang="en-US" sz="1350" spc="-1" strike="noStrike">
                <a:solidFill>
                  <a:srgbClr val="e5e0df"/>
                </a:solidFill>
                <a:latin typeface="Roboto"/>
                <a:ea typeface="Roboto"/>
              </a:rPr>
              <a:t> images in our dataset.</a:t>
            </a:r>
            <a:endParaRPr b="0" lang="en-US" sz="1350" spc="-1" strike="noStrike">
              <a:solidFill>
                <a:srgbClr val="ffffff"/>
              </a:solidFill>
              <a:latin typeface="Arial"/>
            </a:endParaRPr>
          </a:p>
        </p:txBody>
      </p:sp>
      <p:sp>
        <p:nvSpPr>
          <p:cNvPr id="178" name="Shape 7"/>
          <p:cNvSpPr/>
          <p:nvPr/>
        </p:nvSpPr>
        <p:spPr>
          <a:xfrm>
            <a:off x="7486920" y="2603880"/>
            <a:ext cx="604440" cy="22680"/>
          </a:xfrm>
          <a:prstGeom prst="roundRect">
            <a:avLst>
              <a:gd name="adj" fmla="val 680452"/>
            </a:avLst>
          </a:prstGeom>
          <a:solidFill>
            <a:srgbClr val="fc8337"/>
          </a:solidFill>
          <a:ln w="0">
            <a:noFill/>
          </a:ln>
        </p:spPr>
        <p:style>
          <a:lnRef idx="0"/>
          <a:fillRef idx="0"/>
          <a:effectRef idx="0"/>
          <a:fontRef idx="minor"/>
        </p:style>
        <p:txBody>
          <a:bodyPr lIns="90000" rIns="90000" tIns="-28800" bIns="-28800" anchor="t">
            <a:noAutofit/>
          </a:bodyPr>
          <a:p>
            <a:endParaRPr b="0" lang="en-US" sz="1800" spc="-1" strike="noStrike">
              <a:solidFill>
                <a:srgbClr val="000000"/>
              </a:solidFill>
              <a:latin typeface="Arial"/>
            </a:endParaRPr>
          </a:p>
        </p:txBody>
      </p:sp>
      <p:sp>
        <p:nvSpPr>
          <p:cNvPr id="179" name="Shape 8"/>
          <p:cNvSpPr/>
          <p:nvPr/>
        </p:nvSpPr>
        <p:spPr>
          <a:xfrm>
            <a:off x="7120800" y="2420640"/>
            <a:ext cx="388440" cy="388440"/>
          </a:xfrm>
          <a:prstGeom prst="roundRect">
            <a:avLst>
              <a:gd name="adj" fmla="val 40002"/>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0" name="Text 9"/>
          <p:cNvSpPr/>
          <p:nvPr/>
        </p:nvSpPr>
        <p:spPr>
          <a:xfrm>
            <a:off x="7236000" y="2485440"/>
            <a:ext cx="158040" cy="258840"/>
          </a:xfrm>
          <a:prstGeom prst="rect">
            <a:avLst/>
          </a:prstGeom>
          <a:noFill/>
          <a:ln w="0">
            <a:noFill/>
          </a:ln>
        </p:spPr>
        <p:style>
          <a:lnRef idx="0"/>
          <a:fillRef idx="0"/>
          <a:effectRef idx="0"/>
          <a:fontRef idx="minor"/>
        </p:style>
        <p:txBody>
          <a:bodyPr wrap="none" lIns="0" rIns="0" tIns="0" bIns="0" anchor="t">
            <a:noAutofit/>
          </a:bodyPr>
          <a:p>
            <a:pPr algn="ctr" defTabSz="914400">
              <a:lnSpc>
                <a:spcPts val="2001"/>
              </a:lnSpc>
              <a:tabLst>
                <a:tab algn="l" pos="0"/>
              </a:tabLst>
            </a:pPr>
            <a:r>
              <a:rPr b="0" lang="en-US" sz="2000" spc="-1" strike="noStrike">
                <a:solidFill>
                  <a:srgbClr val="e5e0df"/>
                </a:solidFill>
                <a:latin typeface="Saira Medium"/>
                <a:ea typeface="Saira Medium"/>
              </a:rPr>
              <a:t>2</a:t>
            </a:r>
            <a:endParaRPr b="0" lang="en-US" sz="2000" spc="-1" strike="noStrike">
              <a:solidFill>
                <a:srgbClr val="ffffff"/>
              </a:solidFill>
              <a:latin typeface="Arial"/>
            </a:endParaRPr>
          </a:p>
        </p:txBody>
      </p:sp>
      <p:sp>
        <p:nvSpPr>
          <p:cNvPr id="181" name="Text 10"/>
          <p:cNvSpPr/>
          <p:nvPr/>
        </p:nvSpPr>
        <p:spPr>
          <a:xfrm>
            <a:off x="8265600" y="2399040"/>
            <a:ext cx="2160000" cy="269640"/>
          </a:xfrm>
          <a:prstGeom prst="rect">
            <a:avLst/>
          </a:prstGeom>
          <a:noFill/>
          <a:ln w="0">
            <a:noFill/>
          </a:ln>
        </p:spPr>
        <p:style>
          <a:lnRef idx="0"/>
          <a:fillRef idx="0"/>
          <a:effectRef idx="0"/>
          <a:fontRef idx="minor"/>
        </p:style>
        <p:txBody>
          <a:bodyPr wrap="none" lIns="0" rIns="0" tIns="0" bIns="0" anchor="t">
            <a:noAutofit/>
          </a:bodyPr>
          <a:p>
            <a:pPr defTabSz="914400">
              <a:lnSpc>
                <a:spcPts val="2100"/>
              </a:lnSpc>
              <a:tabLst>
                <a:tab algn="l" pos="0"/>
              </a:tabLst>
            </a:pPr>
            <a:r>
              <a:rPr b="0" lang="en-US" sz="1700" spc="-1" strike="noStrike">
                <a:solidFill>
                  <a:srgbClr val="e5e0df"/>
                </a:solidFill>
                <a:latin typeface="Saira Medium"/>
                <a:ea typeface="Saira Medium"/>
              </a:rPr>
              <a:t>Annotation</a:t>
            </a:r>
            <a:endParaRPr b="0" lang="en-US" sz="1700" spc="-1" strike="noStrike">
              <a:solidFill>
                <a:srgbClr val="ffffff"/>
              </a:solidFill>
              <a:latin typeface="Arial"/>
            </a:endParaRPr>
          </a:p>
        </p:txBody>
      </p:sp>
      <p:pic>
        <p:nvPicPr>
          <p:cNvPr id="182" name="Image 0" descr="preencoded.png"/>
          <p:cNvPicPr/>
          <p:nvPr/>
        </p:nvPicPr>
        <p:blipFill>
          <a:blip r:embed="rId1"/>
          <a:stretch/>
        </p:blipFill>
        <p:spPr>
          <a:xfrm>
            <a:off x="8287200" y="3067920"/>
            <a:ext cx="96840" cy="129240"/>
          </a:xfrm>
          <a:prstGeom prst="rect">
            <a:avLst/>
          </a:prstGeom>
          <a:ln w="0">
            <a:noFill/>
          </a:ln>
        </p:spPr>
      </p:pic>
      <p:sp>
        <p:nvSpPr>
          <p:cNvPr id="183" name="Text 11"/>
          <p:cNvSpPr/>
          <p:nvPr/>
        </p:nvSpPr>
        <p:spPr>
          <a:xfrm>
            <a:off x="8524800" y="2863440"/>
            <a:ext cx="5500440" cy="552960"/>
          </a:xfrm>
          <a:prstGeom prst="rect">
            <a:avLst/>
          </a:prstGeom>
          <a:noFill/>
          <a:ln w="0">
            <a:noFill/>
          </a:ln>
        </p:spPr>
        <p:style>
          <a:lnRef idx="0"/>
          <a:fillRef idx="0"/>
          <a:effectRef idx="0"/>
          <a:fontRef idx="minor"/>
        </p:style>
        <p:txBody>
          <a:bodyPr lIns="0" rIns="0" tIns="0" bIns="0" anchor="t">
            <a:noAutofit/>
          </a:bodyPr>
          <a:p>
            <a:pPr defTabSz="914400">
              <a:lnSpc>
                <a:spcPts val="2149"/>
              </a:lnSpc>
              <a:tabLst>
                <a:tab algn="l" pos="0"/>
              </a:tabLst>
            </a:pPr>
            <a:r>
              <a:rPr b="0" lang="en-US" sz="1350" spc="-1" strike="noStrike">
                <a:solidFill>
                  <a:srgbClr val="e5e0df"/>
                </a:solidFill>
                <a:latin typeface="Roboto"/>
                <a:ea typeface="Roboto"/>
              </a:rPr>
              <a:t>We annotated those 4566 images on the Roboflow app. Over 15 Waste Classes:</a:t>
            </a:r>
            <a:endParaRPr b="0" lang="en-US" sz="1350" spc="-1" strike="noStrike">
              <a:solidFill>
                <a:srgbClr val="ffffff"/>
              </a:solidFill>
              <a:latin typeface="Arial"/>
            </a:endParaRPr>
          </a:p>
        </p:txBody>
      </p:sp>
      <p:sp>
        <p:nvSpPr>
          <p:cNvPr id="184" name="Text 12"/>
          <p:cNvSpPr/>
          <p:nvPr/>
        </p:nvSpPr>
        <p:spPr>
          <a:xfrm>
            <a:off x="8265600" y="3611160"/>
            <a:ext cx="5759640" cy="276120"/>
          </a:xfrm>
          <a:prstGeom prst="rect">
            <a:avLst/>
          </a:prstGeom>
          <a:noFill/>
          <a:ln w="0">
            <a:noFill/>
          </a:ln>
        </p:spPr>
        <p:style>
          <a:lnRef idx="0"/>
          <a:fillRef idx="0"/>
          <a:effectRef idx="0"/>
          <a:fontRef idx="minor"/>
        </p:style>
        <p:txBody>
          <a:bodyPr wrap="none" lIns="0" rIns="0" tIns="0" bIns="0" anchor="t">
            <a:noAutofit/>
          </a:bodyPr>
          <a:p>
            <a:pPr defTabSz="914400">
              <a:lnSpc>
                <a:spcPts val="2149"/>
              </a:lnSpc>
              <a:tabLst>
                <a:tab algn="l" pos="0"/>
              </a:tabLst>
            </a:pPr>
            <a:r>
              <a:rPr b="0" lang="en-US" sz="1350" spc="-1" strike="noStrike">
                <a:solidFill>
                  <a:srgbClr val="e5e0df"/>
                </a:solidFill>
                <a:latin typeface="Roboto"/>
                <a:ea typeface="Roboto"/>
              </a:rPr>
              <a:t>15 waste classes further into 3 types:</a:t>
            </a:r>
            <a:endParaRPr b="0" lang="en-US" sz="1350" spc="-1" strike="noStrike">
              <a:solidFill>
                <a:srgbClr val="ffffff"/>
              </a:solidFill>
              <a:latin typeface="Arial"/>
            </a:endParaRPr>
          </a:p>
        </p:txBody>
      </p:sp>
      <p:sp>
        <p:nvSpPr>
          <p:cNvPr id="185" name="Text 13"/>
          <p:cNvSpPr/>
          <p:nvPr/>
        </p:nvSpPr>
        <p:spPr>
          <a:xfrm>
            <a:off x="8265600" y="3991320"/>
            <a:ext cx="5759640" cy="276120"/>
          </a:xfrm>
          <a:prstGeom prst="rect">
            <a:avLst/>
          </a:prstGeom>
          <a:noFill/>
          <a:ln w="0">
            <a:noFill/>
          </a:ln>
        </p:spPr>
        <p:style>
          <a:lnRef idx="0"/>
          <a:fillRef idx="0"/>
          <a:effectRef idx="0"/>
          <a:fontRef idx="minor"/>
        </p:style>
        <p:txBody>
          <a:bodyPr wrap="none" lIns="0" rIns="0" tIns="0" bIns="0" anchor="t">
            <a:noAutofit/>
          </a:bodyPr>
          <a:p>
            <a:pPr defTabSz="914400">
              <a:lnSpc>
                <a:spcPts val="2149"/>
              </a:lnSpc>
              <a:tabLst>
                <a:tab algn="l" pos="0"/>
              </a:tabLst>
            </a:pPr>
            <a:r>
              <a:rPr b="0" lang="en-US" sz="1350" spc="-1" strike="noStrike">
                <a:solidFill>
                  <a:srgbClr val="e5e0df"/>
                </a:solidFill>
                <a:latin typeface="Roboto"/>
                <a:ea typeface="Roboto"/>
              </a:rPr>
              <a:t>Recylable , Non Recylable , Hazardous</a:t>
            </a:r>
            <a:endParaRPr b="0" lang="en-US" sz="1350" spc="-1" strike="noStrike">
              <a:solidFill>
                <a:srgbClr val="ffffff"/>
              </a:solidFill>
              <a:latin typeface="Arial"/>
            </a:endParaRPr>
          </a:p>
        </p:txBody>
      </p:sp>
      <p:sp>
        <p:nvSpPr>
          <p:cNvPr id="186" name="Shape 14"/>
          <p:cNvSpPr/>
          <p:nvPr/>
        </p:nvSpPr>
        <p:spPr>
          <a:xfrm>
            <a:off x="6538680" y="3797280"/>
            <a:ext cx="604440" cy="22680"/>
          </a:xfrm>
          <a:prstGeom prst="roundRect">
            <a:avLst>
              <a:gd name="adj" fmla="val 680452"/>
            </a:avLst>
          </a:prstGeom>
          <a:solidFill>
            <a:srgbClr val="fc8337"/>
          </a:solidFill>
          <a:ln w="0">
            <a:noFill/>
          </a:ln>
        </p:spPr>
        <p:style>
          <a:lnRef idx="0"/>
          <a:fillRef idx="0"/>
          <a:effectRef idx="0"/>
          <a:fontRef idx="minor"/>
        </p:style>
        <p:txBody>
          <a:bodyPr lIns="90000" rIns="90000" tIns="-28800" bIns="-28800" anchor="t">
            <a:noAutofit/>
          </a:bodyPr>
          <a:p>
            <a:endParaRPr b="0" lang="en-US" sz="1800" spc="-1" strike="noStrike">
              <a:solidFill>
                <a:srgbClr val="000000"/>
              </a:solidFill>
              <a:latin typeface="Arial"/>
            </a:endParaRPr>
          </a:p>
        </p:txBody>
      </p:sp>
      <p:sp>
        <p:nvSpPr>
          <p:cNvPr id="187" name="Shape 15"/>
          <p:cNvSpPr/>
          <p:nvPr/>
        </p:nvSpPr>
        <p:spPr>
          <a:xfrm>
            <a:off x="7120800" y="3614400"/>
            <a:ext cx="388440" cy="388440"/>
          </a:xfrm>
          <a:prstGeom prst="roundRect">
            <a:avLst>
              <a:gd name="adj" fmla="val 40002"/>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8" name="Text 16"/>
          <p:cNvSpPr/>
          <p:nvPr/>
        </p:nvSpPr>
        <p:spPr>
          <a:xfrm>
            <a:off x="7236720" y="3679200"/>
            <a:ext cx="156240" cy="258840"/>
          </a:xfrm>
          <a:prstGeom prst="rect">
            <a:avLst/>
          </a:prstGeom>
          <a:noFill/>
          <a:ln w="0">
            <a:noFill/>
          </a:ln>
        </p:spPr>
        <p:style>
          <a:lnRef idx="0"/>
          <a:fillRef idx="0"/>
          <a:effectRef idx="0"/>
          <a:fontRef idx="minor"/>
        </p:style>
        <p:txBody>
          <a:bodyPr wrap="none" lIns="0" rIns="0" tIns="0" bIns="0" anchor="t">
            <a:noAutofit/>
          </a:bodyPr>
          <a:p>
            <a:pPr algn="ctr" defTabSz="914400">
              <a:lnSpc>
                <a:spcPts val="2001"/>
              </a:lnSpc>
              <a:tabLst>
                <a:tab algn="l" pos="0"/>
              </a:tabLst>
            </a:pPr>
            <a:r>
              <a:rPr b="0" lang="en-US" sz="2000" spc="-1" strike="noStrike">
                <a:solidFill>
                  <a:srgbClr val="e5e0df"/>
                </a:solidFill>
                <a:latin typeface="Saira Medium"/>
                <a:ea typeface="Saira Medium"/>
              </a:rPr>
              <a:t>3</a:t>
            </a:r>
            <a:endParaRPr b="0" lang="en-US" sz="2000" spc="-1" strike="noStrike">
              <a:solidFill>
                <a:srgbClr val="ffffff"/>
              </a:solidFill>
              <a:latin typeface="Arial"/>
            </a:endParaRPr>
          </a:p>
        </p:txBody>
      </p:sp>
      <p:sp>
        <p:nvSpPr>
          <p:cNvPr id="189" name="Text 17"/>
          <p:cNvSpPr/>
          <p:nvPr/>
        </p:nvSpPr>
        <p:spPr>
          <a:xfrm>
            <a:off x="3029040" y="3592440"/>
            <a:ext cx="3335400" cy="269640"/>
          </a:xfrm>
          <a:prstGeom prst="rect">
            <a:avLst/>
          </a:prstGeom>
          <a:noFill/>
          <a:ln w="0">
            <a:noFill/>
          </a:ln>
        </p:spPr>
        <p:style>
          <a:lnRef idx="0"/>
          <a:fillRef idx="0"/>
          <a:effectRef idx="0"/>
          <a:fontRef idx="minor"/>
        </p:style>
        <p:txBody>
          <a:bodyPr wrap="none" lIns="0" rIns="0" tIns="0" bIns="0" anchor="t">
            <a:noAutofit/>
          </a:bodyPr>
          <a:p>
            <a:pPr algn="r" defTabSz="914400">
              <a:lnSpc>
                <a:spcPts val="2100"/>
              </a:lnSpc>
              <a:tabLst>
                <a:tab algn="l" pos="0"/>
              </a:tabLst>
            </a:pPr>
            <a:r>
              <a:rPr b="0" lang="en-US" sz="1700" spc="-1" strike="noStrike">
                <a:solidFill>
                  <a:srgbClr val="e5e0df"/>
                </a:solidFill>
                <a:latin typeface="Saira Medium"/>
                <a:ea typeface="Saira Medium"/>
              </a:rPr>
              <a:t>Preprocessing and Augmentation</a:t>
            </a:r>
            <a:endParaRPr b="0" lang="en-US" sz="1700" spc="-1" strike="noStrike">
              <a:solidFill>
                <a:srgbClr val="ffffff"/>
              </a:solidFill>
              <a:latin typeface="Arial"/>
            </a:endParaRPr>
          </a:p>
        </p:txBody>
      </p:sp>
      <p:sp>
        <p:nvSpPr>
          <p:cNvPr id="190" name="Text 18"/>
          <p:cNvSpPr/>
          <p:nvPr/>
        </p:nvSpPr>
        <p:spPr>
          <a:xfrm>
            <a:off x="604800" y="3966120"/>
            <a:ext cx="5759640" cy="829440"/>
          </a:xfrm>
          <a:prstGeom prst="rect">
            <a:avLst/>
          </a:prstGeom>
          <a:noFill/>
          <a:ln w="0">
            <a:noFill/>
          </a:ln>
        </p:spPr>
        <p:style>
          <a:lnRef idx="0"/>
          <a:fillRef idx="0"/>
          <a:effectRef idx="0"/>
          <a:fontRef idx="minor"/>
        </p:style>
        <p:txBody>
          <a:bodyPr lIns="0" rIns="0" tIns="0" bIns="0" anchor="t">
            <a:noAutofit/>
          </a:bodyPr>
          <a:p>
            <a:pPr algn="r" defTabSz="914400">
              <a:lnSpc>
                <a:spcPts val="2149"/>
              </a:lnSpc>
              <a:tabLst>
                <a:tab algn="l" pos="0"/>
              </a:tabLst>
            </a:pPr>
            <a:r>
              <a:rPr b="0" lang="en-US" sz="1350" spc="-1" strike="noStrike">
                <a:solidFill>
                  <a:srgbClr val="e5e0df"/>
                </a:solidFill>
                <a:latin typeface="Roboto"/>
                <a:ea typeface="Roboto"/>
              </a:rPr>
              <a:t>We properly oriented and resized the images, then applied a 40% horizontal-vertical flip to augment the </a:t>
            </a:r>
            <a:r>
              <a:rPr b="0" lang="en-US" sz="1350" spc="-1" strike="noStrike">
                <a:solidFill>
                  <a:srgbClr val="fc8337"/>
                </a:solidFill>
                <a:latin typeface="Roboto"/>
                <a:ea typeface="Roboto"/>
              </a:rPr>
              <a:t>11289 images</a:t>
            </a:r>
            <a:r>
              <a:rPr b="0" lang="en-US" sz="1350" spc="-1" strike="noStrike">
                <a:solidFill>
                  <a:srgbClr val="e5e0df"/>
                </a:solidFill>
                <a:latin typeface="Roboto"/>
                <a:ea typeface="Roboto"/>
              </a:rPr>
              <a:t> in our dataset. This will help make our model more accurate.</a:t>
            </a:r>
            <a:endParaRPr b="0" lang="en-US" sz="1350" spc="-1" strike="noStrike">
              <a:solidFill>
                <a:srgbClr val="ffffff"/>
              </a:solidFill>
              <a:latin typeface="Arial"/>
            </a:endParaRPr>
          </a:p>
        </p:txBody>
      </p:sp>
      <p:pic>
        <p:nvPicPr>
          <p:cNvPr id="191" name="Image 1" descr="preencoded.png"/>
          <p:cNvPicPr/>
          <p:nvPr/>
        </p:nvPicPr>
        <p:blipFill>
          <a:blip r:embed="rId2"/>
          <a:stretch/>
        </p:blipFill>
        <p:spPr>
          <a:xfrm>
            <a:off x="2341440" y="4990320"/>
            <a:ext cx="4022640" cy="1261800"/>
          </a:xfrm>
          <a:prstGeom prst="rect">
            <a:avLst/>
          </a:prstGeom>
          <a:ln w="0">
            <a:noFill/>
          </a:ln>
        </p:spPr>
      </p:pic>
      <p:sp>
        <p:nvSpPr>
          <p:cNvPr id="192" name="Shape 19"/>
          <p:cNvSpPr/>
          <p:nvPr/>
        </p:nvSpPr>
        <p:spPr>
          <a:xfrm>
            <a:off x="7486920" y="5386320"/>
            <a:ext cx="604440" cy="22680"/>
          </a:xfrm>
          <a:prstGeom prst="roundRect">
            <a:avLst>
              <a:gd name="adj" fmla="val 680452"/>
            </a:avLst>
          </a:prstGeom>
          <a:solidFill>
            <a:srgbClr val="fc8337"/>
          </a:solidFill>
          <a:ln w="0">
            <a:noFill/>
          </a:ln>
        </p:spPr>
        <p:style>
          <a:lnRef idx="0"/>
          <a:fillRef idx="0"/>
          <a:effectRef idx="0"/>
          <a:fontRef idx="minor"/>
        </p:style>
        <p:txBody>
          <a:bodyPr lIns="90000" rIns="90000" tIns="-28800" bIns="-28800" anchor="t">
            <a:noAutofit/>
          </a:bodyPr>
          <a:p>
            <a:endParaRPr b="0" lang="en-US" sz="1800" spc="-1" strike="noStrike">
              <a:solidFill>
                <a:srgbClr val="000000"/>
              </a:solidFill>
              <a:latin typeface="Arial"/>
            </a:endParaRPr>
          </a:p>
        </p:txBody>
      </p:sp>
      <p:sp>
        <p:nvSpPr>
          <p:cNvPr id="193" name="Shape 20"/>
          <p:cNvSpPr/>
          <p:nvPr/>
        </p:nvSpPr>
        <p:spPr>
          <a:xfrm>
            <a:off x="7120800" y="5203440"/>
            <a:ext cx="388440" cy="388440"/>
          </a:xfrm>
          <a:prstGeom prst="roundRect">
            <a:avLst>
              <a:gd name="adj" fmla="val 40002"/>
            </a:avLst>
          </a:prstGeom>
          <a:solidFill>
            <a:srgbClr val="030303"/>
          </a:solidFill>
          <a:ln w="1524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4" name="Text 21"/>
          <p:cNvSpPr/>
          <p:nvPr/>
        </p:nvSpPr>
        <p:spPr>
          <a:xfrm>
            <a:off x="7231320" y="5268240"/>
            <a:ext cx="167040" cy="258840"/>
          </a:xfrm>
          <a:prstGeom prst="rect">
            <a:avLst/>
          </a:prstGeom>
          <a:noFill/>
          <a:ln w="0">
            <a:noFill/>
          </a:ln>
        </p:spPr>
        <p:style>
          <a:lnRef idx="0"/>
          <a:fillRef idx="0"/>
          <a:effectRef idx="0"/>
          <a:fontRef idx="minor"/>
        </p:style>
        <p:txBody>
          <a:bodyPr wrap="none" lIns="0" rIns="0" tIns="0" bIns="0" anchor="t">
            <a:noAutofit/>
          </a:bodyPr>
          <a:p>
            <a:pPr algn="ctr" defTabSz="914400">
              <a:lnSpc>
                <a:spcPts val="2001"/>
              </a:lnSpc>
              <a:tabLst>
                <a:tab algn="l" pos="0"/>
              </a:tabLst>
            </a:pPr>
            <a:r>
              <a:rPr b="0" lang="en-US" sz="2000" spc="-1" strike="noStrike">
                <a:solidFill>
                  <a:srgbClr val="e5e0df"/>
                </a:solidFill>
                <a:latin typeface="Saira Medium"/>
                <a:ea typeface="Saira Medium"/>
              </a:rPr>
              <a:t>4</a:t>
            </a:r>
            <a:endParaRPr b="0" lang="en-US" sz="2000" spc="-1" strike="noStrike">
              <a:solidFill>
                <a:srgbClr val="ffffff"/>
              </a:solidFill>
              <a:latin typeface="Arial"/>
            </a:endParaRPr>
          </a:p>
        </p:txBody>
      </p:sp>
      <p:sp>
        <p:nvSpPr>
          <p:cNvPr id="195" name="Text 22"/>
          <p:cNvSpPr/>
          <p:nvPr/>
        </p:nvSpPr>
        <p:spPr>
          <a:xfrm>
            <a:off x="8265600" y="5181840"/>
            <a:ext cx="2160000" cy="269640"/>
          </a:xfrm>
          <a:prstGeom prst="rect">
            <a:avLst/>
          </a:prstGeom>
          <a:noFill/>
          <a:ln w="0">
            <a:noFill/>
          </a:ln>
        </p:spPr>
        <p:style>
          <a:lnRef idx="0"/>
          <a:fillRef idx="0"/>
          <a:effectRef idx="0"/>
          <a:fontRef idx="minor"/>
        </p:style>
        <p:txBody>
          <a:bodyPr wrap="none" lIns="0" rIns="0" tIns="0" bIns="0" anchor="t">
            <a:noAutofit/>
          </a:bodyPr>
          <a:p>
            <a:pPr defTabSz="914400">
              <a:lnSpc>
                <a:spcPts val="2100"/>
              </a:lnSpc>
              <a:tabLst>
                <a:tab algn="l" pos="0"/>
              </a:tabLst>
            </a:pPr>
            <a:r>
              <a:rPr b="0" lang="en-US" sz="1700" spc="-1" strike="noStrike">
                <a:solidFill>
                  <a:srgbClr val="e5e0df"/>
                </a:solidFill>
                <a:latin typeface="Saira Medium"/>
                <a:ea typeface="Saira Medium"/>
              </a:rPr>
              <a:t>Training And Testing</a:t>
            </a:r>
            <a:endParaRPr b="0" lang="en-US" sz="1700" spc="-1" strike="noStrike">
              <a:solidFill>
                <a:srgbClr val="ffffff"/>
              </a:solidFill>
              <a:latin typeface="Arial"/>
            </a:endParaRPr>
          </a:p>
        </p:txBody>
      </p:sp>
      <p:sp>
        <p:nvSpPr>
          <p:cNvPr id="196" name="Text 23"/>
          <p:cNvSpPr/>
          <p:nvPr/>
        </p:nvSpPr>
        <p:spPr>
          <a:xfrm>
            <a:off x="8265600" y="5555160"/>
            <a:ext cx="5759640" cy="276120"/>
          </a:xfrm>
          <a:prstGeom prst="rect">
            <a:avLst/>
          </a:prstGeom>
          <a:noFill/>
          <a:ln w="0">
            <a:noFill/>
          </a:ln>
        </p:spPr>
        <p:style>
          <a:lnRef idx="0"/>
          <a:fillRef idx="0"/>
          <a:effectRef idx="0"/>
          <a:fontRef idx="minor"/>
        </p:style>
        <p:txBody>
          <a:bodyPr wrap="none" lIns="0" rIns="0" tIns="0" bIns="0" anchor="t">
            <a:noAutofit/>
          </a:bodyPr>
          <a:p>
            <a:pPr defTabSz="914400">
              <a:lnSpc>
                <a:spcPts val="2149"/>
              </a:lnSpc>
              <a:tabLst>
                <a:tab algn="l" pos="0"/>
              </a:tabLst>
            </a:pPr>
            <a:r>
              <a:rPr b="0" lang="en-US" sz="1350" spc="-1" strike="noStrike">
                <a:solidFill>
                  <a:srgbClr val="e5e0df"/>
                </a:solidFill>
                <a:latin typeface="Roboto"/>
                <a:ea typeface="Roboto"/>
              </a:rPr>
              <a:t>We trained our model on our custom dataset using YOLOv8.</a:t>
            </a:r>
            <a:endParaRPr b="0" lang="en-US" sz="1350" spc="-1" strike="noStrike">
              <a:solidFill>
                <a:srgbClr val="ffffff"/>
              </a:solidFill>
              <a:latin typeface="Arial"/>
            </a:endParaRPr>
          </a:p>
        </p:txBody>
      </p:sp>
      <p:sp>
        <p:nvSpPr>
          <p:cNvPr id="197" name="Text 24"/>
          <p:cNvSpPr/>
          <p:nvPr/>
        </p:nvSpPr>
        <p:spPr>
          <a:xfrm>
            <a:off x="8265600" y="5935680"/>
            <a:ext cx="5759640" cy="1382400"/>
          </a:xfrm>
          <a:prstGeom prst="rect">
            <a:avLst/>
          </a:prstGeom>
          <a:noFill/>
          <a:ln w="0">
            <a:noFill/>
          </a:ln>
        </p:spPr>
        <p:style>
          <a:lnRef idx="0"/>
          <a:fillRef idx="0"/>
          <a:effectRef idx="0"/>
          <a:fontRef idx="minor"/>
        </p:style>
        <p:txBody>
          <a:bodyPr lIns="0" rIns="0" tIns="0" bIns="0" anchor="t">
            <a:noAutofit/>
          </a:bodyPr>
          <a:p>
            <a:pPr defTabSz="914400">
              <a:lnSpc>
                <a:spcPts val="2149"/>
              </a:lnSpc>
              <a:tabLst>
                <a:tab algn="l" pos="0"/>
              </a:tabLst>
            </a:pPr>
            <a:r>
              <a:rPr b="0" lang="en-US" sz="1350" spc="-1" strike="noStrike">
                <a:solidFill>
                  <a:srgbClr val="e5e0df"/>
                </a:solidFill>
                <a:latin typeface="Roboto"/>
                <a:ea typeface="Roboto"/>
              </a:rPr>
              <a:t>Now that we have a solid dataset and an initial model trained, we are moving forward with statistical analysis to evaluate its accuracy and identify areas for improvement. This is an ongoing process, and we are committed to refining the model until it can reliably detect and segregate waste with high precision.</a:t>
            </a:r>
            <a:endParaRPr b="0" lang="en-US" sz="1350" spc="-1" strike="noStrike">
              <a:solidFill>
                <a:srgbClr val="ffffff"/>
              </a:solidFill>
              <a:latin typeface="Arial"/>
            </a:endParaRPr>
          </a:p>
        </p:txBody>
      </p:sp>
      <p:sp>
        <p:nvSpPr>
          <p:cNvPr id="198" name="Rectangle 29"/>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 0"/>
          <p:cNvSpPr/>
          <p:nvPr/>
        </p:nvSpPr>
        <p:spPr>
          <a:xfrm>
            <a:off x="793800" y="1225800"/>
            <a:ext cx="10442520" cy="566640"/>
          </a:xfrm>
          <a:prstGeom prst="rect">
            <a:avLst/>
          </a:prstGeom>
          <a:noFill/>
          <a:ln w="0">
            <a:noFill/>
          </a:ln>
        </p:spPr>
        <p:style>
          <a:lnRef idx="0"/>
          <a:fillRef idx="0"/>
          <a:effectRef idx="0"/>
          <a:fontRef idx="minor"/>
        </p:style>
        <p:txBody>
          <a:bodyPr wrap="none" lIns="0" rIns="0" tIns="0" bIns="0" anchor="t">
            <a:noAutofit/>
          </a:bodyPr>
          <a:p>
            <a:pPr defTabSz="914400">
              <a:lnSpc>
                <a:spcPts val="4450"/>
              </a:lnSpc>
              <a:tabLst>
                <a:tab algn="l" pos="0"/>
              </a:tabLst>
            </a:pPr>
            <a:r>
              <a:rPr b="0" lang="en-US" sz="3550" spc="-1" strike="noStrike">
                <a:solidFill>
                  <a:srgbClr val="ffffff"/>
                </a:solidFill>
                <a:latin typeface="Saira Medium"/>
                <a:ea typeface="Saira Medium"/>
              </a:rPr>
              <a:t>5. Statistical Analysis of our model (initial phase) :</a:t>
            </a:r>
            <a:endParaRPr b="0" lang="en-US" sz="3550" spc="-1" strike="noStrike">
              <a:solidFill>
                <a:srgbClr val="ffffff"/>
              </a:solidFill>
              <a:latin typeface="Arial"/>
            </a:endParaRPr>
          </a:p>
        </p:txBody>
      </p:sp>
      <p:sp>
        <p:nvSpPr>
          <p:cNvPr id="200" name="Shape 1"/>
          <p:cNvSpPr/>
          <p:nvPr/>
        </p:nvSpPr>
        <p:spPr>
          <a:xfrm>
            <a:off x="793800" y="2501640"/>
            <a:ext cx="396360" cy="396360"/>
          </a:xfrm>
          <a:prstGeom prst="roundRect">
            <a:avLst>
              <a:gd name="adj" fmla="val 51443"/>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1" name="Text 2"/>
          <p:cNvSpPr/>
          <p:nvPr/>
        </p:nvSpPr>
        <p:spPr>
          <a:xfrm>
            <a:off x="1417320" y="250164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Amount of data</a:t>
            </a:r>
            <a:endParaRPr b="0" lang="en-US" sz="2200" spc="-1" strike="noStrike">
              <a:solidFill>
                <a:srgbClr val="ffffff"/>
              </a:solidFill>
              <a:latin typeface="Arial"/>
            </a:endParaRPr>
          </a:p>
        </p:txBody>
      </p:sp>
      <p:sp>
        <p:nvSpPr>
          <p:cNvPr id="202" name="Text 3"/>
          <p:cNvSpPr/>
          <p:nvPr/>
        </p:nvSpPr>
        <p:spPr>
          <a:xfrm>
            <a:off x="1417320" y="2991960"/>
            <a:ext cx="3572280" cy="362520"/>
          </a:xfrm>
          <a:prstGeom prst="rect">
            <a:avLst/>
          </a:prstGeom>
          <a:noFill/>
          <a:ln w="0">
            <a:noFill/>
          </a:ln>
        </p:spPr>
        <p:style>
          <a:lnRef idx="0"/>
          <a:fillRef idx="0"/>
          <a:effectRef idx="0"/>
          <a:fontRef idx="minor"/>
        </p:style>
        <p:txBody>
          <a:bodyPr wrap="none" lIns="0" rIns="0" tIns="0" bIns="0" anchor="t">
            <a:noAutofit/>
          </a:bodyPr>
          <a:p>
            <a:pPr defTabSz="914400">
              <a:lnSpc>
                <a:spcPts val="2849"/>
              </a:lnSpc>
              <a:tabLst>
                <a:tab algn="l" pos="0"/>
              </a:tabLst>
            </a:pPr>
            <a:r>
              <a:rPr b="0" lang="en-US" sz="1750" spc="-1" strike="noStrike">
                <a:solidFill>
                  <a:srgbClr val="e5e0df"/>
                </a:solidFill>
                <a:latin typeface="Roboto"/>
                <a:ea typeface="Roboto"/>
              </a:rPr>
              <a:t>4500 images</a:t>
            </a:r>
            <a:endParaRPr b="0" lang="en-US" sz="1750" spc="-1" strike="noStrike">
              <a:solidFill>
                <a:srgbClr val="ffffff"/>
              </a:solidFill>
              <a:latin typeface="Arial"/>
            </a:endParaRPr>
          </a:p>
        </p:txBody>
      </p:sp>
      <p:sp>
        <p:nvSpPr>
          <p:cNvPr id="203" name="Shape 4"/>
          <p:cNvSpPr/>
          <p:nvPr/>
        </p:nvSpPr>
        <p:spPr>
          <a:xfrm>
            <a:off x="5217120" y="2501640"/>
            <a:ext cx="396360" cy="396360"/>
          </a:xfrm>
          <a:prstGeom prst="roundRect">
            <a:avLst>
              <a:gd name="adj" fmla="val 51443"/>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4" name="Text 5"/>
          <p:cNvSpPr/>
          <p:nvPr/>
        </p:nvSpPr>
        <p:spPr>
          <a:xfrm>
            <a:off x="5840640" y="2501640"/>
            <a:ext cx="331416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Types of wastes included</a:t>
            </a:r>
            <a:endParaRPr b="0" lang="en-US" sz="2200" spc="-1" strike="noStrike">
              <a:solidFill>
                <a:srgbClr val="ffffff"/>
              </a:solidFill>
              <a:latin typeface="Arial"/>
            </a:endParaRPr>
          </a:p>
        </p:txBody>
      </p:sp>
      <p:sp>
        <p:nvSpPr>
          <p:cNvPr id="205" name="Text 6"/>
          <p:cNvSpPr/>
          <p:nvPr/>
        </p:nvSpPr>
        <p:spPr>
          <a:xfrm>
            <a:off x="5840640" y="2991960"/>
            <a:ext cx="3572280" cy="1451160"/>
          </a:xfrm>
          <a:prstGeom prst="rect">
            <a:avLst/>
          </a:prstGeom>
          <a:noFill/>
          <a:ln w="0">
            <a:noFill/>
          </a:ln>
        </p:spPr>
        <p:style>
          <a:lnRef idx="0"/>
          <a:fillRef idx="0"/>
          <a:effectRef idx="0"/>
          <a:fontRef idx="minor"/>
        </p:style>
        <p:txBody>
          <a:bodyPr lIns="0" rIns="0" tIns="0" bIns="0" anchor="t">
            <a:noAutofit/>
          </a:bodyPr>
          <a:p>
            <a:r>
              <a:rPr b="0" lang="en-US" sz="1750" spc="-1" strike="noStrike">
                <a:solidFill>
                  <a:srgbClr val="e5e0df"/>
                </a:solidFill>
                <a:latin typeface="Roboto"/>
                <a:ea typeface="Roboto"/>
              </a:rPr>
              <a:t>a) Paper Wastes</a:t>
            </a:r>
            <a:endParaRPr b="0" lang="en-US" sz="1750" spc="-1" strike="noStrike">
              <a:solidFill>
                <a:srgbClr val="ffffff"/>
              </a:solidFill>
              <a:latin typeface="Arial"/>
            </a:endParaRPr>
          </a:p>
          <a:p>
            <a:r>
              <a:rPr b="0" lang="en-US" sz="1750" spc="-1" strike="noStrike">
                <a:solidFill>
                  <a:srgbClr val="e5e0df"/>
                </a:solidFill>
                <a:latin typeface="Roboto"/>
                <a:ea typeface="Roboto"/>
              </a:rPr>
              <a:t>b) Cans</a:t>
            </a:r>
            <a:endParaRPr b="0" lang="en-US" sz="1750" spc="-1" strike="noStrike">
              <a:solidFill>
                <a:srgbClr val="ffffff"/>
              </a:solidFill>
              <a:latin typeface="Arial"/>
            </a:endParaRPr>
          </a:p>
          <a:p>
            <a:r>
              <a:rPr b="0" lang="en-US" sz="1750" spc="-1" strike="noStrike">
                <a:solidFill>
                  <a:srgbClr val="e5e0df"/>
                </a:solidFill>
                <a:latin typeface="Roboto"/>
                <a:ea typeface="Roboto"/>
              </a:rPr>
              <a:t>c) Cardboard wastes</a:t>
            </a:r>
            <a:endParaRPr b="0" lang="en-US" sz="1750" spc="-1" strike="noStrike">
              <a:solidFill>
                <a:srgbClr val="ffffff"/>
              </a:solidFill>
              <a:latin typeface="Arial"/>
            </a:endParaRPr>
          </a:p>
          <a:p>
            <a:pPr defTabSz="914400">
              <a:lnSpc>
                <a:spcPts val="2849"/>
              </a:lnSpc>
              <a:tabLst>
                <a:tab algn="l" pos="0"/>
              </a:tabLst>
            </a:pPr>
            <a:r>
              <a:rPr b="0" lang="en-US" sz="1750" spc="-1" strike="noStrike">
                <a:solidFill>
                  <a:srgbClr val="e5e0df"/>
                </a:solidFill>
                <a:latin typeface="Roboto"/>
                <a:ea typeface="Roboto"/>
              </a:rPr>
              <a:t>d) Snackbags</a:t>
            </a:r>
            <a:endParaRPr b="0" lang="en-US" sz="1750" spc="-1" strike="noStrike">
              <a:solidFill>
                <a:srgbClr val="ffffff"/>
              </a:solidFill>
              <a:latin typeface="Arial"/>
            </a:endParaRPr>
          </a:p>
        </p:txBody>
      </p:sp>
      <p:sp>
        <p:nvSpPr>
          <p:cNvPr id="206" name="Shape 7"/>
          <p:cNvSpPr/>
          <p:nvPr/>
        </p:nvSpPr>
        <p:spPr>
          <a:xfrm>
            <a:off x="9640080" y="2501640"/>
            <a:ext cx="396360" cy="396360"/>
          </a:xfrm>
          <a:prstGeom prst="roundRect">
            <a:avLst>
              <a:gd name="adj" fmla="val 51443"/>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7" name="Text 8"/>
          <p:cNvSpPr/>
          <p:nvPr/>
        </p:nvSpPr>
        <p:spPr>
          <a:xfrm>
            <a:off x="10263960" y="2501640"/>
            <a:ext cx="344124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Augmentation Percentage</a:t>
            </a:r>
            <a:endParaRPr b="0" lang="en-US" sz="2200" spc="-1" strike="noStrike">
              <a:solidFill>
                <a:srgbClr val="ffffff"/>
              </a:solidFill>
              <a:latin typeface="Arial"/>
            </a:endParaRPr>
          </a:p>
        </p:txBody>
      </p:sp>
      <p:sp>
        <p:nvSpPr>
          <p:cNvPr id="208" name="Text 9"/>
          <p:cNvSpPr/>
          <p:nvPr/>
        </p:nvSpPr>
        <p:spPr>
          <a:xfrm>
            <a:off x="10263960" y="2991960"/>
            <a:ext cx="3572280" cy="362520"/>
          </a:xfrm>
          <a:prstGeom prst="rect">
            <a:avLst/>
          </a:prstGeom>
          <a:noFill/>
          <a:ln w="0">
            <a:noFill/>
          </a:ln>
        </p:spPr>
        <p:style>
          <a:lnRef idx="0"/>
          <a:fillRef idx="0"/>
          <a:effectRef idx="0"/>
          <a:fontRef idx="minor"/>
        </p:style>
        <p:txBody>
          <a:bodyPr wrap="none" lIns="0" rIns="0" tIns="0" bIns="0" anchor="t">
            <a:noAutofit/>
          </a:bodyPr>
          <a:p>
            <a:pPr defTabSz="914400">
              <a:lnSpc>
                <a:spcPts val="2849"/>
              </a:lnSpc>
              <a:tabLst>
                <a:tab algn="l" pos="0"/>
              </a:tabLst>
            </a:pPr>
            <a:r>
              <a:rPr b="0" lang="en-US" sz="1750" spc="-1" strike="noStrike">
                <a:solidFill>
                  <a:srgbClr val="e5e0df"/>
                </a:solidFill>
                <a:latin typeface="Roboto"/>
                <a:ea typeface="Roboto"/>
              </a:rPr>
              <a:t>40 percent</a:t>
            </a:r>
            <a:endParaRPr b="0" lang="en-US" sz="1750" spc="-1" strike="noStrike">
              <a:solidFill>
                <a:srgbClr val="ffffff"/>
              </a:solidFill>
              <a:latin typeface="Arial"/>
            </a:endParaRPr>
          </a:p>
        </p:txBody>
      </p:sp>
      <p:sp>
        <p:nvSpPr>
          <p:cNvPr id="209" name="Shape 10"/>
          <p:cNvSpPr/>
          <p:nvPr/>
        </p:nvSpPr>
        <p:spPr>
          <a:xfrm>
            <a:off x="793800" y="4925520"/>
            <a:ext cx="396360" cy="396360"/>
          </a:xfrm>
          <a:prstGeom prst="roundRect">
            <a:avLst>
              <a:gd name="adj" fmla="val 51443"/>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0" name="Text 11"/>
          <p:cNvSpPr/>
          <p:nvPr/>
        </p:nvSpPr>
        <p:spPr>
          <a:xfrm>
            <a:off x="1417320" y="492552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Au applied</a:t>
            </a:r>
            <a:endParaRPr b="0" lang="en-US" sz="2200" spc="-1" strike="noStrike">
              <a:solidFill>
                <a:srgbClr val="ffffff"/>
              </a:solidFill>
              <a:latin typeface="Arial"/>
            </a:endParaRPr>
          </a:p>
        </p:txBody>
      </p:sp>
      <p:sp>
        <p:nvSpPr>
          <p:cNvPr id="211" name="Text 12"/>
          <p:cNvSpPr/>
          <p:nvPr/>
        </p:nvSpPr>
        <p:spPr>
          <a:xfrm>
            <a:off x="1417320" y="5416200"/>
            <a:ext cx="3572280" cy="1088280"/>
          </a:xfrm>
          <a:prstGeom prst="rect">
            <a:avLst/>
          </a:prstGeom>
          <a:noFill/>
          <a:ln w="0">
            <a:noFill/>
          </a:ln>
        </p:spPr>
        <p:style>
          <a:lnRef idx="0"/>
          <a:fillRef idx="0"/>
          <a:effectRef idx="0"/>
          <a:fontRef idx="minor"/>
        </p:style>
        <p:txBody>
          <a:bodyPr lIns="0" rIns="0" tIns="0" bIns="0" anchor="t">
            <a:noAutofit/>
          </a:bodyPr>
          <a:p>
            <a:r>
              <a:rPr b="0" lang="en-US" sz="1750" spc="-1" strike="noStrike">
                <a:solidFill>
                  <a:srgbClr val="e5e0df"/>
                </a:solidFill>
                <a:latin typeface="Roboto"/>
                <a:ea typeface="Roboto"/>
              </a:rPr>
              <a:t>Horizontal-Vertical flip operations used on 20% images</a:t>
            </a:r>
            <a:endParaRPr b="0" lang="en-US" sz="1750" spc="-1" strike="noStrike">
              <a:solidFill>
                <a:srgbClr val="ffffff"/>
              </a:solidFill>
              <a:latin typeface="Arial"/>
            </a:endParaRPr>
          </a:p>
          <a:p>
            <a:pPr defTabSz="914400">
              <a:lnSpc>
                <a:spcPts val="2849"/>
              </a:lnSpc>
              <a:tabLst>
                <a:tab algn="l" pos="0"/>
              </a:tabLst>
            </a:pPr>
            <a:r>
              <a:rPr b="0" lang="en-US" sz="1750" spc="-1" strike="noStrike">
                <a:solidFill>
                  <a:srgbClr val="e5e0df"/>
                </a:solidFill>
                <a:latin typeface="Roboto"/>
                <a:ea typeface="Roboto"/>
              </a:rPr>
              <a:t>Model Precision Percentage</a:t>
            </a:r>
            <a:endParaRPr b="0" lang="en-US" sz="1750" spc="-1" strike="noStrike">
              <a:solidFill>
                <a:srgbClr val="ffffff"/>
              </a:solidFill>
              <a:latin typeface="Arial"/>
            </a:endParaRPr>
          </a:p>
        </p:txBody>
      </p:sp>
      <p:sp>
        <p:nvSpPr>
          <p:cNvPr id="212" name="Text 13"/>
          <p:cNvSpPr/>
          <p:nvPr/>
        </p:nvSpPr>
        <p:spPr>
          <a:xfrm>
            <a:off x="1417320" y="6640920"/>
            <a:ext cx="3572280" cy="362520"/>
          </a:xfrm>
          <a:prstGeom prst="rect">
            <a:avLst/>
          </a:prstGeom>
          <a:noFill/>
          <a:ln w="0">
            <a:noFill/>
          </a:ln>
        </p:spPr>
        <p:style>
          <a:lnRef idx="0"/>
          <a:fillRef idx="0"/>
          <a:effectRef idx="0"/>
          <a:fontRef idx="minor"/>
        </p:style>
        <p:txBody>
          <a:bodyPr wrap="none" lIns="0" rIns="0" tIns="0" bIns="0" anchor="t">
            <a:noAutofit/>
          </a:bodyPr>
          <a:p>
            <a:pPr defTabSz="914400">
              <a:lnSpc>
                <a:spcPts val="2849"/>
              </a:lnSpc>
              <a:tabLst>
                <a:tab algn="l" pos="0"/>
              </a:tabLst>
            </a:pPr>
            <a:r>
              <a:rPr b="0" lang="en-US" sz="1750" spc="-1" strike="noStrike">
                <a:solidFill>
                  <a:srgbClr val="e5e0df"/>
                </a:solidFill>
                <a:latin typeface="Roboto"/>
                <a:ea typeface="Roboto"/>
              </a:rPr>
              <a:t>Precision Percentage-71.3%</a:t>
            </a:r>
            <a:endParaRPr b="0" lang="en-US" sz="1750" spc="-1" strike="noStrike">
              <a:solidFill>
                <a:srgbClr val="ffffff"/>
              </a:solidFill>
              <a:latin typeface="Arial"/>
            </a:endParaRPr>
          </a:p>
        </p:txBody>
      </p:sp>
      <p:sp>
        <p:nvSpPr>
          <p:cNvPr id="213" name="Shape 14"/>
          <p:cNvSpPr/>
          <p:nvPr/>
        </p:nvSpPr>
        <p:spPr>
          <a:xfrm>
            <a:off x="5217120" y="4925520"/>
            <a:ext cx="396360" cy="396360"/>
          </a:xfrm>
          <a:prstGeom prst="roundRect">
            <a:avLst>
              <a:gd name="adj" fmla="val 51443"/>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4" name="Text 15"/>
          <p:cNvSpPr/>
          <p:nvPr/>
        </p:nvSpPr>
        <p:spPr>
          <a:xfrm>
            <a:off x="5840640" y="4925520"/>
            <a:ext cx="283500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Class-wise analysis</a:t>
            </a:r>
            <a:endParaRPr b="0" lang="en-US" sz="2200" spc="-1" strike="noStrike">
              <a:solidFill>
                <a:srgbClr val="ffffff"/>
              </a:solidFill>
              <a:latin typeface="Arial"/>
            </a:endParaRPr>
          </a:p>
        </p:txBody>
      </p:sp>
      <p:sp>
        <p:nvSpPr>
          <p:cNvPr id="215" name="Text 16"/>
          <p:cNvSpPr/>
          <p:nvPr/>
        </p:nvSpPr>
        <p:spPr>
          <a:xfrm>
            <a:off x="5840640" y="5416200"/>
            <a:ext cx="3572280" cy="1451160"/>
          </a:xfrm>
          <a:prstGeom prst="rect">
            <a:avLst/>
          </a:prstGeom>
          <a:noFill/>
          <a:ln w="0">
            <a:noFill/>
          </a:ln>
        </p:spPr>
        <p:style>
          <a:lnRef idx="0"/>
          <a:fillRef idx="0"/>
          <a:effectRef idx="0"/>
          <a:fontRef idx="minor"/>
        </p:style>
        <p:txBody>
          <a:bodyPr lIns="0" rIns="0" tIns="0" bIns="0" anchor="t">
            <a:noAutofit/>
          </a:bodyPr>
          <a:p>
            <a:r>
              <a:rPr b="0" lang="en-US" sz="1750" spc="-1" strike="noStrike">
                <a:solidFill>
                  <a:srgbClr val="e5e0df"/>
                </a:solidFill>
                <a:latin typeface="Roboto"/>
                <a:ea typeface="Roboto"/>
              </a:rPr>
              <a:t>a) Paper-100%</a:t>
            </a:r>
            <a:endParaRPr b="0" lang="en-US" sz="1750" spc="-1" strike="noStrike">
              <a:solidFill>
                <a:srgbClr val="ffffff"/>
              </a:solidFill>
              <a:latin typeface="Arial"/>
            </a:endParaRPr>
          </a:p>
          <a:p>
            <a:r>
              <a:rPr b="0" lang="en-US" sz="1750" spc="-1" strike="noStrike">
                <a:solidFill>
                  <a:srgbClr val="e5e0df"/>
                </a:solidFill>
                <a:latin typeface="Roboto"/>
                <a:ea typeface="Roboto"/>
              </a:rPr>
              <a:t>b) Cans-90%</a:t>
            </a:r>
            <a:endParaRPr b="0" lang="en-US" sz="1750" spc="-1" strike="noStrike">
              <a:solidFill>
                <a:srgbClr val="ffffff"/>
              </a:solidFill>
              <a:latin typeface="Arial"/>
            </a:endParaRPr>
          </a:p>
          <a:p>
            <a:r>
              <a:rPr b="0" lang="en-US" sz="1750" spc="-1" strike="noStrike">
                <a:solidFill>
                  <a:srgbClr val="e5e0df"/>
                </a:solidFill>
                <a:latin typeface="Roboto"/>
                <a:ea typeface="Roboto"/>
              </a:rPr>
              <a:t>c) Snackbags- 51%</a:t>
            </a:r>
            <a:endParaRPr b="0" lang="en-US" sz="1750" spc="-1" strike="noStrike">
              <a:solidFill>
                <a:srgbClr val="ffffff"/>
              </a:solidFill>
              <a:latin typeface="Arial"/>
            </a:endParaRPr>
          </a:p>
          <a:p>
            <a:pPr defTabSz="914400">
              <a:lnSpc>
                <a:spcPts val="2849"/>
              </a:lnSpc>
              <a:tabLst>
                <a:tab algn="l" pos="0"/>
              </a:tabLst>
            </a:pPr>
            <a:r>
              <a:rPr b="0" lang="en-US" sz="1750" spc="-1" strike="noStrike">
                <a:solidFill>
                  <a:srgbClr val="e5e0df"/>
                </a:solidFill>
                <a:latin typeface="Roboto"/>
                <a:ea typeface="Roboto"/>
              </a:rPr>
              <a:t>d) Cardboard Wastes - 100%</a:t>
            </a:r>
            <a:endParaRPr b="0" lang="en-US" sz="1750" spc="-1" strike="noStrike">
              <a:solidFill>
                <a:srgbClr val="ffffff"/>
              </a:solidFill>
              <a:latin typeface="Arial"/>
            </a:endParaRPr>
          </a:p>
        </p:txBody>
      </p:sp>
      <p:sp>
        <p:nvSpPr>
          <p:cNvPr id="216" name="Shape 17"/>
          <p:cNvSpPr/>
          <p:nvPr/>
        </p:nvSpPr>
        <p:spPr>
          <a:xfrm>
            <a:off x="9640080" y="4925520"/>
            <a:ext cx="396360" cy="396360"/>
          </a:xfrm>
          <a:prstGeom prst="roundRect">
            <a:avLst>
              <a:gd name="adj" fmla="val 51443"/>
            </a:avLst>
          </a:prstGeom>
          <a:solidFill>
            <a:srgbClr val="030303"/>
          </a:solidFill>
          <a:ln w="22860">
            <a:solidFill>
              <a:srgbClr val="fc8337"/>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7" name="Text 18"/>
          <p:cNvSpPr/>
          <p:nvPr/>
        </p:nvSpPr>
        <p:spPr>
          <a:xfrm>
            <a:off x="10263960" y="4925520"/>
            <a:ext cx="3266280" cy="35388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pc="-1" strike="noStrike">
                <a:solidFill>
                  <a:srgbClr val="e5e0df"/>
                </a:solidFill>
                <a:latin typeface="Saira Medium"/>
                <a:ea typeface="Saira Medium"/>
              </a:rPr>
              <a:t>Model Accuracy Analysis</a:t>
            </a:r>
            <a:endParaRPr b="0" lang="en-US" sz="2200" spc="-1" strike="noStrike">
              <a:solidFill>
                <a:srgbClr val="ffffff"/>
              </a:solidFill>
              <a:latin typeface="Arial"/>
            </a:endParaRPr>
          </a:p>
        </p:txBody>
      </p:sp>
      <p:sp>
        <p:nvSpPr>
          <p:cNvPr id="218" name="Text 19"/>
          <p:cNvSpPr/>
          <p:nvPr/>
        </p:nvSpPr>
        <p:spPr>
          <a:xfrm>
            <a:off x="10263960" y="5416200"/>
            <a:ext cx="3572280" cy="362520"/>
          </a:xfrm>
          <a:prstGeom prst="rect">
            <a:avLst/>
          </a:prstGeom>
          <a:noFill/>
          <a:ln w="0">
            <a:noFill/>
          </a:ln>
        </p:spPr>
        <p:style>
          <a:lnRef idx="0"/>
          <a:fillRef idx="0"/>
          <a:effectRef idx="0"/>
          <a:fontRef idx="minor"/>
        </p:style>
        <p:txBody>
          <a:bodyPr wrap="none" lIns="0" rIns="0" tIns="0" bIns="0" anchor="t">
            <a:noAutofit/>
          </a:bodyPr>
          <a:p>
            <a:pPr defTabSz="914400">
              <a:lnSpc>
                <a:spcPts val="2849"/>
              </a:lnSpc>
              <a:tabLst>
                <a:tab algn="l" pos="0"/>
              </a:tabLst>
            </a:pPr>
            <a:r>
              <a:rPr b="0" lang="en-US" sz="1750" spc="-1" strike="noStrike">
                <a:solidFill>
                  <a:srgbClr val="e5e0df"/>
                </a:solidFill>
                <a:latin typeface="Roboto"/>
                <a:ea typeface="Roboto"/>
              </a:rPr>
              <a:t>Accuracy Percentage- 95%</a:t>
            </a:r>
            <a:endParaRPr b="0" lang="en-US" sz="1750" spc="-1" strike="noStrike">
              <a:solidFill>
                <a:srgbClr val="ffffff"/>
              </a:solidFill>
              <a:latin typeface="Arial"/>
            </a:endParaRPr>
          </a:p>
        </p:txBody>
      </p:sp>
      <p:sp>
        <p:nvSpPr>
          <p:cNvPr id="219" name="Rectangle 22"/>
          <p:cNvSpPr/>
          <p:nvPr/>
        </p:nvSpPr>
        <p:spPr>
          <a:xfrm>
            <a:off x="12604320" y="7642080"/>
            <a:ext cx="1900080" cy="584280"/>
          </a:xfrm>
          <a:prstGeom prst="rect">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LibreOffice/24.2.5.2$Linux_X86_64 LibreOffice_project/420$Build-2</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2024-10-15T23:12:15Z</dcterms:created>
  <dc:creator>PptxGenJS</dc:creator>
  <dc:description/>
  <dc:language>en-US</dc:language>
  <cp:lastModifiedBy/>
  <dcterms:modified xsi:type="dcterms:W3CDTF">2024-10-16T05:02:18Z</dcterms:modified>
  <cp:revision>30</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Custom</vt:lpwstr>
  </property>
  <property fmtid="{D5CDD505-2E9C-101B-9397-08002B2CF9AE}" pid="4" name="Slides">
    <vt:i4>13</vt:i4>
  </property>
</Properties>
</file>