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4630400" cy="8229600"/>
  <p:notesSz cx="8229600" cy="14630400"/>
  <p:embeddedFontLst>
    <p:embeddedFont>
      <p:font typeface="Roboto" panose="02000000000000000000" pitchFamily="2" charset="0"/>
      <p:regular r:id="rId16"/>
      <p:bold r:id="rId17"/>
      <p:italic r:id="rId18"/>
      <p:boldItalic r:id="rId19"/>
    </p:embeddedFont>
    <p:embeddedFont>
      <p:font typeface="Saira Medium"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C2A8D-9E82-ABD2-75BA-B23FD7D41DC9}" v="17" dt="2024-10-15T23:18:08.518"/>
    <p1510:client id="{C13518D0-2672-92B4-7A55-1A4302064970}" v="78" dt="2024-10-15T23:25:53.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9F96C1A-9E3F-4B7F-BE90-1CAE20997D85}" type="datetimeFigureOut">
              <a:t>10/15/2024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380A141-825B-46D0-B016-E37E63951DEE}" type="slidenum">
              <a:t>‹#›</a:t>
            </a:fld>
            <a:endParaRPr lang="en-US"/>
          </a:p>
        </p:txBody>
      </p:sp>
    </p:spTree>
    <p:extLst>
      <p:ext uri="{BB962C8B-B14F-4D97-AF65-F5344CB8AC3E}">
        <p14:creationId xmlns:p14="http://schemas.microsoft.com/office/powerpoint/2010/main" val="50038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3030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95375"/>
            <a:ext cx="9235797" cy="3912870"/>
          </a:xfrm>
          <a:prstGeom prst="rect">
            <a:avLst/>
          </a:prstGeom>
          <a:noFill/>
          <a:ln/>
        </p:spPr>
        <p:txBody>
          <a:bodyPr wrap="square" lIns="0" tIns="0" rIns="0" bIns="0" rtlCol="0" anchor="t"/>
          <a:lstStyle/>
          <a:p>
            <a:pPr marL="0" indent="0">
              <a:lnSpc>
                <a:spcPts val="7700"/>
              </a:lnSpc>
              <a:buNone/>
            </a:pPr>
            <a:r>
              <a:rPr lang="en-US" sz="6150" dirty="0">
                <a:solidFill>
                  <a:srgbClr val="FC8337"/>
                </a:solidFill>
                <a:latin typeface="Saira Medium" pitchFamily="34" charset="0"/>
                <a:ea typeface="Saira Medium" pitchFamily="34" charset="-122"/>
                <a:cs typeface="Saira Medium" pitchFamily="34" charset="-120"/>
              </a:rPr>
              <a:t>Waste Detection and Segregation using Computer Vision and Algorithms :</a:t>
            </a:r>
            <a:endParaRPr lang="en-US" sz="6150" dirty="0"/>
          </a:p>
        </p:txBody>
      </p:sp>
      <p:pic>
        <p:nvPicPr>
          <p:cNvPr id="3" name="Image 0" descr="preencoded.png"/>
          <p:cNvPicPr>
            <a:picLocks noChangeAspect="1"/>
          </p:cNvPicPr>
          <p:nvPr/>
        </p:nvPicPr>
        <p:blipFill>
          <a:blip r:embed="rId3"/>
          <a:stretch>
            <a:fillRect/>
          </a:stretch>
        </p:blipFill>
        <p:spPr>
          <a:xfrm>
            <a:off x="10590609" y="1123712"/>
            <a:ext cx="3253502" cy="2436971"/>
          </a:xfrm>
          <a:prstGeom prst="rect">
            <a:avLst/>
          </a:prstGeom>
        </p:spPr>
      </p:pic>
      <p:sp>
        <p:nvSpPr>
          <p:cNvPr id="4" name="Text 1"/>
          <p:cNvSpPr/>
          <p:nvPr/>
        </p:nvSpPr>
        <p:spPr>
          <a:xfrm>
            <a:off x="10590609" y="3815834"/>
            <a:ext cx="3253502"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93790" y="5490210"/>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E5E0DF"/>
                </a:solidFill>
                <a:latin typeface="Roboto" pitchFamily="34" charset="0"/>
                <a:ea typeface="Roboto" pitchFamily="34" charset="-122"/>
                <a:cs typeface="Roboto" pitchFamily="34" charset="-120"/>
              </a:rPr>
              <a:t>This project explores the potential of computer vision and algorithms for efficient waste management.</a:t>
            </a:r>
            <a:endParaRPr lang="en-US" sz="2200" dirty="0"/>
          </a:p>
        </p:txBody>
      </p:sp>
      <p:sp>
        <p:nvSpPr>
          <p:cNvPr id="6" name="Text 3"/>
          <p:cNvSpPr/>
          <p:nvPr/>
        </p:nvSpPr>
        <p:spPr>
          <a:xfrm>
            <a:off x="793790" y="6198870"/>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FFFFFF"/>
                </a:solidFill>
                <a:latin typeface="Roboto" pitchFamily="34" charset="0"/>
                <a:ea typeface="Roboto" pitchFamily="34" charset="-122"/>
                <a:cs typeface="Roboto" pitchFamily="34" charset="-120"/>
              </a:rPr>
              <a:t>Under guidance of</a:t>
            </a:r>
            <a:r>
              <a:rPr lang="en-US" sz="2200" dirty="0">
                <a:solidFill>
                  <a:srgbClr val="FC8337"/>
                </a:solidFill>
                <a:latin typeface="Roboto" pitchFamily="34" charset="0"/>
                <a:ea typeface="Roboto" pitchFamily="34" charset="-122"/>
                <a:cs typeface="Roboto" pitchFamily="34" charset="-120"/>
              </a:rPr>
              <a:t> : </a:t>
            </a:r>
            <a:r>
              <a:rPr lang="en-US" sz="2200" b="1" i="1" u="sng" dirty="0">
                <a:solidFill>
                  <a:srgbClr val="E5E0DF"/>
                </a:solidFill>
                <a:latin typeface="Roboto" pitchFamily="34" charset="0"/>
                <a:ea typeface="Roboto" pitchFamily="34" charset="-122"/>
                <a:cs typeface="Roboto" pitchFamily="34" charset="-120"/>
              </a:rPr>
              <a:t>Dr. Sachin Chaudhari</a:t>
            </a:r>
            <a:endParaRPr lang="en-US" sz="2200" dirty="0"/>
          </a:p>
        </p:txBody>
      </p:sp>
      <p:sp>
        <p:nvSpPr>
          <p:cNvPr id="7" name="Text 4"/>
          <p:cNvSpPr/>
          <p:nvPr/>
        </p:nvSpPr>
        <p:spPr>
          <a:xfrm>
            <a:off x="793790" y="6907530"/>
            <a:ext cx="13042821" cy="453509"/>
          </a:xfrm>
          <a:prstGeom prst="rect">
            <a:avLst/>
          </a:prstGeom>
          <a:noFill/>
          <a:ln/>
        </p:spPr>
        <p:txBody>
          <a:bodyPr wrap="none" lIns="0" tIns="0" rIns="0" bIns="0" rtlCol="0" anchor="t"/>
          <a:lstStyle/>
          <a:p>
            <a:pPr marL="0" indent="0">
              <a:lnSpc>
                <a:spcPts val="3550"/>
              </a:lnSpc>
              <a:buNone/>
            </a:pPr>
            <a:endParaRPr lang="en-US" sz="2200" dirty="0"/>
          </a:p>
        </p:txBody>
      </p:sp>
      <p:sp>
        <p:nvSpPr>
          <p:cNvPr id="8" name="Rectangle 7">
            <a:extLst>
              <a:ext uri="{FF2B5EF4-FFF2-40B4-BE49-F238E27FC236}">
                <a16:creationId xmlns:a16="http://schemas.microsoft.com/office/drawing/2014/main" id="{E76F60E3-127E-C4E5-718A-3CF643F3E900}"/>
              </a:ext>
            </a:extLst>
          </p:cNvPr>
          <p:cNvSpPr/>
          <p:nvPr/>
        </p:nvSpPr>
        <p:spPr>
          <a:xfrm>
            <a:off x="12798524" y="7748224"/>
            <a:ext cx="1794185" cy="4518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2521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Challenges Faced</a:t>
            </a:r>
            <a:endParaRPr lang="en-US" sz="4450" dirty="0"/>
          </a:p>
        </p:txBody>
      </p:sp>
      <p:sp>
        <p:nvSpPr>
          <p:cNvPr id="3" name="Shape 1"/>
          <p:cNvSpPr/>
          <p:nvPr/>
        </p:nvSpPr>
        <p:spPr>
          <a:xfrm>
            <a:off x="793790" y="1887617"/>
            <a:ext cx="4196358" cy="5616773"/>
          </a:xfrm>
          <a:prstGeom prst="roundRect">
            <a:avLst>
              <a:gd name="adj" fmla="val 4865"/>
            </a:avLst>
          </a:prstGeom>
          <a:solidFill>
            <a:srgbClr val="030303"/>
          </a:solidFill>
          <a:ln w="22860">
            <a:solidFill>
              <a:srgbClr val="FC8337"/>
            </a:solidFill>
            <a:prstDash val="solid"/>
          </a:ln>
        </p:spPr>
      </p:sp>
      <p:sp>
        <p:nvSpPr>
          <p:cNvPr id="4" name="Text 2"/>
          <p:cNvSpPr/>
          <p:nvPr/>
        </p:nvSpPr>
        <p:spPr>
          <a:xfrm>
            <a:off x="1043464"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Technical Challenges</a:t>
            </a:r>
            <a:endParaRPr lang="en-US" sz="2200" dirty="0"/>
          </a:p>
        </p:txBody>
      </p:sp>
      <p:sp>
        <p:nvSpPr>
          <p:cNvPr id="5" name="Text 3"/>
          <p:cNvSpPr/>
          <p:nvPr/>
        </p:nvSpPr>
        <p:spPr>
          <a:xfrm>
            <a:off x="1043464" y="2627709"/>
            <a:ext cx="3697010"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Over-Augmentation leading to inaccuracy in our model. ​</a:t>
            </a:r>
            <a:endParaRPr lang="en-US" sz="1750" dirty="0"/>
          </a:p>
        </p:txBody>
      </p:sp>
      <p:sp>
        <p:nvSpPr>
          <p:cNvPr id="6" name="Text 4"/>
          <p:cNvSpPr/>
          <p:nvPr/>
        </p:nvSpPr>
        <p:spPr>
          <a:xfrm>
            <a:off x="1043464" y="3489603"/>
            <a:ext cx="3697010"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2.) Ensuring the compatibility of our model on a plethora of technical devices including QIDK Android setup. ​</a:t>
            </a:r>
            <a:endParaRPr lang="en-US" sz="1750" dirty="0"/>
          </a:p>
        </p:txBody>
      </p:sp>
      <p:sp>
        <p:nvSpPr>
          <p:cNvPr id="7" name="Text 5"/>
          <p:cNvSpPr/>
          <p:nvPr/>
        </p:nvSpPr>
        <p:spPr>
          <a:xfrm>
            <a:off x="1043464" y="5077301"/>
            <a:ext cx="3697010" cy="217741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3.) The reliability of the model is dependent upon the light conditions and the model thereby requires further processing for smooth functioning under variable light conditions. ​</a:t>
            </a:r>
            <a:endParaRPr lang="en-US" sz="1750" dirty="0"/>
          </a:p>
        </p:txBody>
      </p:sp>
      <p:sp>
        <p:nvSpPr>
          <p:cNvPr id="8" name="Shape 6"/>
          <p:cNvSpPr/>
          <p:nvPr/>
        </p:nvSpPr>
        <p:spPr>
          <a:xfrm>
            <a:off x="5216962" y="1887617"/>
            <a:ext cx="4196358" cy="5616773"/>
          </a:xfrm>
          <a:prstGeom prst="roundRect">
            <a:avLst>
              <a:gd name="adj" fmla="val 4865"/>
            </a:avLst>
          </a:prstGeom>
          <a:solidFill>
            <a:srgbClr val="030303"/>
          </a:solidFill>
          <a:ln w="22860">
            <a:solidFill>
              <a:srgbClr val="FC8337"/>
            </a:solidFill>
            <a:prstDash val="solid"/>
          </a:ln>
        </p:spPr>
      </p:sp>
      <p:sp>
        <p:nvSpPr>
          <p:cNvPr id="9" name="Text 7"/>
          <p:cNvSpPr/>
          <p:nvPr/>
        </p:nvSpPr>
        <p:spPr>
          <a:xfrm>
            <a:off x="5466636"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Hardware Challenges</a:t>
            </a:r>
            <a:endParaRPr lang="en-US" sz="2200" dirty="0"/>
          </a:p>
        </p:txBody>
      </p:sp>
      <p:sp>
        <p:nvSpPr>
          <p:cNvPr id="10" name="Text 8"/>
          <p:cNvSpPr/>
          <p:nvPr/>
        </p:nvSpPr>
        <p:spPr>
          <a:xfrm>
            <a:off x="5466636" y="2627709"/>
            <a:ext cx="3697010"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Realizing physical interpretation of this model using an apt and perfect hardware is a big challenge. ​</a:t>
            </a:r>
            <a:endParaRPr lang="en-US" sz="1750" dirty="0"/>
          </a:p>
        </p:txBody>
      </p:sp>
      <p:sp>
        <p:nvSpPr>
          <p:cNvPr id="11" name="Shape 9"/>
          <p:cNvSpPr/>
          <p:nvPr/>
        </p:nvSpPr>
        <p:spPr>
          <a:xfrm>
            <a:off x="9640133" y="1887617"/>
            <a:ext cx="4196358" cy="5616773"/>
          </a:xfrm>
          <a:prstGeom prst="roundRect">
            <a:avLst>
              <a:gd name="adj" fmla="val 4865"/>
            </a:avLst>
          </a:prstGeom>
          <a:solidFill>
            <a:srgbClr val="030303"/>
          </a:solidFill>
          <a:ln w="22860">
            <a:solidFill>
              <a:srgbClr val="FC8337"/>
            </a:solidFill>
            <a:prstDash val="solid"/>
          </a:ln>
        </p:spPr>
      </p:sp>
      <p:sp>
        <p:nvSpPr>
          <p:cNvPr id="12" name="Text 10"/>
          <p:cNvSpPr/>
          <p:nvPr/>
        </p:nvSpPr>
        <p:spPr>
          <a:xfrm>
            <a:off x="9889808" y="213729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Other Challenges</a:t>
            </a:r>
            <a:endParaRPr lang="en-US" sz="2200" dirty="0"/>
          </a:p>
        </p:txBody>
      </p:sp>
      <p:sp>
        <p:nvSpPr>
          <p:cNvPr id="13" name="Text 11"/>
          <p:cNvSpPr/>
          <p:nvPr/>
        </p:nvSpPr>
        <p:spPr>
          <a:xfrm>
            <a:off x="9889808" y="2627709"/>
            <a:ext cx="3697010"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1.) Despite our utmost efforts to design the model in an accurate and reliable manner some inefficacies might have crept in. ​</a:t>
            </a:r>
            <a:endParaRPr lang="en-US" sz="1750" dirty="0"/>
          </a:p>
        </p:txBody>
      </p:sp>
      <p:sp>
        <p:nvSpPr>
          <p:cNvPr id="15" name="Rectangle 14">
            <a:extLst>
              <a:ext uri="{FF2B5EF4-FFF2-40B4-BE49-F238E27FC236}">
                <a16:creationId xmlns:a16="http://schemas.microsoft.com/office/drawing/2014/main" id="{87794704-B2BB-0E72-F083-BFCBEE247CE1}"/>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28725"/>
            <a:ext cx="6031587"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 QIDK kit : An Overview</a:t>
            </a:r>
            <a:endParaRPr lang="en-US" sz="4450" dirty="0"/>
          </a:p>
        </p:txBody>
      </p:sp>
      <p:sp>
        <p:nvSpPr>
          <p:cNvPr id="3" name="Text 1"/>
          <p:cNvSpPr/>
          <p:nvPr/>
        </p:nvSpPr>
        <p:spPr>
          <a:xfrm>
            <a:off x="1156692" y="2391132"/>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The QIDK kit is optimized for AI workloads, offering efficient inference for models like YOLOv8 with minimal latency.</a:t>
            </a:r>
            <a:endParaRPr lang="en-US" sz="1750" dirty="0"/>
          </a:p>
        </p:txBody>
      </p:sp>
      <p:sp>
        <p:nvSpPr>
          <p:cNvPr id="4" name="Text 2"/>
          <p:cNvSpPr/>
          <p:nvPr/>
        </p:nvSpPr>
        <p:spPr>
          <a:xfrm>
            <a:off x="1156692" y="2833330"/>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Built-in support for camera modules and other peripherals made it easy to set up and deploy the system for real-time waste detection.</a:t>
            </a:r>
            <a:endParaRPr lang="en-US" sz="1750" dirty="0"/>
          </a:p>
        </p:txBody>
      </p:sp>
      <p:sp>
        <p:nvSpPr>
          <p:cNvPr id="5" name="Text 3"/>
          <p:cNvSpPr/>
          <p:nvPr/>
        </p:nvSpPr>
        <p:spPr>
          <a:xfrm>
            <a:off x="1156692" y="3638431"/>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3"/>
            </a:pPr>
            <a:r>
              <a:rPr lang="en-US" sz="1750" dirty="0">
                <a:solidFill>
                  <a:srgbClr val="E5E0DF"/>
                </a:solidFill>
                <a:latin typeface="Roboto" pitchFamily="34" charset="0"/>
                <a:ea typeface="Roboto" pitchFamily="34" charset="-122"/>
                <a:cs typeface="Roboto" pitchFamily="34" charset="-120"/>
              </a:rPr>
              <a:t>The kit is designed for low-power applications, making it ideal for waste management systems that need to operate continuously.</a:t>
            </a:r>
            <a:endParaRPr lang="en-US" sz="1750" dirty="0"/>
          </a:p>
        </p:txBody>
      </p:sp>
      <p:sp>
        <p:nvSpPr>
          <p:cNvPr id="6" name="Text 4"/>
          <p:cNvSpPr/>
          <p:nvPr/>
        </p:nvSpPr>
        <p:spPr>
          <a:xfrm>
            <a:off x="793790" y="4704398"/>
            <a:ext cx="6758702" cy="425291"/>
          </a:xfrm>
          <a:prstGeom prst="rect">
            <a:avLst/>
          </a:prstGeom>
          <a:noFill/>
          <a:ln/>
        </p:spPr>
        <p:txBody>
          <a:bodyPr wrap="none" lIns="0" tIns="0" rIns="0" bIns="0" rtlCol="0" anchor="t"/>
          <a:lstStyle/>
          <a:p>
            <a:pPr marL="0" indent="0">
              <a:lnSpc>
                <a:spcPts val="3300"/>
              </a:lnSpc>
              <a:buNone/>
            </a:pPr>
            <a:r>
              <a:rPr lang="en-US" sz="2650" dirty="0">
                <a:solidFill>
                  <a:srgbClr val="FFFFFF"/>
                </a:solidFill>
                <a:latin typeface="Saira Medium" pitchFamily="34" charset="0"/>
                <a:ea typeface="Saira Medium" pitchFamily="34" charset="-122"/>
                <a:cs typeface="Saira Medium" pitchFamily="34" charset="-120"/>
              </a:rPr>
              <a:t>Problems faced while working with this kit:</a:t>
            </a:r>
            <a:endParaRPr lang="en-US" sz="2650" dirty="0"/>
          </a:p>
        </p:txBody>
      </p:sp>
      <p:sp>
        <p:nvSpPr>
          <p:cNvPr id="7" name="Text 5"/>
          <p:cNvSpPr/>
          <p:nvPr/>
        </p:nvSpPr>
        <p:spPr>
          <a:xfrm>
            <a:off x="1156692" y="5469850"/>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dirty="0">
                <a:solidFill>
                  <a:srgbClr val="E5E0DF"/>
                </a:solidFill>
                <a:latin typeface="Roboto" pitchFamily="34" charset="0"/>
                <a:ea typeface="Roboto" pitchFamily="34" charset="-122"/>
                <a:cs typeface="Roboto" pitchFamily="34" charset="-120"/>
              </a:rPr>
              <a:t>While suitable for smaller models, the QIDK kit struggles with larger, more complex models that demand more computation power.</a:t>
            </a:r>
            <a:endParaRPr lang="en-US" sz="1750" dirty="0"/>
          </a:p>
        </p:txBody>
      </p:sp>
      <p:sp>
        <p:nvSpPr>
          <p:cNvPr id="8" name="Text 6"/>
          <p:cNvSpPr/>
          <p:nvPr/>
        </p:nvSpPr>
        <p:spPr>
          <a:xfrm>
            <a:off x="1156692" y="6274951"/>
            <a:ext cx="12679918"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2"/>
            </a:pPr>
            <a:r>
              <a:rPr lang="en-US" sz="1750" dirty="0">
                <a:solidFill>
                  <a:srgbClr val="E5E0DF"/>
                </a:solidFill>
                <a:latin typeface="Roboto" pitchFamily="34" charset="0"/>
                <a:ea typeface="Roboto" pitchFamily="34" charset="-122"/>
                <a:cs typeface="Roboto" pitchFamily="34" charset="-120"/>
              </a:rPr>
              <a:t>Customizing the software environment for model deployment required detailed knowledge of the kit's architecture and debugging through trial and error.</a:t>
            </a:r>
            <a:endParaRPr lang="en-US" sz="1750" dirty="0"/>
          </a:p>
        </p:txBody>
      </p:sp>
      <p:sp>
        <p:nvSpPr>
          <p:cNvPr id="10" name="Rectangle 9">
            <a:extLst>
              <a:ext uri="{FF2B5EF4-FFF2-40B4-BE49-F238E27FC236}">
                <a16:creationId xmlns:a16="http://schemas.microsoft.com/office/drawing/2014/main" id="{19DB294E-DA4A-81DD-E199-50DAEFD79FA6}"/>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98989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Conclusion</a:t>
            </a:r>
            <a:endParaRPr lang="en-US" sz="4450" dirty="0"/>
          </a:p>
        </p:txBody>
      </p:sp>
      <p:sp>
        <p:nvSpPr>
          <p:cNvPr id="3" name="Shape 1"/>
          <p:cNvSpPr/>
          <p:nvPr/>
        </p:nvSpPr>
        <p:spPr>
          <a:xfrm>
            <a:off x="793790" y="3407450"/>
            <a:ext cx="510302" cy="510302"/>
          </a:xfrm>
          <a:prstGeom prst="roundRect">
            <a:avLst>
              <a:gd name="adj" fmla="val 40005"/>
            </a:avLst>
          </a:prstGeom>
          <a:solidFill>
            <a:srgbClr val="030303"/>
          </a:solidFill>
          <a:ln w="22860">
            <a:solidFill>
              <a:srgbClr val="FC8337"/>
            </a:solidFill>
            <a:prstDash val="solid"/>
          </a:ln>
        </p:spPr>
      </p:sp>
      <p:sp>
        <p:nvSpPr>
          <p:cNvPr id="4" name="Text 2"/>
          <p:cNvSpPr/>
          <p:nvPr/>
        </p:nvSpPr>
        <p:spPr>
          <a:xfrm>
            <a:off x="983694" y="3492460"/>
            <a:ext cx="130373"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Saira Medium" pitchFamily="34" charset="0"/>
                <a:ea typeface="Saira Medium" pitchFamily="34" charset="-122"/>
                <a:cs typeface="Saira Medium" pitchFamily="34" charset="-120"/>
              </a:rPr>
              <a:t>1</a:t>
            </a:r>
            <a:endParaRPr lang="en-US" sz="2650" dirty="0"/>
          </a:p>
        </p:txBody>
      </p:sp>
      <p:sp>
        <p:nvSpPr>
          <p:cNvPr id="5" name="Text 3"/>
          <p:cNvSpPr/>
          <p:nvPr/>
        </p:nvSpPr>
        <p:spPr>
          <a:xfrm>
            <a:off x="1530906" y="3407450"/>
            <a:ext cx="4634032"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Our model has real-life implications</a:t>
            </a:r>
            <a:endParaRPr lang="en-US" sz="2200" dirty="0"/>
          </a:p>
        </p:txBody>
      </p:sp>
      <p:sp>
        <p:nvSpPr>
          <p:cNvPr id="6" name="Text 4"/>
          <p:cNvSpPr/>
          <p:nvPr/>
        </p:nvSpPr>
        <p:spPr>
          <a:xfrm>
            <a:off x="1530906" y="3897868"/>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that can certainly help solve the proposed problem statement.</a:t>
            </a:r>
            <a:endParaRPr lang="en-US" sz="1750" dirty="0"/>
          </a:p>
        </p:txBody>
      </p:sp>
      <p:sp>
        <p:nvSpPr>
          <p:cNvPr id="7" name="Shape 5"/>
          <p:cNvSpPr/>
          <p:nvPr/>
        </p:nvSpPr>
        <p:spPr>
          <a:xfrm>
            <a:off x="7428667" y="3407450"/>
            <a:ext cx="510302" cy="510302"/>
          </a:xfrm>
          <a:prstGeom prst="roundRect">
            <a:avLst>
              <a:gd name="adj" fmla="val 40005"/>
            </a:avLst>
          </a:prstGeom>
          <a:solidFill>
            <a:srgbClr val="030303"/>
          </a:solidFill>
          <a:ln w="22860">
            <a:solidFill>
              <a:srgbClr val="FC8337"/>
            </a:solidFill>
            <a:prstDash val="solid"/>
          </a:ln>
        </p:spPr>
      </p:sp>
      <p:sp>
        <p:nvSpPr>
          <p:cNvPr id="8" name="Text 6"/>
          <p:cNvSpPr/>
          <p:nvPr/>
        </p:nvSpPr>
        <p:spPr>
          <a:xfrm>
            <a:off x="7579876" y="3492460"/>
            <a:ext cx="207883" cy="340281"/>
          </a:xfrm>
          <a:prstGeom prst="rect">
            <a:avLst/>
          </a:prstGeom>
          <a:noFill/>
          <a:ln/>
        </p:spPr>
        <p:txBody>
          <a:bodyPr wrap="none" lIns="0" tIns="0" rIns="0" bIns="0" rtlCol="0" anchor="t"/>
          <a:lstStyle/>
          <a:p>
            <a:pPr marL="0" indent="0" algn="ctr">
              <a:lnSpc>
                <a:spcPts val="2650"/>
              </a:lnSpc>
              <a:buNone/>
            </a:pPr>
            <a:r>
              <a:rPr lang="en-US" sz="2650" dirty="0">
                <a:solidFill>
                  <a:srgbClr val="E5E0DF"/>
                </a:solidFill>
                <a:latin typeface="Saira Medium" pitchFamily="34" charset="0"/>
                <a:ea typeface="Saira Medium" pitchFamily="34" charset="-122"/>
                <a:cs typeface="Saira Medium" pitchFamily="34" charset="-120"/>
              </a:rPr>
              <a:t>2</a:t>
            </a:r>
            <a:endParaRPr lang="en-US" sz="2650" dirty="0"/>
          </a:p>
        </p:txBody>
      </p:sp>
      <p:sp>
        <p:nvSpPr>
          <p:cNvPr id="9" name="Text 7"/>
          <p:cNvSpPr/>
          <p:nvPr/>
        </p:nvSpPr>
        <p:spPr>
          <a:xfrm>
            <a:off x="8165783" y="3407450"/>
            <a:ext cx="5670947" cy="708660"/>
          </a:xfrm>
          <a:prstGeom prst="rect">
            <a:avLst/>
          </a:prstGeom>
          <a:noFill/>
          <a:ln/>
        </p:spPr>
        <p:txBody>
          <a:bodyPr wrap="squar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The model can have industry-level applications</a:t>
            </a:r>
            <a:endParaRPr lang="en-US" sz="2200" dirty="0"/>
          </a:p>
        </p:txBody>
      </p:sp>
      <p:sp>
        <p:nvSpPr>
          <p:cNvPr id="10" name="Text 8"/>
          <p:cNvSpPr/>
          <p:nvPr/>
        </p:nvSpPr>
        <p:spPr>
          <a:xfrm>
            <a:off x="8165783" y="4252198"/>
            <a:ext cx="5670947"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to effectively manage generated wastes.</a:t>
            </a:r>
            <a:endParaRPr lang="en-US" sz="1750" dirty="0"/>
          </a:p>
        </p:txBody>
      </p:sp>
      <p:sp>
        <p:nvSpPr>
          <p:cNvPr id="11" name="Text 9"/>
          <p:cNvSpPr/>
          <p:nvPr/>
        </p:nvSpPr>
        <p:spPr>
          <a:xfrm>
            <a:off x="793790" y="4963835"/>
            <a:ext cx="13042821" cy="1275874"/>
          </a:xfrm>
          <a:prstGeom prst="rect">
            <a:avLst/>
          </a:prstGeom>
          <a:noFill/>
          <a:ln/>
        </p:spPr>
        <p:txBody>
          <a:bodyPr wrap="square" lIns="0" tIns="0" rIns="0" bIns="0" rtlCol="0" anchor="t"/>
          <a:lstStyle/>
          <a:p>
            <a:pPr marL="0" indent="0">
              <a:lnSpc>
                <a:spcPts val="3300"/>
              </a:lnSpc>
              <a:buNone/>
            </a:pPr>
            <a:r>
              <a:rPr lang="en-US" sz="2650" b="1" dirty="0">
                <a:solidFill>
                  <a:srgbClr val="FFFFFF"/>
                </a:solidFill>
                <a:latin typeface="Saira Medium" pitchFamily="34" charset="0"/>
                <a:ea typeface="Saira Medium" pitchFamily="34" charset="-122"/>
                <a:cs typeface="Saira Medium" pitchFamily="34" charset="-120"/>
              </a:rPr>
              <a:t>However, to implement the model on a large scale with towering efficiency envisaging environmental sustainability, work still needs to be done and there’s a long way to go.</a:t>
            </a:r>
            <a:endParaRPr lang="en-US" sz="2650" dirty="0"/>
          </a:p>
        </p:txBody>
      </p:sp>
      <p:sp>
        <p:nvSpPr>
          <p:cNvPr id="13" name="Rectangle 12">
            <a:extLst>
              <a:ext uri="{FF2B5EF4-FFF2-40B4-BE49-F238E27FC236}">
                <a16:creationId xmlns:a16="http://schemas.microsoft.com/office/drawing/2014/main" id="{3638D77E-2946-F6D4-B4E8-FED69A8312F2}"/>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3402449" y="3625691"/>
            <a:ext cx="7825502" cy="978218"/>
          </a:xfrm>
          <a:prstGeom prst="rect">
            <a:avLst/>
          </a:prstGeom>
          <a:noFill/>
          <a:ln/>
        </p:spPr>
        <p:txBody>
          <a:bodyPr wrap="none" lIns="0" tIns="0" rIns="0" bIns="0" rtlCol="0" anchor="t"/>
          <a:lstStyle/>
          <a:p>
            <a:pPr marL="0" indent="0" algn="ctr">
              <a:lnSpc>
                <a:spcPts val="7700"/>
              </a:lnSpc>
              <a:buNone/>
            </a:pPr>
            <a:r>
              <a:rPr lang="en-US" sz="6150" b="1" dirty="0">
                <a:solidFill>
                  <a:srgbClr val="FFFFFF"/>
                </a:solidFill>
                <a:latin typeface="Saira Medium" pitchFamily="34" charset="0"/>
                <a:ea typeface="Saira Medium" pitchFamily="34" charset="-122"/>
                <a:cs typeface="Saira Medium" pitchFamily="34" charset="-120"/>
              </a:rPr>
              <a:t>Thank You</a:t>
            </a:r>
            <a:endParaRPr lang="en-US" sz="6150" dirty="0"/>
          </a:p>
        </p:txBody>
      </p:sp>
      <p:sp>
        <p:nvSpPr>
          <p:cNvPr id="4" name="Rectangle 3">
            <a:extLst>
              <a:ext uri="{FF2B5EF4-FFF2-40B4-BE49-F238E27FC236}">
                <a16:creationId xmlns:a16="http://schemas.microsoft.com/office/drawing/2014/main" id="{DCBF3D3E-4EC9-8473-12B1-E58E642A0ED4}"/>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659255"/>
            <a:ext cx="1299233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Contributors (TEAM NAME - SHETA KE KPTAANZ)</a:t>
            </a:r>
            <a:endParaRPr lang="en-US" sz="4450" dirty="0"/>
          </a:p>
        </p:txBody>
      </p:sp>
      <p:sp>
        <p:nvSpPr>
          <p:cNvPr id="3" name="Shape 1"/>
          <p:cNvSpPr/>
          <p:nvPr/>
        </p:nvSpPr>
        <p:spPr>
          <a:xfrm>
            <a:off x="793790" y="2821662"/>
            <a:ext cx="6408063" cy="853678"/>
          </a:xfrm>
          <a:prstGeom prst="roundRect">
            <a:avLst>
              <a:gd name="adj" fmla="val 23914"/>
            </a:avLst>
          </a:prstGeom>
          <a:solidFill>
            <a:srgbClr val="030303"/>
          </a:solidFill>
          <a:ln w="22860">
            <a:solidFill>
              <a:srgbClr val="FC8337"/>
            </a:solidFill>
            <a:prstDash val="solid"/>
          </a:ln>
        </p:spPr>
      </p:sp>
      <p:sp>
        <p:nvSpPr>
          <p:cNvPr id="4" name="Text 2"/>
          <p:cNvSpPr/>
          <p:nvPr/>
        </p:nvSpPr>
        <p:spPr>
          <a:xfrm>
            <a:off x="1043464" y="307133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Ayush Sheta</a:t>
            </a:r>
            <a:endParaRPr lang="en-US" sz="2200" dirty="0"/>
          </a:p>
        </p:txBody>
      </p:sp>
      <p:sp>
        <p:nvSpPr>
          <p:cNvPr id="5" name="Shape 3"/>
          <p:cNvSpPr/>
          <p:nvPr/>
        </p:nvSpPr>
        <p:spPr>
          <a:xfrm>
            <a:off x="7428667" y="2821662"/>
            <a:ext cx="6408063" cy="853678"/>
          </a:xfrm>
          <a:prstGeom prst="roundRect">
            <a:avLst>
              <a:gd name="adj" fmla="val 23914"/>
            </a:avLst>
          </a:prstGeom>
          <a:solidFill>
            <a:srgbClr val="030303"/>
          </a:solidFill>
          <a:ln w="22860">
            <a:solidFill>
              <a:srgbClr val="FC8337"/>
            </a:solidFill>
            <a:prstDash val="solid"/>
          </a:ln>
        </p:spPr>
      </p:sp>
      <p:sp>
        <p:nvSpPr>
          <p:cNvPr id="6" name="Text 4"/>
          <p:cNvSpPr/>
          <p:nvPr/>
        </p:nvSpPr>
        <p:spPr>
          <a:xfrm>
            <a:off x="7678341" y="307133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Soham Sadavarte</a:t>
            </a:r>
            <a:endParaRPr lang="en-US" sz="2200" dirty="0"/>
          </a:p>
        </p:txBody>
      </p:sp>
      <p:sp>
        <p:nvSpPr>
          <p:cNvPr id="7" name="Shape 5"/>
          <p:cNvSpPr/>
          <p:nvPr/>
        </p:nvSpPr>
        <p:spPr>
          <a:xfrm>
            <a:off x="793790" y="3902154"/>
            <a:ext cx="6408063" cy="853678"/>
          </a:xfrm>
          <a:prstGeom prst="roundRect">
            <a:avLst>
              <a:gd name="adj" fmla="val 23914"/>
            </a:avLst>
          </a:prstGeom>
          <a:solidFill>
            <a:srgbClr val="030303"/>
          </a:solidFill>
          <a:ln w="22860">
            <a:solidFill>
              <a:srgbClr val="FC8337"/>
            </a:solidFill>
            <a:prstDash val="solid"/>
          </a:ln>
        </p:spPr>
      </p:sp>
      <p:sp>
        <p:nvSpPr>
          <p:cNvPr id="8" name="Text 6"/>
          <p:cNvSpPr/>
          <p:nvPr/>
        </p:nvSpPr>
        <p:spPr>
          <a:xfrm>
            <a:off x="1043464" y="41518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Kavya Bhalodi</a:t>
            </a:r>
            <a:endParaRPr lang="en-US" sz="2200" dirty="0"/>
          </a:p>
        </p:txBody>
      </p:sp>
      <p:sp>
        <p:nvSpPr>
          <p:cNvPr id="9" name="Shape 7"/>
          <p:cNvSpPr/>
          <p:nvPr/>
        </p:nvSpPr>
        <p:spPr>
          <a:xfrm>
            <a:off x="7428667" y="3902154"/>
            <a:ext cx="6408063" cy="853678"/>
          </a:xfrm>
          <a:prstGeom prst="roundRect">
            <a:avLst>
              <a:gd name="adj" fmla="val 23914"/>
            </a:avLst>
          </a:prstGeom>
          <a:solidFill>
            <a:srgbClr val="030303"/>
          </a:solidFill>
          <a:ln w="22860">
            <a:solidFill>
              <a:srgbClr val="FC8337"/>
            </a:solidFill>
            <a:prstDash val="solid"/>
          </a:ln>
        </p:spPr>
      </p:sp>
      <p:sp>
        <p:nvSpPr>
          <p:cNvPr id="10" name="Text 8"/>
          <p:cNvSpPr/>
          <p:nvPr/>
        </p:nvSpPr>
        <p:spPr>
          <a:xfrm>
            <a:off x="7678341" y="415182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Shivam Gupta</a:t>
            </a:r>
            <a:endParaRPr lang="en-US" sz="2200" dirty="0"/>
          </a:p>
        </p:txBody>
      </p:sp>
      <p:sp>
        <p:nvSpPr>
          <p:cNvPr id="11" name="Text 9"/>
          <p:cNvSpPr/>
          <p:nvPr/>
        </p:nvSpPr>
        <p:spPr>
          <a:xfrm>
            <a:off x="793790" y="5095994"/>
            <a:ext cx="4827627" cy="425291"/>
          </a:xfrm>
          <a:prstGeom prst="rect">
            <a:avLst/>
          </a:prstGeom>
          <a:noFill/>
          <a:ln/>
        </p:spPr>
        <p:txBody>
          <a:bodyPr wrap="none" lIns="0" tIns="0" rIns="0" bIns="0" rtlCol="0" anchor="t"/>
          <a:lstStyle/>
          <a:p>
            <a:pPr marL="0" indent="0">
              <a:lnSpc>
                <a:spcPts val="3300"/>
              </a:lnSpc>
              <a:buNone/>
            </a:pPr>
            <a:r>
              <a:rPr lang="en-US" sz="2650" dirty="0">
                <a:solidFill>
                  <a:srgbClr val="FFFFFF"/>
                </a:solidFill>
                <a:latin typeface="Saira Medium" pitchFamily="34" charset="0"/>
                <a:ea typeface="Saira Medium" pitchFamily="34" charset="-122"/>
                <a:cs typeface="Saira Medium" pitchFamily="34" charset="-120"/>
              </a:rPr>
              <a:t>Teaching Assistant: Ansh Shah</a:t>
            </a:r>
            <a:endParaRPr lang="en-US" sz="2650" dirty="0"/>
          </a:p>
        </p:txBody>
      </p:sp>
      <p:sp>
        <p:nvSpPr>
          <p:cNvPr id="12" name="Text 10"/>
          <p:cNvSpPr/>
          <p:nvPr/>
        </p:nvSpPr>
        <p:spPr>
          <a:xfrm>
            <a:off x="793790" y="5861447"/>
            <a:ext cx="5670590"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14" name="Rectangle 13">
            <a:extLst>
              <a:ext uri="{FF2B5EF4-FFF2-40B4-BE49-F238E27FC236}">
                <a16:creationId xmlns:a16="http://schemas.microsoft.com/office/drawing/2014/main" id="{0E87EE70-1BC7-BBC7-D608-A8F0D7540415}"/>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72001"/>
            <a:ext cx="7556421" cy="3912870"/>
          </a:xfrm>
          <a:prstGeom prst="rect">
            <a:avLst/>
          </a:prstGeom>
          <a:noFill/>
          <a:ln/>
        </p:spPr>
        <p:txBody>
          <a:bodyPr wrap="square" lIns="0" tIns="0" rIns="0" bIns="0" rtlCol="0" anchor="t"/>
          <a:lstStyle/>
          <a:p>
            <a:pPr marL="0" indent="0">
              <a:lnSpc>
                <a:spcPts val="7700"/>
              </a:lnSpc>
              <a:buNone/>
            </a:pPr>
            <a:r>
              <a:rPr lang="en-US" sz="6150" dirty="0">
                <a:solidFill>
                  <a:srgbClr val="FFFFFF"/>
                </a:solidFill>
                <a:latin typeface="Saira Medium" pitchFamily="34" charset="0"/>
                <a:ea typeface="Saira Medium" pitchFamily="34" charset="-122"/>
                <a:cs typeface="Saira Medium" pitchFamily="34" charset="-120"/>
              </a:rPr>
              <a:t>The grave problem of managing ever growing waste in India</a:t>
            </a:r>
            <a:endParaRPr lang="en-US" sz="6150" dirty="0"/>
          </a:p>
        </p:txBody>
      </p:sp>
      <p:sp>
        <p:nvSpPr>
          <p:cNvPr id="4" name="Text 1"/>
          <p:cNvSpPr/>
          <p:nvPr/>
        </p:nvSpPr>
        <p:spPr>
          <a:xfrm>
            <a:off x="793790" y="502503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Due to ever growing population the amount of waste generated is rising at and alarming exponential rate and hence managing this waste becomes a severe menace for the administrative authorities.</a:t>
            </a:r>
            <a:endParaRPr lang="en-US" sz="1750" dirty="0"/>
          </a:p>
        </p:txBody>
      </p:sp>
      <p:sp>
        <p:nvSpPr>
          <p:cNvPr id="5" name="Text 2"/>
          <p:cNvSpPr/>
          <p:nvPr/>
        </p:nvSpPr>
        <p:spPr>
          <a:xfrm>
            <a:off x="793790" y="6368891"/>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We strive to solve this problem using our own model which aims at detecting different wastes and then segregating them into classes for better waste disposal.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8879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Problem statement</a:t>
            </a:r>
            <a:endParaRPr lang="en-US" sz="4450" dirty="0"/>
          </a:p>
        </p:txBody>
      </p:sp>
      <p:sp>
        <p:nvSpPr>
          <p:cNvPr id="3" name="Shape 1"/>
          <p:cNvSpPr/>
          <p:nvPr/>
        </p:nvSpPr>
        <p:spPr>
          <a:xfrm>
            <a:off x="793790" y="3206353"/>
            <a:ext cx="396835" cy="396835"/>
          </a:xfrm>
          <a:prstGeom prst="roundRect">
            <a:avLst>
              <a:gd name="adj" fmla="val 51443"/>
            </a:avLst>
          </a:prstGeom>
          <a:solidFill>
            <a:srgbClr val="030303"/>
          </a:solidFill>
          <a:ln w="22860">
            <a:solidFill>
              <a:srgbClr val="FC8337"/>
            </a:solidFill>
            <a:prstDash val="solid"/>
          </a:ln>
        </p:spPr>
      </p:sp>
      <p:sp>
        <p:nvSpPr>
          <p:cNvPr id="4" name="Text 2"/>
          <p:cNvSpPr/>
          <p:nvPr/>
        </p:nvSpPr>
        <p:spPr>
          <a:xfrm>
            <a:off x="1417439" y="32063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Waste Detection</a:t>
            </a:r>
            <a:endParaRPr lang="en-US" sz="2200" dirty="0"/>
          </a:p>
        </p:txBody>
      </p:sp>
      <p:sp>
        <p:nvSpPr>
          <p:cNvPr id="5" name="Text 3"/>
          <p:cNvSpPr/>
          <p:nvPr/>
        </p:nvSpPr>
        <p:spPr>
          <a:xfrm>
            <a:off x="1417439" y="3696772"/>
            <a:ext cx="5784413"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We were bestowed with the problem of Detecting different waste items and then effectively Segregating them for better waste disposal and management.​</a:t>
            </a:r>
            <a:endParaRPr lang="en-US" sz="1750" dirty="0"/>
          </a:p>
        </p:txBody>
      </p:sp>
      <p:sp>
        <p:nvSpPr>
          <p:cNvPr id="6" name="Shape 4"/>
          <p:cNvSpPr/>
          <p:nvPr/>
        </p:nvSpPr>
        <p:spPr>
          <a:xfrm>
            <a:off x="7428667" y="3206353"/>
            <a:ext cx="396835" cy="396835"/>
          </a:xfrm>
          <a:prstGeom prst="roundRect">
            <a:avLst>
              <a:gd name="adj" fmla="val 51443"/>
            </a:avLst>
          </a:prstGeom>
          <a:solidFill>
            <a:srgbClr val="030303"/>
          </a:solidFill>
          <a:ln w="22860">
            <a:solidFill>
              <a:srgbClr val="FC8337"/>
            </a:solidFill>
            <a:prstDash val="solid"/>
          </a:ln>
        </p:spPr>
      </p:sp>
      <p:sp>
        <p:nvSpPr>
          <p:cNvPr id="7" name="Text 5"/>
          <p:cNvSpPr/>
          <p:nvPr/>
        </p:nvSpPr>
        <p:spPr>
          <a:xfrm>
            <a:off x="8052316" y="320635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Waste Segregation</a:t>
            </a:r>
            <a:endParaRPr lang="en-US" sz="2200" dirty="0"/>
          </a:p>
        </p:txBody>
      </p:sp>
      <p:sp>
        <p:nvSpPr>
          <p:cNvPr id="8" name="Text 6"/>
          <p:cNvSpPr/>
          <p:nvPr/>
        </p:nvSpPr>
        <p:spPr>
          <a:xfrm>
            <a:off x="8052316" y="3696772"/>
            <a:ext cx="5784413"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Our project focuses on using computer vision algorithms to detect different waste types and segregate them into three categories:​</a:t>
            </a:r>
            <a:endParaRPr lang="en-US" sz="1750" dirty="0"/>
          </a:p>
        </p:txBody>
      </p:sp>
      <p:sp>
        <p:nvSpPr>
          <p:cNvPr id="9" name="Text 7"/>
          <p:cNvSpPr/>
          <p:nvPr/>
        </p:nvSpPr>
        <p:spPr>
          <a:xfrm>
            <a:off x="8505825" y="4921568"/>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Recyclable Waste​</a:t>
            </a:r>
            <a:endParaRPr lang="en-US" sz="2200" dirty="0"/>
          </a:p>
        </p:txBody>
      </p:sp>
      <p:sp>
        <p:nvSpPr>
          <p:cNvPr id="10" name="Text 8"/>
          <p:cNvSpPr/>
          <p:nvPr/>
        </p:nvSpPr>
        <p:spPr>
          <a:xfrm>
            <a:off x="8505825" y="5454372"/>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Non-Recyclable Waste​</a:t>
            </a:r>
            <a:endParaRPr lang="en-US" sz="2200" dirty="0"/>
          </a:p>
        </p:txBody>
      </p:sp>
      <p:sp>
        <p:nvSpPr>
          <p:cNvPr id="11" name="Text 9"/>
          <p:cNvSpPr/>
          <p:nvPr/>
        </p:nvSpPr>
        <p:spPr>
          <a:xfrm>
            <a:off x="8505825" y="5987177"/>
            <a:ext cx="5330904" cy="453509"/>
          </a:xfrm>
          <a:prstGeom prst="rect">
            <a:avLst/>
          </a:prstGeom>
          <a:noFill/>
          <a:ln/>
        </p:spPr>
        <p:txBody>
          <a:bodyPr wrap="none" lIns="0" tIns="0" rIns="0" bIns="0" rtlCol="0" anchor="t"/>
          <a:lstStyle/>
          <a:p>
            <a:pPr marL="342900" indent="-342900" algn="l">
              <a:lnSpc>
                <a:spcPts val="3550"/>
              </a:lnSpc>
              <a:buSzPct val="100000"/>
              <a:buChar char="•"/>
            </a:pPr>
            <a:r>
              <a:rPr lang="en-US" sz="2200" dirty="0">
                <a:solidFill>
                  <a:srgbClr val="E5E0DF"/>
                </a:solidFill>
                <a:latin typeface="Roboto" pitchFamily="34" charset="0"/>
                <a:ea typeface="Roboto" pitchFamily="34" charset="-122"/>
                <a:cs typeface="Roboto" pitchFamily="34" charset="-120"/>
              </a:rPr>
              <a:t>Hazardous Waste</a:t>
            </a:r>
            <a:endParaRPr lang="en-US" sz="2200" dirty="0"/>
          </a:p>
        </p:txBody>
      </p:sp>
      <p:sp>
        <p:nvSpPr>
          <p:cNvPr id="12" name="Rectangle 11">
            <a:extLst>
              <a:ext uri="{FF2B5EF4-FFF2-40B4-BE49-F238E27FC236}">
                <a16:creationId xmlns:a16="http://schemas.microsoft.com/office/drawing/2014/main" id="{EF162FC8-BDFB-0707-67D4-92346B41CC44}"/>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694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Saira Medium" pitchFamily="34" charset="0"/>
                <a:ea typeface="Saira Medium" pitchFamily="34" charset="-122"/>
                <a:cs typeface="Saira Medium" pitchFamily="34" charset="-120"/>
              </a:rPr>
              <a:t> Solution Vision </a:t>
            </a:r>
            <a:endParaRPr lang="en-US" sz="4450" dirty="0"/>
          </a:p>
        </p:txBody>
      </p:sp>
      <p:sp>
        <p:nvSpPr>
          <p:cNvPr id="3" name="Text 1"/>
          <p:cNvSpPr/>
          <p:nvPr/>
        </p:nvSpPr>
        <p:spPr>
          <a:xfrm>
            <a:off x="793790" y="22451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Saira Medium" pitchFamily="34" charset="0"/>
                <a:ea typeface="Saira Medium" pitchFamily="34" charset="-122"/>
                <a:cs typeface="Saira Medium" pitchFamily="34" charset="-120"/>
              </a:rPr>
              <a:t>Vision</a:t>
            </a:r>
            <a:endParaRPr lang="en-US" sz="2200" dirty="0"/>
          </a:p>
        </p:txBody>
      </p:sp>
      <p:sp>
        <p:nvSpPr>
          <p:cNvPr id="4" name="Text 2"/>
          <p:cNvSpPr/>
          <p:nvPr/>
        </p:nvSpPr>
        <p:spPr>
          <a:xfrm>
            <a:off x="793790" y="2826306"/>
            <a:ext cx="8284131"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To develop a Smart Waste Segregator Model (SSM) that detects, classifies, and directs waste for proper disposal using a YOLOv8-based computer vision model.</a:t>
            </a:r>
            <a:endParaRPr lang="en-US" sz="1750" dirty="0"/>
          </a:p>
        </p:txBody>
      </p:sp>
      <p:pic>
        <p:nvPicPr>
          <p:cNvPr id="5" name="Image 0" descr="preencoded.png"/>
          <p:cNvPicPr>
            <a:picLocks noChangeAspect="1"/>
          </p:cNvPicPr>
          <p:nvPr/>
        </p:nvPicPr>
        <p:blipFill>
          <a:blip r:embed="rId3"/>
          <a:stretch>
            <a:fillRect/>
          </a:stretch>
        </p:blipFill>
        <p:spPr>
          <a:xfrm>
            <a:off x="1398508" y="3971330"/>
            <a:ext cx="2783086" cy="2721888"/>
          </a:xfrm>
          <a:prstGeom prst="rect">
            <a:avLst/>
          </a:prstGeom>
        </p:spPr>
      </p:pic>
      <p:pic>
        <p:nvPicPr>
          <p:cNvPr id="6" name="Image 1" descr="preencoded.png"/>
          <p:cNvPicPr>
            <a:picLocks noChangeAspect="1"/>
          </p:cNvPicPr>
          <p:nvPr/>
        </p:nvPicPr>
        <p:blipFill>
          <a:blip r:embed="rId4"/>
          <a:stretch>
            <a:fillRect/>
          </a:stretch>
        </p:blipFill>
        <p:spPr>
          <a:xfrm>
            <a:off x="4363045" y="3971330"/>
            <a:ext cx="4110038" cy="2721888"/>
          </a:xfrm>
          <a:prstGeom prst="rect">
            <a:avLst/>
          </a:prstGeom>
        </p:spPr>
      </p:pic>
      <p:sp>
        <p:nvSpPr>
          <p:cNvPr id="7" name="Text 3"/>
          <p:cNvSpPr/>
          <p:nvPr/>
        </p:nvSpPr>
        <p:spPr>
          <a:xfrm>
            <a:off x="9638943" y="224516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Saira Medium" pitchFamily="34" charset="0"/>
                <a:ea typeface="Saira Medium" pitchFamily="34" charset="-122"/>
                <a:cs typeface="Saira Medium" pitchFamily="34" charset="-120"/>
              </a:rPr>
              <a:t>The 3 Types of Waste</a:t>
            </a:r>
            <a:endParaRPr lang="en-US" sz="2200" dirty="0"/>
          </a:p>
        </p:txBody>
      </p:sp>
      <p:sp>
        <p:nvSpPr>
          <p:cNvPr id="8" name="Text 4"/>
          <p:cNvSpPr/>
          <p:nvPr/>
        </p:nvSpPr>
        <p:spPr>
          <a:xfrm>
            <a:off x="9638943" y="2826306"/>
            <a:ext cx="4205168" cy="72580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Our model aims to categorize waste into these three types:</a:t>
            </a:r>
            <a:endParaRPr lang="en-US" sz="1750" dirty="0"/>
          </a:p>
        </p:txBody>
      </p:sp>
      <p:sp>
        <p:nvSpPr>
          <p:cNvPr id="9" name="Text 5"/>
          <p:cNvSpPr/>
          <p:nvPr/>
        </p:nvSpPr>
        <p:spPr>
          <a:xfrm>
            <a:off x="10001845" y="3756184"/>
            <a:ext cx="3842266"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RECYCLABLE</a:t>
            </a:r>
            <a:r>
              <a:rPr lang="en-US" sz="1750" dirty="0">
                <a:solidFill>
                  <a:srgbClr val="E5E0DF"/>
                </a:solidFill>
                <a:latin typeface="Roboto" pitchFamily="34" charset="0"/>
                <a:ea typeface="Roboto" pitchFamily="34" charset="-122"/>
                <a:cs typeface="Roboto" pitchFamily="34" charset="-120"/>
              </a:rPr>
              <a:t> ['cardboard_box','can','plastic_bottle_cap','plastic_bottle']\</a:t>
            </a:r>
            <a:endParaRPr lang="en-US" sz="1750" dirty="0"/>
          </a:p>
        </p:txBody>
      </p:sp>
      <p:sp>
        <p:nvSpPr>
          <p:cNvPr id="10" name="Text 6"/>
          <p:cNvSpPr/>
          <p:nvPr/>
        </p:nvSpPr>
        <p:spPr>
          <a:xfrm>
            <a:off x="10001845" y="4924187"/>
            <a:ext cx="3842266" cy="1814513"/>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NON_RECYCLABLE</a:t>
            </a:r>
            <a:r>
              <a:rPr lang="en-US" sz="1750" dirty="0">
                <a:solidFill>
                  <a:srgbClr val="E5E0DF"/>
                </a:solidFill>
                <a:latin typeface="Roboto" pitchFamily="34" charset="0"/>
                <a:ea typeface="Roboto" pitchFamily="34" charset="-122"/>
                <a:cs typeface="Roboto" pitchFamily="34" charset="-120"/>
              </a:rPr>
              <a:t> = ['plastic_bag','scrap_paper','plastic_cup','snack_bag','plastic_box','straw','plastic_cup_lid','cardboard_bowl','plastic_spoon'</a:t>
            </a:r>
            <a:endParaRPr lang="en-US" sz="1750" dirty="0"/>
          </a:p>
        </p:txBody>
      </p:sp>
      <p:sp>
        <p:nvSpPr>
          <p:cNvPr id="11" name="Text 7"/>
          <p:cNvSpPr/>
          <p:nvPr/>
        </p:nvSpPr>
        <p:spPr>
          <a:xfrm>
            <a:off x="10001845" y="6817995"/>
            <a:ext cx="3842266"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E5E0DF"/>
                </a:solidFill>
                <a:latin typeface="Roboto" pitchFamily="34" charset="0"/>
                <a:ea typeface="Roboto" pitchFamily="34" charset="-122"/>
                <a:cs typeface="Roboto" pitchFamily="34" charset="-120"/>
              </a:rPr>
              <a:t>HAZARDOUS</a:t>
            </a:r>
            <a:r>
              <a:rPr lang="en-US" sz="1750" dirty="0">
                <a:solidFill>
                  <a:srgbClr val="E5E0DF"/>
                </a:solidFill>
                <a:latin typeface="Roboto" pitchFamily="34" charset="0"/>
                <a:ea typeface="Roboto" pitchFamily="34" charset="-122"/>
                <a:cs typeface="Roboto" pitchFamily="34" charset="-120"/>
              </a:rPr>
              <a:t> = ['battery','light_bulb']</a:t>
            </a:r>
            <a:endParaRPr lang="en-US" sz="1750" dirty="0"/>
          </a:p>
        </p:txBody>
      </p:sp>
      <p:sp>
        <p:nvSpPr>
          <p:cNvPr id="13" name="Rectangle 12">
            <a:extLst>
              <a:ext uri="{FF2B5EF4-FFF2-40B4-BE49-F238E27FC236}">
                <a16:creationId xmlns:a16="http://schemas.microsoft.com/office/drawing/2014/main" id="{DACCEF55-F739-B36E-4994-237F36E266DE}"/>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9735" y="594836"/>
            <a:ext cx="5284113" cy="660440"/>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Saira Medium" pitchFamily="34" charset="0"/>
                <a:ea typeface="Saira Medium" pitchFamily="34" charset="-122"/>
                <a:cs typeface="Saira Medium" pitchFamily="34" charset="-120"/>
              </a:rPr>
              <a:t>PROPOSED PIPELINE</a:t>
            </a:r>
            <a:endParaRPr lang="en-US" sz="4150" dirty="0"/>
          </a:p>
        </p:txBody>
      </p:sp>
      <p:pic>
        <p:nvPicPr>
          <p:cNvPr id="3" name="Image 0" descr="preencoded.png"/>
          <p:cNvPicPr>
            <a:picLocks noChangeAspect="1"/>
          </p:cNvPicPr>
          <p:nvPr/>
        </p:nvPicPr>
        <p:blipFill>
          <a:blip r:embed="rId3"/>
          <a:stretch>
            <a:fillRect/>
          </a:stretch>
        </p:blipFill>
        <p:spPr>
          <a:xfrm>
            <a:off x="739735" y="1677948"/>
            <a:ext cx="3287673" cy="845463"/>
          </a:xfrm>
          <a:prstGeom prst="rect">
            <a:avLst/>
          </a:prstGeom>
        </p:spPr>
      </p:pic>
      <p:sp>
        <p:nvSpPr>
          <p:cNvPr id="4" name="Text 1"/>
          <p:cNvSpPr/>
          <p:nvPr/>
        </p:nvSpPr>
        <p:spPr>
          <a:xfrm>
            <a:off x="951071"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Data Input</a:t>
            </a:r>
            <a:endParaRPr lang="en-US" sz="2050" dirty="0"/>
          </a:p>
        </p:txBody>
      </p:sp>
      <p:sp>
        <p:nvSpPr>
          <p:cNvPr id="5" name="Text 2"/>
          <p:cNvSpPr/>
          <p:nvPr/>
        </p:nvSpPr>
        <p:spPr>
          <a:xfrm>
            <a:off x="951071" y="3297317"/>
            <a:ext cx="2865001" cy="676275"/>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Real-time image capture of waste items.</a:t>
            </a:r>
            <a:endParaRPr lang="en-US" sz="1650" dirty="0"/>
          </a:p>
        </p:txBody>
      </p:sp>
      <p:pic>
        <p:nvPicPr>
          <p:cNvPr id="6" name="Image 1" descr="preencoded.png"/>
          <p:cNvPicPr>
            <a:picLocks noChangeAspect="1"/>
          </p:cNvPicPr>
          <p:nvPr/>
        </p:nvPicPr>
        <p:blipFill>
          <a:blip r:embed="rId4"/>
          <a:stretch>
            <a:fillRect/>
          </a:stretch>
        </p:blipFill>
        <p:spPr>
          <a:xfrm>
            <a:off x="4027408" y="1677948"/>
            <a:ext cx="3287792" cy="845463"/>
          </a:xfrm>
          <a:prstGeom prst="rect">
            <a:avLst/>
          </a:prstGeom>
        </p:spPr>
      </p:pic>
      <p:sp>
        <p:nvSpPr>
          <p:cNvPr id="7" name="Text 3"/>
          <p:cNvSpPr/>
          <p:nvPr/>
        </p:nvSpPr>
        <p:spPr>
          <a:xfrm>
            <a:off x="4238744"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Image Classification</a:t>
            </a:r>
            <a:endParaRPr lang="en-US" sz="2050" dirty="0"/>
          </a:p>
        </p:txBody>
      </p:sp>
      <p:sp>
        <p:nvSpPr>
          <p:cNvPr id="8" name="Text 4"/>
          <p:cNvSpPr/>
          <p:nvPr/>
        </p:nvSpPr>
        <p:spPr>
          <a:xfrm>
            <a:off x="4238744" y="3297317"/>
            <a:ext cx="2865120" cy="1014413"/>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Using YOLOv8 to classify waste into one of the three categories.</a:t>
            </a:r>
            <a:endParaRPr lang="en-US" sz="1650" dirty="0"/>
          </a:p>
        </p:txBody>
      </p:sp>
      <p:pic>
        <p:nvPicPr>
          <p:cNvPr id="9" name="Image 2" descr="preencoded.png"/>
          <p:cNvPicPr>
            <a:picLocks noChangeAspect="1"/>
          </p:cNvPicPr>
          <p:nvPr/>
        </p:nvPicPr>
        <p:blipFill>
          <a:blip r:embed="rId5"/>
          <a:stretch>
            <a:fillRect/>
          </a:stretch>
        </p:blipFill>
        <p:spPr>
          <a:xfrm>
            <a:off x="7315200" y="1677948"/>
            <a:ext cx="3287673" cy="845463"/>
          </a:xfrm>
          <a:prstGeom prst="rect">
            <a:avLst/>
          </a:prstGeom>
        </p:spPr>
      </p:pic>
      <p:sp>
        <p:nvSpPr>
          <p:cNvPr id="10" name="Text 5"/>
          <p:cNvSpPr/>
          <p:nvPr/>
        </p:nvSpPr>
        <p:spPr>
          <a:xfrm>
            <a:off x="7526536"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Waste Disposal</a:t>
            </a:r>
            <a:endParaRPr lang="en-US" sz="2050" dirty="0"/>
          </a:p>
        </p:txBody>
      </p:sp>
      <p:sp>
        <p:nvSpPr>
          <p:cNvPr id="11" name="Text 6"/>
          <p:cNvSpPr/>
          <p:nvPr/>
        </p:nvSpPr>
        <p:spPr>
          <a:xfrm>
            <a:off x="7526536" y="3297317"/>
            <a:ext cx="2865001" cy="676275"/>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Directing waste to appropriate bins.</a:t>
            </a:r>
            <a:endParaRPr lang="en-US" sz="1650" dirty="0"/>
          </a:p>
        </p:txBody>
      </p:sp>
      <p:pic>
        <p:nvPicPr>
          <p:cNvPr id="12" name="Image 3" descr="preencoded.png"/>
          <p:cNvPicPr>
            <a:picLocks noChangeAspect="1"/>
          </p:cNvPicPr>
          <p:nvPr/>
        </p:nvPicPr>
        <p:blipFill>
          <a:blip r:embed="rId6"/>
          <a:stretch>
            <a:fillRect/>
          </a:stretch>
        </p:blipFill>
        <p:spPr>
          <a:xfrm>
            <a:off x="10602873" y="1677948"/>
            <a:ext cx="3287792" cy="845463"/>
          </a:xfrm>
          <a:prstGeom prst="rect">
            <a:avLst/>
          </a:prstGeom>
        </p:spPr>
      </p:pic>
      <p:sp>
        <p:nvSpPr>
          <p:cNvPr id="13" name="Text 7"/>
          <p:cNvSpPr/>
          <p:nvPr/>
        </p:nvSpPr>
        <p:spPr>
          <a:xfrm>
            <a:off x="10814209" y="2840355"/>
            <a:ext cx="2641997" cy="330160"/>
          </a:xfrm>
          <a:prstGeom prst="rect">
            <a:avLst/>
          </a:prstGeom>
          <a:noFill/>
          <a:ln/>
        </p:spPr>
        <p:txBody>
          <a:bodyPr wrap="none" lIns="0" tIns="0" rIns="0" bIns="0" rtlCol="0" anchor="t"/>
          <a:lstStyle/>
          <a:p>
            <a:pPr marL="0" indent="0" algn="l">
              <a:lnSpc>
                <a:spcPts val="2600"/>
              </a:lnSpc>
              <a:buNone/>
            </a:pPr>
            <a:r>
              <a:rPr lang="en-US" sz="2050" dirty="0">
                <a:solidFill>
                  <a:srgbClr val="E5E0DF"/>
                </a:solidFill>
                <a:latin typeface="Saira Medium" pitchFamily="34" charset="0"/>
                <a:ea typeface="Saira Medium" pitchFamily="34" charset="-122"/>
                <a:cs typeface="Saira Medium" pitchFamily="34" charset="-120"/>
              </a:rPr>
              <a:t>Segregated Waste</a:t>
            </a:r>
            <a:endParaRPr lang="en-US" sz="2050" dirty="0"/>
          </a:p>
        </p:txBody>
      </p:sp>
      <p:sp>
        <p:nvSpPr>
          <p:cNvPr id="14" name="Text 8"/>
          <p:cNvSpPr/>
          <p:nvPr/>
        </p:nvSpPr>
        <p:spPr>
          <a:xfrm>
            <a:off x="10814209" y="3297317"/>
            <a:ext cx="2865120" cy="1014413"/>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Roboto" pitchFamily="34" charset="0"/>
                <a:ea typeface="Roboto" pitchFamily="34" charset="-122"/>
                <a:cs typeface="Roboto" pitchFamily="34" charset="-120"/>
              </a:rPr>
              <a:t>Outputs sorted into different categories for recycling, disposal, or special handling.</a:t>
            </a:r>
            <a:endParaRPr lang="en-US" sz="1650" dirty="0"/>
          </a:p>
        </p:txBody>
      </p:sp>
      <p:pic>
        <p:nvPicPr>
          <p:cNvPr id="15" name="Image 4" descr="preencoded.png"/>
          <p:cNvPicPr>
            <a:picLocks noChangeAspect="1"/>
          </p:cNvPicPr>
          <p:nvPr/>
        </p:nvPicPr>
        <p:blipFill>
          <a:blip r:embed="rId7"/>
          <a:stretch>
            <a:fillRect/>
          </a:stretch>
        </p:blipFill>
        <p:spPr>
          <a:xfrm>
            <a:off x="3760351" y="4897398"/>
            <a:ext cx="4441865" cy="2536388"/>
          </a:xfrm>
          <a:prstGeom prst="rect">
            <a:avLst/>
          </a:prstGeom>
        </p:spPr>
      </p:pic>
      <p:pic>
        <p:nvPicPr>
          <p:cNvPr id="16" name="Image 5" descr="preencoded.png"/>
          <p:cNvPicPr>
            <a:picLocks noChangeAspect="1"/>
          </p:cNvPicPr>
          <p:nvPr/>
        </p:nvPicPr>
        <p:blipFill>
          <a:blip r:embed="rId8"/>
          <a:stretch>
            <a:fillRect/>
          </a:stretch>
        </p:blipFill>
        <p:spPr>
          <a:xfrm>
            <a:off x="8371284" y="4897398"/>
            <a:ext cx="2498765" cy="2536388"/>
          </a:xfrm>
          <a:prstGeom prst="rect">
            <a:avLst/>
          </a:prstGeom>
        </p:spPr>
      </p:pic>
      <p:sp>
        <p:nvSpPr>
          <p:cNvPr id="18" name="Rectangle 17">
            <a:extLst>
              <a:ext uri="{FF2B5EF4-FFF2-40B4-BE49-F238E27FC236}">
                <a16:creationId xmlns:a16="http://schemas.microsoft.com/office/drawing/2014/main" id="{7AD52DBE-7360-8088-CAA1-BD817017D077}"/>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99943" y="574477"/>
            <a:ext cx="5604986" cy="446246"/>
          </a:xfrm>
          <a:prstGeom prst="rect">
            <a:avLst/>
          </a:prstGeom>
          <a:noFill/>
          <a:ln/>
        </p:spPr>
        <p:txBody>
          <a:bodyPr wrap="none" lIns="0" tIns="0" rIns="0" bIns="0" rtlCol="0" anchor="t"/>
          <a:lstStyle/>
          <a:p>
            <a:pPr marL="0" indent="0">
              <a:lnSpc>
                <a:spcPts val="3500"/>
              </a:lnSpc>
              <a:buNone/>
            </a:pPr>
            <a:r>
              <a:rPr lang="en-US" sz="2800" dirty="0">
                <a:solidFill>
                  <a:srgbClr val="FFFFFF"/>
                </a:solidFill>
                <a:latin typeface="Saira Medium" pitchFamily="34" charset="0"/>
                <a:ea typeface="Saira Medium" pitchFamily="34" charset="-122"/>
                <a:cs typeface="Saira Medium" pitchFamily="34" charset="-120"/>
              </a:rPr>
              <a:t>Timeline (how we have proceded):</a:t>
            </a:r>
            <a:endParaRPr lang="en-US" sz="2800" dirty="0"/>
          </a:p>
        </p:txBody>
      </p:sp>
      <p:sp>
        <p:nvSpPr>
          <p:cNvPr id="3" name="Shape 1"/>
          <p:cNvSpPr/>
          <p:nvPr/>
        </p:nvSpPr>
        <p:spPr>
          <a:xfrm>
            <a:off x="7307580" y="1306354"/>
            <a:ext cx="15240" cy="5688330"/>
          </a:xfrm>
          <a:prstGeom prst="roundRect">
            <a:avLst>
              <a:gd name="adj" fmla="val 843600"/>
            </a:avLst>
          </a:prstGeom>
          <a:solidFill>
            <a:srgbClr val="FFFFFF">
              <a:alpha val="24000"/>
            </a:srgbClr>
          </a:solidFill>
          <a:ln/>
        </p:spPr>
      </p:sp>
      <p:sp>
        <p:nvSpPr>
          <p:cNvPr id="4" name="Shape 2"/>
          <p:cNvSpPr/>
          <p:nvPr/>
        </p:nvSpPr>
        <p:spPr>
          <a:xfrm>
            <a:off x="6669822" y="1619964"/>
            <a:ext cx="499943" cy="15240"/>
          </a:xfrm>
          <a:prstGeom prst="roundRect">
            <a:avLst>
              <a:gd name="adj" fmla="val 843600"/>
            </a:avLst>
          </a:prstGeom>
          <a:solidFill>
            <a:srgbClr val="FC8337"/>
          </a:solidFill>
          <a:ln/>
        </p:spPr>
      </p:sp>
      <p:sp>
        <p:nvSpPr>
          <p:cNvPr id="5" name="Shape 3"/>
          <p:cNvSpPr/>
          <p:nvPr/>
        </p:nvSpPr>
        <p:spPr>
          <a:xfrm>
            <a:off x="7154525" y="1466969"/>
            <a:ext cx="321350" cy="321350"/>
          </a:xfrm>
          <a:prstGeom prst="roundRect">
            <a:avLst>
              <a:gd name="adj" fmla="val 40008"/>
            </a:avLst>
          </a:prstGeom>
          <a:solidFill>
            <a:srgbClr val="030303"/>
          </a:solidFill>
          <a:ln w="15240">
            <a:solidFill>
              <a:srgbClr val="FC8337"/>
            </a:solidFill>
            <a:prstDash val="solid"/>
          </a:ln>
        </p:spPr>
      </p:sp>
      <p:sp>
        <p:nvSpPr>
          <p:cNvPr id="6" name="Text 4"/>
          <p:cNvSpPr/>
          <p:nvPr/>
        </p:nvSpPr>
        <p:spPr>
          <a:xfrm>
            <a:off x="7274064" y="1520428"/>
            <a:ext cx="82153"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1</a:t>
            </a:r>
            <a:endParaRPr lang="en-US" sz="1650" dirty="0"/>
          </a:p>
        </p:txBody>
      </p:sp>
      <p:sp>
        <p:nvSpPr>
          <p:cNvPr id="7" name="Text 5"/>
          <p:cNvSpPr/>
          <p:nvPr/>
        </p:nvSpPr>
        <p:spPr>
          <a:xfrm>
            <a:off x="4744045" y="1449110"/>
            <a:ext cx="1785580"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Data Collection</a:t>
            </a:r>
            <a:endParaRPr lang="en-US" sz="1400" dirty="0"/>
          </a:p>
        </p:txBody>
      </p:sp>
      <p:sp>
        <p:nvSpPr>
          <p:cNvPr id="8" name="Text 6"/>
          <p:cNvSpPr/>
          <p:nvPr/>
        </p:nvSpPr>
        <p:spPr>
          <a:xfrm>
            <a:off x="499943" y="1757958"/>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Collecting Images of waste</a:t>
            </a:r>
            <a:endParaRPr lang="en-US" sz="1100" dirty="0"/>
          </a:p>
        </p:txBody>
      </p:sp>
      <p:sp>
        <p:nvSpPr>
          <p:cNvPr id="9" name="Shape 7"/>
          <p:cNvSpPr/>
          <p:nvPr/>
        </p:nvSpPr>
        <p:spPr>
          <a:xfrm>
            <a:off x="7460635" y="2334101"/>
            <a:ext cx="499943" cy="15240"/>
          </a:xfrm>
          <a:prstGeom prst="roundRect">
            <a:avLst>
              <a:gd name="adj" fmla="val 843600"/>
            </a:avLst>
          </a:prstGeom>
          <a:solidFill>
            <a:srgbClr val="FC8337"/>
          </a:solidFill>
          <a:ln/>
        </p:spPr>
      </p:sp>
      <p:sp>
        <p:nvSpPr>
          <p:cNvPr id="10" name="Shape 8"/>
          <p:cNvSpPr/>
          <p:nvPr/>
        </p:nvSpPr>
        <p:spPr>
          <a:xfrm>
            <a:off x="7154525" y="2181106"/>
            <a:ext cx="321350" cy="321350"/>
          </a:xfrm>
          <a:prstGeom prst="roundRect">
            <a:avLst>
              <a:gd name="adj" fmla="val 40008"/>
            </a:avLst>
          </a:prstGeom>
          <a:solidFill>
            <a:srgbClr val="030303"/>
          </a:solidFill>
          <a:ln w="15240">
            <a:solidFill>
              <a:srgbClr val="FC8337"/>
            </a:solidFill>
            <a:prstDash val="solid"/>
          </a:ln>
        </p:spPr>
      </p:sp>
      <p:sp>
        <p:nvSpPr>
          <p:cNvPr id="11" name="Text 9"/>
          <p:cNvSpPr/>
          <p:nvPr/>
        </p:nvSpPr>
        <p:spPr>
          <a:xfrm>
            <a:off x="7249656" y="2234565"/>
            <a:ext cx="130969"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2</a:t>
            </a:r>
            <a:endParaRPr lang="en-US" sz="1650" dirty="0"/>
          </a:p>
        </p:txBody>
      </p:sp>
      <p:sp>
        <p:nvSpPr>
          <p:cNvPr id="12" name="Text 10"/>
          <p:cNvSpPr/>
          <p:nvPr/>
        </p:nvSpPr>
        <p:spPr>
          <a:xfrm>
            <a:off x="8100774" y="2163247"/>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Dataset Creation</a:t>
            </a:r>
            <a:endParaRPr lang="en-US" sz="1400" dirty="0"/>
          </a:p>
        </p:txBody>
      </p:sp>
      <p:sp>
        <p:nvSpPr>
          <p:cNvPr id="13" name="Text 11"/>
          <p:cNvSpPr/>
          <p:nvPr/>
        </p:nvSpPr>
        <p:spPr>
          <a:xfrm>
            <a:off x="8100774" y="2472095"/>
            <a:ext cx="6029682" cy="457200"/>
          </a:xfrm>
          <a:prstGeom prst="rect">
            <a:avLst/>
          </a:prstGeom>
          <a:noFill/>
          <a:ln/>
        </p:spPr>
        <p:txBody>
          <a:bodyPr wrap="squar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Annotating the images collected followed by augmentation and preprocessing and then ultimately creating our own custom dataset to uphold these images.</a:t>
            </a:r>
            <a:endParaRPr lang="en-US" sz="1100" dirty="0"/>
          </a:p>
        </p:txBody>
      </p:sp>
      <p:sp>
        <p:nvSpPr>
          <p:cNvPr id="14" name="Shape 12"/>
          <p:cNvSpPr/>
          <p:nvPr/>
        </p:nvSpPr>
        <p:spPr>
          <a:xfrm>
            <a:off x="6669822" y="2976801"/>
            <a:ext cx="499943" cy="15240"/>
          </a:xfrm>
          <a:prstGeom prst="roundRect">
            <a:avLst>
              <a:gd name="adj" fmla="val 843600"/>
            </a:avLst>
          </a:prstGeom>
          <a:solidFill>
            <a:srgbClr val="FC8337"/>
          </a:solidFill>
          <a:ln/>
        </p:spPr>
      </p:sp>
      <p:sp>
        <p:nvSpPr>
          <p:cNvPr id="15" name="Shape 13"/>
          <p:cNvSpPr/>
          <p:nvPr/>
        </p:nvSpPr>
        <p:spPr>
          <a:xfrm>
            <a:off x="7154525" y="2823805"/>
            <a:ext cx="321350" cy="321350"/>
          </a:xfrm>
          <a:prstGeom prst="roundRect">
            <a:avLst>
              <a:gd name="adj" fmla="val 40008"/>
            </a:avLst>
          </a:prstGeom>
          <a:solidFill>
            <a:srgbClr val="030303"/>
          </a:solidFill>
          <a:ln w="15240">
            <a:solidFill>
              <a:srgbClr val="FC8337"/>
            </a:solidFill>
            <a:prstDash val="solid"/>
          </a:ln>
        </p:spPr>
      </p:sp>
      <p:sp>
        <p:nvSpPr>
          <p:cNvPr id="16" name="Text 14"/>
          <p:cNvSpPr/>
          <p:nvPr/>
        </p:nvSpPr>
        <p:spPr>
          <a:xfrm>
            <a:off x="7250490" y="2877264"/>
            <a:ext cx="129421"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3</a:t>
            </a:r>
            <a:endParaRPr lang="en-US" sz="1650" dirty="0"/>
          </a:p>
        </p:txBody>
      </p:sp>
      <p:sp>
        <p:nvSpPr>
          <p:cNvPr id="17" name="Text 15"/>
          <p:cNvSpPr/>
          <p:nvPr/>
        </p:nvSpPr>
        <p:spPr>
          <a:xfrm>
            <a:off x="4744045" y="2805946"/>
            <a:ext cx="1785580"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Model Training</a:t>
            </a:r>
            <a:endParaRPr lang="en-US" sz="1400" dirty="0"/>
          </a:p>
        </p:txBody>
      </p:sp>
      <p:sp>
        <p:nvSpPr>
          <p:cNvPr id="18" name="Text 16"/>
          <p:cNvSpPr/>
          <p:nvPr/>
        </p:nvSpPr>
        <p:spPr>
          <a:xfrm>
            <a:off x="499943" y="3114794"/>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Training of Model on our custom dataset using YOLOv8.</a:t>
            </a:r>
            <a:endParaRPr lang="en-US" sz="1100" dirty="0"/>
          </a:p>
        </p:txBody>
      </p:sp>
      <p:sp>
        <p:nvSpPr>
          <p:cNvPr id="19" name="Shape 17"/>
          <p:cNvSpPr/>
          <p:nvPr/>
        </p:nvSpPr>
        <p:spPr>
          <a:xfrm>
            <a:off x="7460635" y="3619619"/>
            <a:ext cx="499943" cy="15240"/>
          </a:xfrm>
          <a:prstGeom prst="roundRect">
            <a:avLst>
              <a:gd name="adj" fmla="val 843600"/>
            </a:avLst>
          </a:prstGeom>
          <a:solidFill>
            <a:srgbClr val="FC8337"/>
          </a:solidFill>
          <a:ln/>
        </p:spPr>
      </p:sp>
      <p:sp>
        <p:nvSpPr>
          <p:cNvPr id="20" name="Shape 18"/>
          <p:cNvSpPr/>
          <p:nvPr/>
        </p:nvSpPr>
        <p:spPr>
          <a:xfrm>
            <a:off x="7154525" y="3466624"/>
            <a:ext cx="321350" cy="321350"/>
          </a:xfrm>
          <a:prstGeom prst="roundRect">
            <a:avLst>
              <a:gd name="adj" fmla="val 40008"/>
            </a:avLst>
          </a:prstGeom>
          <a:solidFill>
            <a:srgbClr val="030303"/>
          </a:solidFill>
          <a:ln w="15240">
            <a:solidFill>
              <a:srgbClr val="FC8337"/>
            </a:solidFill>
            <a:prstDash val="solid"/>
          </a:ln>
        </p:spPr>
      </p:sp>
      <p:sp>
        <p:nvSpPr>
          <p:cNvPr id="21" name="Text 19"/>
          <p:cNvSpPr/>
          <p:nvPr/>
        </p:nvSpPr>
        <p:spPr>
          <a:xfrm>
            <a:off x="7246084" y="3520083"/>
            <a:ext cx="138232"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4</a:t>
            </a:r>
            <a:endParaRPr lang="en-US" sz="1650" dirty="0"/>
          </a:p>
        </p:txBody>
      </p:sp>
      <p:sp>
        <p:nvSpPr>
          <p:cNvPr id="22" name="Text 20"/>
          <p:cNvSpPr/>
          <p:nvPr/>
        </p:nvSpPr>
        <p:spPr>
          <a:xfrm>
            <a:off x="8100774" y="3448764"/>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Dataset Expansion</a:t>
            </a:r>
            <a:endParaRPr lang="en-US" sz="1400" dirty="0"/>
          </a:p>
        </p:txBody>
      </p:sp>
      <p:sp>
        <p:nvSpPr>
          <p:cNvPr id="23" name="Text 21"/>
          <p:cNvSpPr/>
          <p:nvPr/>
        </p:nvSpPr>
        <p:spPr>
          <a:xfrm>
            <a:off x="8100774" y="3757613"/>
            <a:ext cx="6029682" cy="228600"/>
          </a:xfrm>
          <a:prstGeom prst="rect">
            <a:avLst/>
          </a:prstGeom>
          <a:noFill/>
          <a:ln/>
        </p:spPr>
        <p:txBody>
          <a:bodyPr wrap="non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Expansion of dataset to enhance the accuracy and reliability of the model to a larger extent.</a:t>
            </a:r>
            <a:endParaRPr lang="en-US" sz="1100" dirty="0"/>
          </a:p>
        </p:txBody>
      </p:sp>
      <p:sp>
        <p:nvSpPr>
          <p:cNvPr id="24" name="Shape 22"/>
          <p:cNvSpPr/>
          <p:nvPr/>
        </p:nvSpPr>
        <p:spPr>
          <a:xfrm>
            <a:off x="6669822" y="4262438"/>
            <a:ext cx="499943" cy="15240"/>
          </a:xfrm>
          <a:prstGeom prst="roundRect">
            <a:avLst>
              <a:gd name="adj" fmla="val 843600"/>
            </a:avLst>
          </a:prstGeom>
          <a:solidFill>
            <a:srgbClr val="FC8337"/>
          </a:solidFill>
          <a:ln/>
        </p:spPr>
      </p:sp>
      <p:sp>
        <p:nvSpPr>
          <p:cNvPr id="25" name="Shape 23"/>
          <p:cNvSpPr/>
          <p:nvPr/>
        </p:nvSpPr>
        <p:spPr>
          <a:xfrm>
            <a:off x="7154525" y="4109442"/>
            <a:ext cx="321350" cy="321350"/>
          </a:xfrm>
          <a:prstGeom prst="roundRect">
            <a:avLst>
              <a:gd name="adj" fmla="val 40008"/>
            </a:avLst>
          </a:prstGeom>
          <a:solidFill>
            <a:srgbClr val="030303"/>
          </a:solidFill>
          <a:ln w="15240">
            <a:solidFill>
              <a:srgbClr val="FC8337"/>
            </a:solidFill>
            <a:prstDash val="solid"/>
          </a:ln>
        </p:spPr>
      </p:sp>
      <p:sp>
        <p:nvSpPr>
          <p:cNvPr id="26" name="Text 24"/>
          <p:cNvSpPr/>
          <p:nvPr/>
        </p:nvSpPr>
        <p:spPr>
          <a:xfrm>
            <a:off x="7248585" y="4162901"/>
            <a:ext cx="133112"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5</a:t>
            </a:r>
            <a:endParaRPr lang="en-US" sz="1650" dirty="0"/>
          </a:p>
        </p:txBody>
      </p:sp>
      <p:sp>
        <p:nvSpPr>
          <p:cNvPr id="30" name="Text 28"/>
          <p:cNvSpPr/>
          <p:nvPr/>
        </p:nvSpPr>
        <p:spPr>
          <a:xfrm>
            <a:off x="4365124" y="4161335"/>
            <a:ext cx="2176224"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Model Robustness Testing</a:t>
            </a:r>
            <a:endParaRPr lang="en-US" sz="1400" dirty="0"/>
          </a:p>
        </p:txBody>
      </p:sp>
      <p:sp>
        <p:nvSpPr>
          <p:cNvPr id="31" name="Text 29"/>
          <p:cNvSpPr/>
          <p:nvPr/>
        </p:nvSpPr>
        <p:spPr>
          <a:xfrm>
            <a:off x="523389" y="4423291"/>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Testing the robustness of our trained model considering and analysing different scenarios.</a:t>
            </a:r>
            <a:endParaRPr lang="en-US" sz="1100" dirty="0"/>
          </a:p>
        </p:txBody>
      </p:sp>
      <p:sp>
        <p:nvSpPr>
          <p:cNvPr id="32" name="Shape 30"/>
          <p:cNvSpPr/>
          <p:nvPr/>
        </p:nvSpPr>
        <p:spPr>
          <a:xfrm>
            <a:off x="7460635" y="5213866"/>
            <a:ext cx="499943" cy="15240"/>
          </a:xfrm>
          <a:prstGeom prst="roundRect">
            <a:avLst>
              <a:gd name="adj" fmla="val 843600"/>
            </a:avLst>
          </a:prstGeom>
          <a:solidFill>
            <a:srgbClr val="FC8337"/>
          </a:solidFill>
          <a:ln/>
        </p:spPr>
      </p:sp>
      <p:sp>
        <p:nvSpPr>
          <p:cNvPr id="33" name="Shape 31"/>
          <p:cNvSpPr/>
          <p:nvPr/>
        </p:nvSpPr>
        <p:spPr>
          <a:xfrm>
            <a:off x="7154525" y="5060871"/>
            <a:ext cx="321350" cy="321350"/>
          </a:xfrm>
          <a:prstGeom prst="roundRect">
            <a:avLst>
              <a:gd name="adj" fmla="val 40008"/>
            </a:avLst>
          </a:prstGeom>
          <a:solidFill>
            <a:srgbClr val="030303"/>
          </a:solidFill>
          <a:ln w="15240">
            <a:solidFill>
              <a:srgbClr val="FC8337"/>
            </a:solidFill>
            <a:prstDash val="solid"/>
          </a:ln>
        </p:spPr>
      </p:sp>
      <p:sp>
        <p:nvSpPr>
          <p:cNvPr id="34" name="Text 32"/>
          <p:cNvSpPr/>
          <p:nvPr/>
        </p:nvSpPr>
        <p:spPr>
          <a:xfrm>
            <a:off x="7244298" y="5114330"/>
            <a:ext cx="141684"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6</a:t>
            </a:r>
            <a:endParaRPr lang="en-US" sz="1650" dirty="0"/>
          </a:p>
        </p:txBody>
      </p:sp>
      <p:sp>
        <p:nvSpPr>
          <p:cNvPr id="35" name="Text 33"/>
          <p:cNvSpPr/>
          <p:nvPr/>
        </p:nvSpPr>
        <p:spPr>
          <a:xfrm>
            <a:off x="8100774" y="5043011"/>
            <a:ext cx="1785580" cy="223242"/>
          </a:xfrm>
          <a:prstGeom prst="rect">
            <a:avLst/>
          </a:prstGeom>
          <a:noFill/>
          <a:ln/>
        </p:spPr>
        <p:txBody>
          <a:bodyPr wrap="none" lIns="0" tIns="0" rIns="0" bIns="0" rtlCol="0" anchor="t"/>
          <a:lstStyle/>
          <a:p>
            <a:pPr marL="0" indent="0" algn="l">
              <a:lnSpc>
                <a:spcPts val="1750"/>
              </a:lnSpc>
              <a:buNone/>
            </a:pPr>
            <a:r>
              <a:rPr lang="en-US" sz="1400" dirty="0">
                <a:solidFill>
                  <a:srgbClr val="E5E0DF"/>
                </a:solidFill>
                <a:latin typeface="Saira Medium" pitchFamily="34" charset="0"/>
                <a:ea typeface="Saira Medium" pitchFamily="34" charset="-122"/>
                <a:cs typeface="Saira Medium" pitchFamily="34" charset="-120"/>
              </a:rPr>
              <a:t>QIDK Kit Integration</a:t>
            </a:r>
            <a:endParaRPr lang="en-US" sz="1400" dirty="0"/>
          </a:p>
        </p:txBody>
      </p:sp>
      <p:sp>
        <p:nvSpPr>
          <p:cNvPr id="36" name="Text 34"/>
          <p:cNvSpPr/>
          <p:nvPr/>
        </p:nvSpPr>
        <p:spPr>
          <a:xfrm>
            <a:off x="8100774" y="5351859"/>
            <a:ext cx="6029682" cy="228600"/>
          </a:xfrm>
          <a:prstGeom prst="rect">
            <a:avLst/>
          </a:prstGeom>
          <a:noFill/>
          <a:ln/>
        </p:spPr>
        <p:txBody>
          <a:bodyPr wrap="none" lIns="0" tIns="0" rIns="0" bIns="0" rtlCol="0" anchor="t"/>
          <a:lstStyle/>
          <a:p>
            <a:pPr marL="0" indent="0" algn="l">
              <a:lnSpc>
                <a:spcPts val="1750"/>
              </a:lnSpc>
              <a:buNone/>
            </a:pPr>
            <a:r>
              <a:rPr lang="en-US" sz="1100" dirty="0">
                <a:solidFill>
                  <a:srgbClr val="E5E0DF"/>
                </a:solidFill>
                <a:latin typeface="Roboto" pitchFamily="34" charset="0"/>
                <a:ea typeface="Roboto" pitchFamily="34" charset="-122"/>
                <a:cs typeface="Roboto" pitchFamily="34" charset="-120"/>
              </a:rPr>
              <a:t>Tried uploading and running the model on QIDK kit using Android Studio app.</a:t>
            </a:r>
            <a:endParaRPr lang="en-US" sz="1100" dirty="0"/>
          </a:p>
        </p:txBody>
      </p:sp>
      <p:sp>
        <p:nvSpPr>
          <p:cNvPr id="37" name="Shape 35"/>
          <p:cNvSpPr/>
          <p:nvPr/>
        </p:nvSpPr>
        <p:spPr>
          <a:xfrm>
            <a:off x="6669822" y="6165413"/>
            <a:ext cx="499943" cy="15240"/>
          </a:xfrm>
          <a:prstGeom prst="roundRect">
            <a:avLst>
              <a:gd name="adj" fmla="val 843600"/>
            </a:avLst>
          </a:prstGeom>
          <a:solidFill>
            <a:srgbClr val="FC8337"/>
          </a:solidFill>
          <a:ln/>
        </p:spPr>
      </p:sp>
      <p:sp>
        <p:nvSpPr>
          <p:cNvPr id="38" name="Shape 36"/>
          <p:cNvSpPr/>
          <p:nvPr/>
        </p:nvSpPr>
        <p:spPr>
          <a:xfrm>
            <a:off x="7154525" y="6012418"/>
            <a:ext cx="321350" cy="321350"/>
          </a:xfrm>
          <a:prstGeom prst="roundRect">
            <a:avLst>
              <a:gd name="adj" fmla="val 40008"/>
            </a:avLst>
          </a:prstGeom>
          <a:solidFill>
            <a:srgbClr val="030303"/>
          </a:solidFill>
          <a:ln w="15240">
            <a:solidFill>
              <a:srgbClr val="FC8337"/>
            </a:solidFill>
            <a:prstDash val="solid"/>
          </a:ln>
        </p:spPr>
      </p:sp>
      <p:sp>
        <p:nvSpPr>
          <p:cNvPr id="39" name="Text 37"/>
          <p:cNvSpPr/>
          <p:nvPr/>
        </p:nvSpPr>
        <p:spPr>
          <a:xfrm>
            <a:off x="7254538" y="6065877"/>
            <a:ext cx="121325" cy="214312"/>
          </a:xfrm>
          <a:prstGeom prst="rect">
            <a:avLst/>
          </a:prstGeom>
          <a:noFill/>
          <a:ln/>
        </p:spPr>
        <p:txBody>
          <a:bodyPr wrap="none" lIns="0" tIns="0" rIns="0" bIns="0" rtlCol="0" anchor="t"/>
          <a:lstStyle/>
          <a:p>
            <a:pPr marL="0" indent="0" algn="ctr">
              <a:lnSpc>
                <a:spcPts val="1650"/>
              </a:lnSpc>
              <a:buNone/>
            </a:pPr>
            <a:r>
              <a:rPr lang="en-US" sz="1650" dirty="0">
                <a:solidFill>
                  <a:srgbClr val="E5E0DF"/>
                </a:solidFill>
                <a:latin typeface="Saira Medium" pitchFamily="34" charset="0"/>
                <a:ea typeface="Saira Medium" pitchFamily="34" charset="-122"/>
                <a:cs typeface="Saira Medium" pitchFamily="34" charset="-120"/>
              </a:rPr>
              <a:t>7</a:t>
            </a:r>
            <a:endParaRPr lang="en-US" sz="1650" dirty="0"/>
          </a:p>
        </p:txBody>
      </p:sp>
      <p:sp>
        <p:nvSpPr>
          <p:cNvPr id="40" name="Text 38"/>
          <p:cNvSpPr/>
          <p:nvPr/>
        </p:nvSpPr>
        <p:spPr>
          <a:xfrm>
            <a:off x="4360188" y="5994559"/>
            <a:ext cx="2169438" cy="223242"/>
          </a:xfrm>
          <a:prstGeom prst="rect">
            <a:avLst/>
          </a:prstGeom>
          <a:noFill/>
          <a:ln/>
        </p:spPr>
        <p:txBody>
          <a:bodyPr wrap="none" lIns="0" tIns="0" rIns="0" bIns="0" rtlCol="0" anchor="t"/>
          <a:lstStyle/>
          <a:p>
            <a:pPr marL="0" indent="0" algn="r">
              <a:lnSpc>
                <a:spcPts val="1750"/>
              </a:lnSpc>
              <a:buNone/>
            </a:pPr>
            <a:r>
              <a:rPr lang="en-US" sz="1400" dirty="0">
                <a:solidFill>
                  <a:srgbClr val="E5E0DF"/>
                </a:solidFill>
                <a:latin typeface="Saira Medium" pitchFamily="34" charset="0"/>
                <a:ea typeface="Saira Medium" pitchFamily="34" charset="-122"/>
                <a:cs typeface="Saira Medium" pitchFamily="34" charset="-120"/>
              </a:rPr>
              <a:t>Hardware Implementation</a:t>
            </a:r>
            <a:endParaRPr lang="en-US" sz="1400" dirty="0"/>
          </a:p>
        </p:txBody>
      </p:sp>
      <p:sp>
        <p:nvSpPr>
          <p:cNvPr id="41" name="Text 39"/>
          <p:cNvSpPr/>
          <p:nvPr/>
        </p:nvSpPr>
        <p:spPr>
          <a:xfrm>
            <a:off x="499943" y="6303407"/>
            <a:ext cx="6029682" cy="228600"/>
          </a:xfrm>
          <a:prstGeom prst="rect">
            <a:avLst/>
          </a:prstGeom>
          <a:noFill/>
          <a:ln/>
        </p:spPr>
        <p:txBody>
          <a:bodyPr wrap="none" lIns="0" tIns="0" rIns="0" bIns="0" rtlCol="0" anchor="t"/>
          <a:lstStyle/>
          <a:p>
            <a:pPr marL="0" indent="0" algn="r">
              <a:lnSpc>
                <a:spcPts val="1750"/>
              </a:lnSpc>
              <a:buNone/>
            </a:pPr>
            <a:r>
              <a:rPr lang="en-US" sz="1100" dirty="0">
                <a:solidFill>
                  <a:srgbClr val="E5E0DF"/>
                </a:solidFill>
                <a:latin typeface="Roboto" pitchFamily="34" charset="0"/>
                <a:ea typeface="Roboto" pitchFamily="34" charset="-122"/>
                <a:cs typeface="Roboto" pitchFamily="34" charset="-120"/>
              </a:rPr>
              <a:t>Implementing the hardware architecture to run our trained YOLOv8 model.</a:t>
            </a:r>
            <a:endParaRPr lang="en-US" sz="1100" dirty="0"/>
          </a:p>
        </p:txBody>
      </p:sp>
      <p:sp>
        <p:nvSpPr>
          <p:cNvPr id="42" name="Text 40"/>
          <p:cNvSpPr/>
          <p:nvPr/>
        </p:nvSpPr>
        <p:spPr>
          <a:xfrm>
            <a:off x="499943" y="7208877"/>
            <a:ext cx="3571161" cy="446246"/>
          </a:xfrm>
          <a:prstGeom prst="rect">
            <a:avLst/>
          </a:prstGeom>
          <a:noFill/>
          <a:ln/>
        </p:spPr>
        <p:txBody>
          <a:bodyPr wrap="none" lIns="0" tIns="0" rIns="0" bIns="0" rtlCol="0" anchor="t"/>
          <a:lstStyle/>
          <a:p>
            <a:pPr marL="0" indent="0">
              <a:lnSpc>
                <a:spcPts val="3500"/>
              </a:lnSpc>
              <a:buNone/>
            </a:pPr>
            <a:endParaRPr lang="en-US" sz="2800" dirty="0"/>
          </a:p>
        </p:txBody>
      </p:sp>
      <p:sp>
        <p:nvSpPr>
          <p:cNvPr id="44" name="Rectangle 43">
            <a:extLst>
              <a:ext uri="{FF2B5EF4-FFF2-40B4-BE49-F238E27FC236}">
                <a16:creationId xmlns:a16="http://schemas.microsoft.com/office/drawing/2014/main" id="{EEF328AA-BE86-0806-5DF8-A923D887452D}"/>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4837" y="476607"/>
            <a:ext cx="7578804" cy="540068"/>
          </a:xfrm>
          <a:prstGeom prst="rect">
            <a:avLst/>
          </a:prstGeom>
          <a:noFill/>
          <a:ln/>
        </p:spPr>
        <p:txBody>
          <a:bodyPr wrap="none" lIns="0" tIns="0" rIns="0" bIns="0" rtlCol="0" anchor="t"/>
          <a:lstStyle/>
          <a:p>
            <a:pPr marL="0" indent="0">
              <a:lnSpc>
                <a:spcPts val="4250"/>
              </a:lnSpc>
              <a:buNone/>
            </a:pPr>
            <a:r>
              <a:rPr lang="en-US" sz="3400" dirty="0">
                <a:solidFill>
                  <a:srgbClr val="FFFFFF"/>
                </a:solidFill>
                <a:latin typeface="Saira Medium" pitchFamily="34" charset="0"/>
                <a:ea typeface="Saira Medium" pitchFamily="34" charset="-122"/>
                <a:cs typeface="Saira Medium" pitchFamily="34" charset="-120"/>
              </a:rPr>
              <a:t>1. Dataset Creation and model training</a:t>
            </a:r>
            <a:endParaRPr lang="en-US" sz="3400" dirty="0"/>
          </a:p>
        </p:txBody>
      </p:sp>
      <p:sp>
        <p:nvSpPr>
          <p:cNvPr id="3" name="Shape 1"/>
          <p:cNvSpPr/>
          <p:nvPr/>
        </p:nvSpPr>
        <p:spPr>
          <a:xfrm>
            <a:off x="7303770" y="1362313"/>
            <a:ext cx="22860" cy="6390680"/>
          </a:xfrm>
          <a:prstGeom prst="roundRect">
            <a:avLst>
              <a:gd name="adj" fmla="val 680452"/>
            </a:avLst>
          </a:prstGeom>
          <a:solidFill>
            <a:srgbClr val="FFFFFF">
              <a:alpha val="24000"/>
            </a:srgbClr>
          </a:solidFill>
          <a:ln/>
        </p:spPr>
      </p:sp>
      <p:sp>
        <p:nvSpPr>
          <p:cNvPr id="4" name="Shape 2"/>
          <p:cNvSpPr/>
          <p:nvPr/>
        </p:nvSpPr>
        <p:spPr>
          <a:xfrm>
            <a:off x="6538793" y="1739741"/>
            <a:ext cx="604837" cy="22860"/>
          </a:xfrm>
          <a:prstGeom prst="roundRect">
            <a:avLst>
              <a:gd name="adj" fmla="val 680452"/>
            </a:avLst>
          </a:prstGeom>
          <a:solidFill>
            <a:srgbClr val="FC8337"/>
          </a:solidFill>
          <a:ln/>
        </p:spPr>
      </p:sp>
      <p:sp>
        <p:nvSpPr>
          <p:cNvPr id="5" name="Shape 3"/>
          <p:cNvSpPr/>
          <p:nvPr/>
        </p:nvSpPr>
        <p:spPr>
          <a:xfrm>
            <a:off x="7120771" y="1556742"/>
            <a:ext cx="388858" cy="388858"/>
          </a:xfrm>
          <a:prstGeom prst="roundRect">
            <a:avLst>
              <a:gd name="adj" fmla="val 40002"/>
            </a:avLst>
          </a:prstGeom>
          <a:solidFill>
            <a:srgbClr val="030303"/>
          </a:solidFill>
          <a:ln w="15240">
            <a:solidFill>
              <a:srgbClr val="FC8337"/>
            </a:solidFill>
            <a:prstDash val="solid"/>
          </a:ln>
        </p:spPr>
      </p:sp>
      <p:sp>
        <p:nvSpPr>
          <p:cNvPr id="6" name="Text 4"/>
          <p:cNvSpPr/>
          <p:nvPr/>
        </p:nvSpPr>
        <p:spPr>
          <a:xfrm>
            <a:off x="7265551" y="1621512"/>
            <a:ext cx="99298"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1</a:t>
            </a:r>
            <a:endParaRPr lang="en-US" sz="2000" dirty="0"/>
          </a:p>
        </p:txBody>
      </p:sp>
      <p:sp>
        <p:nvSpPr>
          <p:cNvPr id="7" name="Text 5"/>
          <p:cNvSpPr/>
          <p:nvPr/>
        </p:nvSpPr>
        <p:spPr>
          <a:xfrm>
            <a:off x="4204335" y="1535073"/>
            <a:ext cx="2160389" cy="270034"/>
          </a:xfrm>
          <a:prstGeom prst="rect">
            <a:avLst/>
          </a:prstGeom>
          <a:noFill/>
          <a:ln/>
        </p:spPr>
        <p:txBody>
          <a:bodyPr wrap="none" lIns="0" tIns="0" rIns="0" bIns="0" rtlCol="0" anchor="t"/>
          <a:lstStyle/>
          <a:p>
            <a:pPr marL="0" indent="0" algn="r">
              <a:lnSpc>
                <a:spcPts val="2100"/>
              </a:lnSpc>
              <a:buNone/>
            </a:pPr>
            <a:r>
              <a:rPr lang="en-US" sz="1700" dirty="0">
                <a:solidFill>
                  <a:srgbClr val="E5E0DF"/>
                </a:solidFill>
                <a:latin typeface="Saira Medium" pitchFamily="34" charset="0"/>
                <a:ea typeface="Saira Medium" pitchFamily="34" charset="-122"/>
                <a:cs typeface="Saira Medium" pitchFamily="34" charset="-120"/>
              </a:rPr>
              <a:t>Data Collection</a:t>
            </a:r>
            <a:endParaRPr lang="en-US" sz="1700" dirty="0"/>
          </a:p>
        </p:txBody>
      </p:sp>
      <p:sp>
        <p:nvSpPr>
          <p:cNvPr id="8" name="Text 6"/>
          <p:cNvSpPr/>
          <p:nvPr/>
        </p:nvSpPr>
        <p:spPr>
          <a:xfrm>
            <a:off x="604837" y="1908691"/>
            <a:ext cx="5759887" cy="829747"/>
          </a:xfrm>
          <a:prstGeom prst="rect">
            <a:avLst/>
          </a:prstGeom>
          <a:noFill/>
          <a:ln/>
        </p:spPr>
        <p:txBody>
          <a:bodyPr wrap="square" lIns="0" tIns="0" rIns="0" bIns="0" rtlCol="0" anchor="t"/>
          <a:lstStyle/>
          <a:p>
            <a:pPr marL="0" indent="0" algn="r">
              <a:lnSpc>
                <a:spcPts val="2150"/>
              </a:lnSpc>
              <a:buNone/>
            </a:pPr>
            <a:r>
              <a:rPr lang="en-US" sz="1350" dirty="0">
                <a:solidFill>
                  <a:srgbClr val="E5E0DF"/>
                </a:solidFill>
                <a:latin typeface="Roboto" pitchFamily="34" charset="0"/>
                <a:ea typeface="Roboto" pitchFamily="34" charset="-122"/>
                <a:cs typeface="Roboto" pitchFamily="34" charset="-120"/>
              </a:rPr>
              <a:t>We collected around 1213 various images all over IIITH campus and 3000 more images from an available dataset, making a total of </a:t>
            </a:r>
            <a:r>
              <a:rPr lang="en-US" sz="1350" dirty="0">
                <a:solidFill>
                  <a:srgbClr val="FC8337"/>
                </a:solidFill>
                <a:latin typeface="Roboto" pitchFamily="34" charset="0"/>
                <a:ea typeface="Roboto" pitchFamily="34" charset="-122"/>
                <a:cs typeface="Roboto" pitchFamily="34" charset="-120"/>
              </a:rPr>
              <a:t>4566</a:t>
            </a:r>
            <a:r>
              <a:rPr lang="en-US" sz="1350" dirty="0">
                <a:solidFill>
                  <a:srgbClr val="E5E0DF"/>
                </a:solidFill>
                <a:latin typeface="Roboto" pitchFamily="34" charset="0"/>
                <a:ea typeface="Roboto" pitchFamily="34" charset="-122"/>
                <a:cs typeface="Roboto" pitchFamily="34" charset="-120"/>
              </a:rPr>
              <a:t> images in our dataset.</a:t>
            </a:r>
            <a:endParaRPr lang="en-US" sz="1350" dirty="0"/>
          </a:p>
        </p:txBody>
      </p:sp>
      <p:sp>
        <p:nvSpPr>
          <p:cNvPr id="9" name="Shape 7"/>
          <p:cNvSpPr/>
          <p:nvPr/>
        </p:nvSpPr>
        <p:spPr>
          <a:xfrm>
            <a:off x="7486769" y="2603778"/>
            <a:ext cx="604837" cy="22860"/>
          </a:xfrm>
          <a:prstGeom prst="roundRect">
            <a:avLst>
              <a:gd name="adj" fmla="val 680452"/>
            </a:avLst>
          </a:prstGeom>
          <a:solidFill>
            <a:srgbClr val="FC8337"/>
          </a:solidFill>
          <a:ln/>
        </p:spPr>
      </p:sp>
      <p:sp>
        <p:nvSpPr>
          <p:cNvPr id="10" name="Shape 8"/>
          <p:cNvSpPr/>
          <p:nvPr/>
        </p:nvSpPr>
        <p:spPr>
          <a:xfrm>
            <a:off x="7120771" y="2420779"/>
            <a:ext cx="388858" cy="388858"/>
          </a:xfrm>
          <a:prstGeom prst="roundRect">
            <a:avLst>
              <a:gd name="adj" fmla="val 40002"/>
            </a:avLst>
          </a:prstGeom>
          <a:solidFill>
            <a:srgbClr val="030303"/>
          </a:solidFill>
          <a:ln w="15240">
            <a:solidFill>
              <a:srgbClr val="FC8337"/>
            </a:solidFill>
            <a:prstDash val="solid"/>
          </a:ln>
        </p:spPr>
      </p:sp>
      <p:sp>
        <p:nvSpPr>
          <p:cNvPr id="11" name="Text 9"/>
          <p:cNvSpPr/>
          <p:nvPr/>
        </p:nvSpPr>
        <p:spPr>
          <a:xfrm>
            <a:off x="7235904" y="2485549"/>
            <a:ext cx="158472"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2</a:t>
            </a:r>
            <a:endParaRPr lang="en-US" sz="2000" dirty="0"/>
          </a:p>
        </p:txBody>
      </p:sp>
      <p:sp>
        <p:nvSpPr>
          <p:cNvPr id="12" name="Text 10"/>
          <p:cNvSpPr/>
          <p:nvPr/>
        </p:nvSpPr>
        <p:spPr>
          <a:xfrm>
            <a:off x="8265676" y="2399109"/>
            <a:ext cx="2160389" cy="270034"/>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Saira Medium" pitchFamily="34" charset="0"/>
                <a:ea typeface="Saira Medium" pitchFamily="34" charset="-122"/>
                <a:cs typeface="Saira Medium" pitchFamily="34" charset="-120"/>
              </a:rPr>
              <a:t>Annotation</a:t>
            </a:r>
            <a:endParaRPr lang="en-US" sz="1700" dirty="0"/>
          </a:p>
        </p:txBody>
      </p:sp>
      <p:pic>
        <p:nvPicPr>
          <p:cNvPr id="13" name="Image 0" descr="preencoded.png"/>
          <p:cNvPicPr>
            <a:picLocks noChangeAspect="1"/>
          </p:cNvPicPr>
          <p:nvPr/>
        </p:nvPicPr>
        <p:blipFill>
          <a:blip r:embed="rId3"/>
          <a:stretch>
            <a:fillRect/>
          </a:stretch>
        </p:blipFill>
        <p:spPr>
          <a:xfrm>
            <a:off x="8287345" y="3067883"/>
            <a:ext cx="97155" cy="129540"/>
          </a:xfrm>
          <a:prstGeom prst="rect">
            <a:avLst/>
          </a:prstGeom>
        </p:spPr>
      </p:pic>
      <p:sp>
        <p:nvSpPr>
          <p:cNvPr id="14" name="Text 11"/>
          <p:cNvSpPr/>
          <p:nvPr/>
        </p:nvSpPr>
        <p:spPr>
          <a:xfrm>
            <a:off x="8524875" y="2863572"/>
            <a:ext cx="5500688" cy="553164"/>
          </a:xfrm>
          <a:prstGeom prst="rect">
            <a:avLst/>
          </a:prstGeom>
          <a:noFill/>
          <a:ln/>
        </p:spPr>
        <p:txBody>
          <a:bodyPr wrap="squar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We annotated those 4566 images on the Roboflow app. Over 15 Waste Classes:</a:t>
            </a:r>
            <a:endParaRPr lang="en-US" sz="1350" dirty="0"/>
          </a:p>
        </p:txBody>
      </p:sp>
      <p:sp>
        <p:nvSpPr>
          <p:cNvPr id="15" name="Text 12"/>
          <p:cNvSpPr/>
          <p:nvPr/>
        </p:nvSpPr>
        <p:spPr>
          <a:xfrm>
            <a:off x="8265676" y="3611166"/>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15 waste classes further into 3 types:</a:t>
            </a:r>
            <a:endParaRPr lang="en-US" sz="1350" dirty="0"/>
          </a:p>
        </p:txBody>
      </p:sp>
      <p:sp>
        <p:nvSpPr>
          <p:cNvPr id="16" name="Text 13"/>
          <p:cNvSpPr/>
          <p:nvPr/>
        </p:nvSpPr>
        <p:spPr>
          <a:xfrm>
            <a:off x="8265676" y="3991332"/>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Recylable , Non Recylable , Hazardous</a:t>
            </a:r>
            <a:endParaRPr lang="en-US" sz="1350" dirty="0"/>
          </a:p>
        </p:txBody>
      </p:sp>
      <p:sp>
        <p:nvSpPr>
          <p:cNvPr id="17" name="Shape 14"/>
          <p:cNvSpPr/>
          <p:nvPr/>
        </p:nvSpPr>
        <p:spPr>
          <a:xfrm>
            <a:off x="6538793" y="3797260"/>
            <a:ext cx="604837" cy="22860"/>
          </a:xfrm>
          <a:prstGeom prst="roundRect">
            <a:avLst>
              <a:gd name="adj" fmla="val 680452"/>
            </a:avLst>
          </a:prstGeom>
          <a:solidFill>
            <a:srgbClr val="FC8337"/>
          </a:solidFill>
          <a:ln/>
        </p:spPr>
      </p:sp>
      <p:sp>
        <p:nvSpPr>
          <p:cNvPr id="18" name="Shape 15"/>
          <p:cNvSpPr/>
          <p:nvPr/>
        </p:nvSpPr>
        <p:spPr>
          <a:xfrm>
            <a:off x="7120771" y="3614261"/>
            <a:ext cx="388858" cy="388858"/>
          </a:xfrm>
          <a:prstGeom prst="roundRect">
            <a:avLst>
              <a:gd name="adj" fmla="val 40002"/>
            </a:avLst>
          </a:prstGeom>
          <a:solidFill>
            <a:srgbClr val="030303"/>
          </a:solidFill>
          <a:ln w="15240">
            <a:solidFill>
              <a:srgbClr val="FC8337"/>
            </a:solidFill>
            <a:prstDash val="solid"/>
          </a:ln>
        </p:spPr>
      </p:sp>
      <p:sp>
        <p:nvSpPr>
          <p:cNvPr id="19" name="Text 16"/>
          <p:cNvSpPr/>
          <p:nvPr/>
        </p:nvSpPr>
        <p:spPr>
          <a:xfrm>
            <a:off x="7236857" y="3679031"/>
            <a:ext cx="156567"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3</a:t>
            </a:r>
            <a:endParaRPr lang="en-US" sz="2000" dirty="0"/>
          </a:p>
        </p:txBody>
      </p:sp>
      <p:sp>
        <p:nvSpPr>
          <p:cNvPr id="20" name="Text 17"/>
          <p:cNvSpPr/>
          <p:nvPr/>
        </p:nvSpPr>
        <p:spPr>
          <a:xfrm>
            <a:off x="3029069" y="3592592"/>
            <a:ext cx="3335655" cy="270034"/>
          </a:xfrm>
          <a:prstGeom prst="rect">
            <a:avLst/>
          </a:prstGeom>
          <a:noFill/>
          <a:ln/>
        </p:spPr>
        <p:txBody>
          <a:bodyPr wrap="none" lIns="0" tIns="0" rIns="0" bIns="0" rtlCol="0" anchor="t"/>
          <a:lstStyle/>
          <a:p>
            <a:pPr marL="0" indent="0" algn="r">
              <a:lnSpc>
                <a:spcPts val="2100"/>
              </a:lnSpc>
              <a:buNone/>
            </a:pPr>
            <a:r>
              <a:rPr lang="en-US" sz="1700" dirty="0">
                <a:solidFill>
                  <a:srgbClr val="E5E0DF"/>
                </a:solidFill>
                <a:latin typeface="Saira Medium" pitchFamily="34" charset="0"/>
                <a:ea typeface="Saira Medium" pitchFamily="34" charset="-122"/>
                <a:cs typeface="Saira Medium" pitchFamily="34" charset="-120"/>
              </a:rPr>
              <a:t>Preprocessing and Augmentation</a:t>
            </a:r>
            <a:endParaRPr lang="en-US" sz="1700" dirty="0"/>
          </a:p>
        </p:txBody>
      </p:sp>
      <p:sp>
        <p:nvSpPr>
          <p:cNvPr id="21" name="Text 18"/>
          <p:cNvSpPr/>
          <p:nvPr/>
        </p:nvSpPr>
        <p:spPr>
          <a:xfrm>
            <a:off x="604837" y="3966210"/>
            <a:ext cx="5759887" cy="829747"/>
          </a:xfrm>
          <a:prstGeom prst="rect">
            <a:avLst/>
          </a:prstGeom>
          <a:noFill/>
          <a:ln/>
        </p:spPr>
        <p:txBody>
          <a:bodyPr wrap="square" lIns="0" tIns="0" rIns="0" bIns="0" rtlCol="0" anchor="t"/>
          <a:lstStyle/>
          <a:p>
            <a:pPr marL="0" indent="0" algn="r">
              <a:lnSpc>
                <a:spcPts val="2150"/>
              </a:lnSpc>
              <a:buNone/>
            </a:pPr>
            <a:r>
              <a:rPr lang="en-US" sz="1350" dirty="0">
                <a:solidFill>
                  <a:srgbClr val="E5E0DF"/>
                </a:solidFill>
                <a:latin typeface="Roboto" pitchFamily="34" charset="0"/>
                <a:ea typeface="Roboto" pitchFamily="34" charset="-122"/>
                <a:cs typeface="Roboto" pitchFamily="34" charset="-120"/>
              </a:rPr>
              <a:t>We properly oriented and resized the images, then applied a 40% horizontal-vertical flip to augment the </a:t>
            </a:r>
            <a:r>
              <a:rPr lang="en-US" sz="1350" dirty="0">
                <a:solidFill>
                  <a:srgbClr val="FC8337"/>
                </a:solidFill>
                <a:latin typeface="Roboto" pitchFamily="34" charset="0"/>
                <a:ea typeface="Roboto" pitchFamily="34" charset="-122"/>
                <a:cs typeface="Roboto" pitchFamily="34" charset="-120"/>
              </a:rPr>
              <a:t>11289 images</a:t>
            </a:r>
            <a:r>
              <a:rPr lang="en-US" sz="1350" dirty="0">
                <a:solidFill>
                  <a:srgbClr val="E5E0DF"/>
                </a:solidFill>
                <a:latin typeface="Roboto" pitchFamily="34" charset="0"/>
                <a:ea typeface="Roboto" pitchFamily="34" charset="-122"/>
                <a:cs typeface="Roboto" pitchFamily="34" charset="-120"/>
              </a:rPr>
              <a:t> in our dataset. This will help make our model more accurate.</a:t>
            </a:r>
            <a:endParaRPr lang="en-US" sz="1350" dirty="0"/>
          </a:p>
        </p:txBody>
      </p:sp>
      <p:pic>
        <p:nvPicPr>
          <p:cNvPr id="22" name="Image 1" descr="preencoded.png"/>
          <p:cNvPicPr>
            <a:picLocks noChangeAspect="1"/>
          </p:cNvPicPr>
          <p:nvPr/>
        </p:nvPicPr>
        <p:blipFill>
          <a:blip r:embed="rId4"/>
          <a:stretch>
            <a:fillRect/>
          </a:stretch>
        </p:blipFill>
        <p:spPr>
          <a:xfrm>
            <a:off x="2341602" y="4990386"/>
            <a:ext cx="4023122" cy="1262301"/>
          </a:xfrm>
          <a:prstGeom prst="rect">
            <a:avLst/>
          </a:prstGeom>
        </p:spPr>
      </p:pic>
      <p:sp>
        <p:nvSpPr>
          <p:cNvPr id="23" name="Shape 19"/>
          <p:cNvSpPr/>
          <p:nvPr/>
        </p:nvSpPr>
        <p:spPr>
          <a:xfrm>
            <a:off x="7486769" y="5386388"/>
            <a:ext cx="604837" cy="22860"/>
          </a:xfrm>
          <a:prstGeom prst="roundRect">
            <a:avLst>
              <a:gd name="adj" fmla="val 680452"/>
            </a:avLst>
          </a:prstGeom>
          <a:solidFill>
            <a:srgbClr val="FC8337"/>
          </a:solidFill>
          <a:ln/>
        </p:spPr>
      </p:sp>
      <p:sp>
        <p:nvSpPr>
          <p:cNvPr id="24" name="Shape 20"/>
          <p:cNvSpPr/>
          <p:nvPr/>
        </p:nvSpPr>
        <p:spPr>
          <a:xfrm>
            <a:off x="7120771" y="5203388"/>
            <a:ext cx="388858" cy="388858"/>
          </a:xfrm>
          <a:prstGeom prst="roundRect">
            <a:avLst>
              <a:gd name="adj" fmla="val 40002"/>
            </a:avLst>
          </a:prstGeom>
          <a:solidFill>
            <a:srgbClr val="030303"/>
          </a:solidFill>
          <a:ln w="15240">
            <a:solidFill>
              <a:srgbClr val="FC8337"/>
            </a:solidFill>
            <a:prstDash val="solid"/>
          </a:ln>
        </p:spPr>
      </p:sp>
      <p:sp>
        <p:nvSpPr>
          <p:cNvPr id="25" name="Text 21"/>
          <p:cNvSpPr/>
          <p:nvPr/>
        </p:nvSpPr>
        <p:spPr>
          <a:xfrm>
            <a:off x="7231499" y="5268158"/>
            <a:ext cx="167283" cy="259199"/>
          </a:xfrm>
          <a:prstGeom prst="rect">
            <a:avLst/>
          </a:prstGeom>
          <a:noFill/>
          <a:ln/>
        </p:spPr>
        <p:txBody>
          <a:bodyPr wrap="none" lIns="0" tIns="0" rIns="0" bIns="0" rtlCol="0" anchor="t"/>
          <a:lstStyle/>
          <a:p>
            <a:pPr marL="0" indent="0" algn="ctr">
              <a:lnSpc>
                <a:spcPts val="2000"/>
              </a:lnSpc>
              <a:buNone/>
            </a:pPr>
            <a:r>
              <a:rPr lang="en-US" sz="2000" dirty="0">
                <a:solidFill>
                  <a:srgbClr val="E5E0DF"/>
                </a:solidFill>
                <a:latin typeface="Saira Medium" pitchFamily="34" charset="0"/>
                <a:ea typeface="Saira Medium" pitchFamily="34" charset="-122"/>
                <a:cs typeface="Saira Medium" pitchFamily="34" charset="-120"/>
              </a:rPr>
              <a:t>4</a:t>
            </a:r>
            <a:endParaRPr lang="en-US" sz="2000" dirty="0"/>
          </a:p>
        </p:txBody>
      </p:sp>
      <p:sp>
        <p:nvSpPr>
          <p:cNvPr id="26" name="Text 22"/>
          <p:cNvSpPr/>
          <p:nvPr/>
        </p:nvSpPr>
        <p:spPr>
          <a:xfrm>
            <a:off x="8265676" y="5181719"/>
            <a:ext cx="2160389" cy="270034"/>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Saira Medium" pitchFamily="34" charset="0"/>
                <a:ea typeface="Saira Medium" pitchFamily="34" charset="-122"/>
                <a:cs typeface="Saira Medium" pitchFamily="34" charset="-120"/>
              </a:rPr>
              <a:t>Training And Testing</a:t>
            </a:r>
            <a:endParaRPr lang="en-US" sz="1700" dirty="0"/>
          </a:p>
        </p:txBody>
      </p:sp>
      <p:sp>
        <p:nvSpPr>
          <p:cNvPr id="27" name="Text 23"/>
          <p:cNvSpPr/>
          <p:nvPr/>
        </p:nvSpPr>
        <p:spPr>
          <a:xfrm>
            <a:off x="8265676" y="5555337"/>
            <a:ext cx="5759887" cy="276582"/>
          </a:xfrm>
          <a:prstGeom prst="rect">
            <a:avLst/>
          </a:prstGeom>
          <a:noFill/>
          <a:ln/>
        </p:spPr>
        <p:txBody>
          <a:bodyPr wrap="non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We trained our model on our custom dataset using YOLOv8.</a:t>
            </a:r>
            <a:endParaRPr lang="en-US" sz="1350" dirty="0"/>
          </a:p>
        </p:txBody>
      </p:sp>
      <p:sp>
        <p:nvSpPr>
          <p:cNvPr id="28" name="Text 24"/>
          <p:cNvSpPr/>
          <p:nvPr/>
        </p:nvSpPr>
        <p:spPr>
          <a:xfrm>
            <a:off x="8265676" y="5935504"/>
            <a:ext cx="5759887" cy="1382911"/>
          </a:xfrm>
          <a:prstGeom prst="rect">
            <a:avLst/>
          </a:prstGeom>
          <a:noFill/>
          <a:ln/>
        </p:spPr>
        <p:txBody>
          <a:bodyPr wrap="square" lIns="0" tIns="0" rIns="0" bIns="0" rtlCol="0" anchor="t"/>
          <a:lstStyle/>
          <a:p>
            <a:pPr marL="0" indent="0" algn="l">
              <a:lnSpc>
                <a:spcPts val="2150"/>
              </a:lnSpc>
              <a:buNone/>
            </a:pPr>
            <a:r>
              <a:rPr lang="en-US" sz="1350" dirty="0">
                <a:solidFill>
                  <a:srgbClr val="E5E0DF"/>
                </a:solidFill>
                <a:latin typeface="Roboto" pitchFamily="34" charset="0"/>
                <a:ea typeface="Roboto" pitchFamily="34" charset="-122"/>
                <a:cs typeface="Roboto" pitchFamily="34" charset="-120"/>
              </a:rPr>
              <a:t>Now that we have a solid dataset and an initial model trained, we are moving forward with statistical analysis to evaluate its accuracy and identify areas for improvement. This is an ongoing process, and we are committed to refining the model until it can reliably detect and segregate waste with high precision.</a:t>
            </a:r>
            <a:endParaRPr lang="en-US" sz="1350" dirty="0"/>
          </a:p>
        </p:txBody>
      </p:sp>
      <p:sp>
        <p:nvSpPr>
          <p:cNvPr id="30" name="Rectangle 29">
            <a:extLst>
              <a:ext uri="{FF2B5EF4-FFF2-40B4-BE49-F238E27FC236}">
                <a16:creationId xmlns:a16="http://schemas.microsoft.com/office/drawing/2014/main" id="{E91370EC-DFF8-676C-AB0E-F6FC5635138D}"/>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25868"/>
            <a:ext cx="10442972" cy="566976"/>
          </a:xfrm>
          <a:prstGeom prst="rect">
            <a:avLst/>
          </a:prstGeom>
          <a:noFill/>
          <a:ln/>
        </p:spPr>
        <p:txBody>
          <a:bodyPr wrap="none" lIns="0" tIns="0" rIns="0" bIns="0" rtlCol="0" anchor="t"/>
          <a:lstStyle/>
          <a:p>
            <a:pPr marL="0" indent="0">
              <a:lnSpc>
                <a:spcPts val="4450"/>
              </a:lnSpc>
              <a:buNone/>
            </a:pPr>
            <a:r>
              <a:rPr lang="en-US" sz="3550" dirty="0">
                <a:solidFill>
                  <a:srgbClr val="FFFFFF"/>
                </a:solidFill>
                <a:latin typeface="Saira Medium" pitchFamily="34" charset="0"/>
                <a:ea typeface="Saira Medium" pitchFamily="34" charset="-122"/>
                <a:cs typeface="Saira Medium" pitchFamily="34" charset="-120"/>
              </a:rPr>
              <a:t>5. Statistical Analysis of our model (initial phase) :</a:t>
            </a:r>
            <a:endParaRPr lang="en-US" sz="3550" dirty="0"/>
          </a:p>
        </p:txBody>
      </p:sp>
      <p:sp>
        <p:nvSpPr>
          <p:cNvPr id="3" name="Shape 1"/>
          <p:cNvSpPr/>
          <p:nvPr/>
        </p:nvSpPr>
        <p:spPr>
          <a:xfrm>
            <a:off x="793790" y="2501622"/>
            <a:ext cx="396835" cy="396835"/>
          </a:xfrm>
          <a:prstGeom prst="roundRect">
            <a:avLst>
              <a:gd name="adj" fmla="val 51443"/>
            </a:avLst>
          </a:prstGeom>
          <a:solidFill>
            <a:srgbClr val="030303"/>
          </a:solidFill>
          <a:ln w="22860">
            <a:solidFill>
              <a:srgbClr val="FC8337"/>
            </a:solidFill>
            <a:prstDash val="solid"/>
          </a:ln>
        </p:spPr>
      </p:sp>
      <p:sp>
        <p:nvSpPr>
          <p:cNvPr id="4" name="Text 2"/>
          <p:cNvSpPr/>
          <p:nvPr/>
        </p:nvSpPr>
        <p:spPr>
          <a:xfrm>
            <a:off x="1417439" y="250162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Amount of data</a:t>
            </a:r>
            <a:endParaRPr lang="en-US" sz="2200" dirty="0"/>
          </a:p>
        </p:txBody>
      </p:sp>
      <p:sp>
        <p:nvSpPr>
          <p:cNvPr id="5" name="Text 3"/>
          <p:cNvSpPr/>
          <p:nvPr/>
        </p:nvSpPr>
        <p:spPr>
          <a:xfrm>
            <a:off x="1417439" y="2992041"/>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4500 images</a:t>
            </a:r>
            <a:endParaRPr lang="en-US" sz="1750" dirty="0"/>
          </a:p>
        </p:txBody>
      </p:sp>
      <p:sp>
        <p:nvSpPr>
          <p:cNvPr id="6" name="Shape 4"/>
          <p:cNvSpPr/>
          <p:nvPr/>
        </p:nvSpPr>
        <p:spPr>
          <a:xfrm>
            <a:off x="5216962" y="2501622"/>
            <a:ext cx="396835" cy="396835"/>
          </a:xfrm>
          <a:prstGeom prst="roundRect">
            <a:avLst>
              <a:gd name="adj" fmla="val 51443"/>
            </a:avLst>
          </a:prstGeom>
          <a:solidFill>
            <a:srgbClr val="030303"/>
          </a:solidFill>
          <a:ln w="22860">
            <a:solidFill>
              <a:srgbClr val="FC8337"/>
            </a:solidFill>
            <a:prstDash val="solid"/>
          </a:ln>
        </p:spPr>
      </p:sp>
      <p:sp>
        <p:nvSpPr>
          <p:cNvPr id="7" name="Text 5"/>
          <p:cNvSpPr/>
          <p:nvPr/>
        </p:nvSpPr>
        <p:spPr>
          <a:xfrm>
            <a:off x="5840611" y="2501622"/>
            <a:ext cx="3314343"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Types of wastes included</a:t>
            </a:r>
            <a:endParaRPr lang="en-US" sz="2200" dirty="0"/>
          </a:p>
        </p:txBody>
      </p:sp>
      <p:sp>
        <p:nvSpPr>
          <p:cNvPr id="8" name="Text 6"/>
          <p:cNvSpPr/>
          <p:nvPr/>
        </p:nvSpPr>
        <p:spPr>
          <a:xfrm>
            <a:off x="5840611" y="2992041"/>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 Paper Wastes
b) Cans
c) Cardboard wastes
d) Snackbags</a:t>
            </a:r>
            <a:endParaRPr lang="en-US" sz="1750" dirty="0"/>
          </a:p>
        </p:txBody>
      </p:sp>
      <p:sp>
        <p:nvSpPr>
          <p:cNvPr id="9" name="Shape 7"/>
          <p:cNvSpPr/>
          <p:nvPr/>
        </p:nvSpPr>
        <p:spPr>
          <a:xfrm>
            <a:off x="9640133" y="2501622"/>
            <a:ext cx="396835" cy="396835"/>
          </a:xfrm>
          <a:prstGeom prst="roundRect">
            <a:avLst>
              <a:gd name="adj" fmla="val 51443"/>
            </a:avLst>
          </a:prstGeom>
          <a:solidFill>
            <a:srgbClr val="030303"/>
          </a:solidFill>
          <a:ln w="22860">
            <a:solidFill>
              <a:srgbClr val="FC8337"/>
            </a:solidFill>
            <a:prstDash val="solid"/>
          </a:ln>
        </p:spPr>
      </p:sp>
      <p:sp>
        <p:nvSpPr>
          <p:cNvPr id="10" name="Text 8"/>
          <p:cNvSpPr/>
          <p:nvPr/>
        </p:nvSpPr>
        <p:spPr>
          <a:xfrm>
            <a:off x="10263783" y="2501622"/>
            <a:ext cx="3441621"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Augmentation Percentage</a:t>
            </a:r>
            <a:endParaRPr lang="en-US" sz="2200" dirty="0"/>
          </a:p>
        </p:txBody>
      </p:sp>
      <p:sp>
        <p:nvSpPr>
          <p:cNvPr id="11" name="Text 9"/>
          <p:cNvSpPr/>
          <p:nvPr/>
        </p:nvSpPr>
        <p:spPr>
          <a:xfrm>
            <a:off x="10263783" y="2992041"/>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40 percent</a:t>
            </a:r>
            <a:endParaRPr lang="en-US" sz="1750" dirty="0"/>
          </a:p>
        </p:txBody>
      </p:sp>
      <p:sp>
        <p:nvSpPr>
          <p:cNvPr id="12" name="Shape 10"/>
          <p:cNvSpPr/>
          <p:nvPr/>
        </p:nvSpPr>
        <p:spPr>
          <a:xfrm>
            <a:off x="793790" y="4925616"/>
            <a:ext cx="396835" cy="396835"/>
          </a:xfrm>
          <a:prstGeom prst="roundRect">
            <a:avLst>
              <a:gd name="adj" fmla="val 51443"/>
            </a:avLst>
          </a:prstGeom>
          <a:solidFill>
            <a:srgbClr val="030303"/>
          </a:solidFill>
          <a:ln w="22860">
            <a:solidFill>
              <a:srgbClr val="FC8337"/>
            </a:solidFill>
            <a:prstDash val="solid"/>
          </a:ln>
        </p:spPr>
      </p:sp>
      <p:sp>
        <p:nvSpPr>
          <p:cNvPr id="13" name="Text 11"/>
          <p:cNvSpPr/>
          <p:nvPr/>
        </p:nvSpPr>
        <p:spPr>
          <a:xfrm>
            <a:off x="1417439" y="492561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Au applied</a:t>
            </a:r>
            <a:endParaRPr lang="en-US" sz="2200" dirty="0"/>
          </a:p>
        </p:txBody>
      </p:sp>
      <p:sp>
        <p:nvSpPr>
          <p:cNvPr id="14" name="Text 12"/>
          <p:cNvSpPr/>
          <p:nvPr/>
        </p:nvSpPr>
        <p:spPr>
          <a:xfrm>
            <a:off x="1417439" y="5416034"/>
            <a:ext cx="3572708" cy="1088708"/>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Horizontal-Vertical flip operations used on 20% images
Model Precision Percentage</a:t>
            </a:r>
            <a:endParaRPr lang="en-US" sz="1750" dirty="0"/>
          </a:p>
        </p:txBody>
      </p:sp>
      <p:sp>
        <p:nvSpPr>
          <p:cNvPr id="15" name="Text 13"/>
          <p:cNvSpPr/>
          <p:nvPr/>
        </p:nvSpPr>
        <p:spPr>
          <a:xfrm>
            <a:off x="1417439" y="6640830"/>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Precision Percentage-71.3%</a:t>
            </a:r>
            <a:endParaRPr lang="en-US" sz="1750" dirty="0"/>
          </a:p>
        </p:txBody>
      </p:sp>
      <p:sp>
        <p:nvSpPr>
          <p:cNvPr id="16" name="Shape 14"/>
          <p:cNvSpPr/>
          <p:nvPr/>
        </p:nvSpPr>
        <p:spPr>
          <a:xfrm>
            <a:off x="5216962" y="4925616"/>
            <a:ext cx="396835" cy="396835"/>
          </a:xfrm>
          <a:prstGeom prst="roundRect">
            <a:avLst>
              <a:gd name="adj" fmla="val 51443"/>
            </a:avLst>
          </a:prstGeom>
          <a:solidFill>
            <a:srgbClr val="030303"/>
          </a:solidFill>
          <a:ln w="22860">
            <a:solidFill>
              <a:srgbClr val="FC8337"/>
            </a:solidFill>
            <a:prstDash val="solid"/>
          </a:ln>
        </p:spPr>
      </p:sp>
      <p:sp>
        <p:nvSpPr>
          <p:cNvPr id="17" name="Text 15"/>
          <p:cNvSpPr/>
          <p:nvPr/>
        </p:nvSpPr>
        <p:spPr>
          <a:xfrm>
            <a:off x="5840611" y="492561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Class-wise analysis</a:t>
            </a:r>
            <a:endParaRPr lang="en-US" sz="2200" dirty="0"/>
          </a:p>
        </p:txBody>
      </p:sp>
      <p:sp>
        <p:nvSpPr>
          <p:cNvPr id="18" name="Text 16"/>
          <p:cNvSpPr/>
          <p:nvPr/>
        </p:nvSpPr>
        <p:spPr>
          <a:xfrm>
            <a:off x="5840611" y="5416034"/>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 Paper-100%
b) Cans-90%
c) Snackbags- 51%
d) Cardboard Wastes - 100%</a:t>
            </a:r>
            <a:endParaRPr lang="en-US" sz="1750" dirty="0"/>
          </a:p>
        </p:txBody>
      </p:sp>
      <p:sp>
        <p:nvSpPr>
          <p:cNvPr id="19" name="Shape 17"/>
          <p:cNvSpPr/>
          <p:nvPr/>
        </p:nvSpPr>
        <p:spPr>
          <a:xfrm>
            <a:off x="9640133" y="4925616"/>
            <a:ext cx="396835" cy="396835"/>
          </a:xfrm>
          <a:prstGeom prst="roundRect">
            <a:avLst>
              <a:gd name="adj" fmla="val 51443"/>
            </a:avLst>
          </a:prstGeom>
          <a:solidFill>
            <a:srgbClr val="030303"/>
          </a:solidFill>
          <a:ln w="22860">
            <a:solidFill>
              <a:srgbClr val="FC8337"/>
            </a:solidFill>
            <a:prstDash val="solid"/>
          </a:ln>
        </p:spPr>
      </p:sp>
      <p:sp>
        <p:nvSpPr>
          <p:cNvPr id="20" name="Text 18"/>
          <p:cNvSpPr/>
          <p:nvPr/>
        </p:nvSpPr>
        <p:spPr>
          <a:xfrm>
            <a:off x="10263783" y="4925616"/>
            <a:ext cx="3266718" cy="354330"/>
          </a:xfrm>
          <a:prstGeom prst="rect">
            <a:avLst/>
          </a:prstGeom>
          <a:noFill/>
          <a:ln/>
        </p:spPr>
        <p:txBody>
          <a:bodyPr wrap="none" lIns="0" tIns="0" rIns="0" bIns="0" rtlCol="0" anchor="t"/>
          <a:lstStyle/>
          <a:p>
            <a:pPr marL="0" indent="0">
              <a:lnSpc>
                <a:spcPts val="2750"/>
              </a:lnSpc>
              <a:buNone/>
            </a:pPr>
            <a:r>
              <a:rPr lang="en-US" sz="2200" dirty="0">
                <a:solidFill>
                  <a:srgbClr val="E5E0DF"/>
                </a:solidFill>
                <a:latin typeface="Saira Medium" pitchFamily="34" charset="0"/>
                <a:ea typeface="Saira Medium" pitchFamily="34" charset="-122"/>
                <a:cs typeface="Saira Medium" pitchFamily="34" charset="-120"/>
              </a:rPr>
              <a:t>Model Accuracy Analysis</a:t>
            </a:r>
            <a:endParaRPr lang="en-US" sz="2200" dirty="0"/>
          </a:p>
        </p:txBody>
      </p:sp>
      <p:sp>
        <p:nvSpPr>
          <p:cNvPr id="21" name="Text 19"/>
          <p:cNvSpPr/>
          <p:nvPr/>
        </p:nvSpPr>
        <p:spPr>
          <a:xfrm>
            <a:off x="10263783" y="5416034"/>
            <a:ext cx="3572708" cy="362903"/>
          </a:xfrm>
          <a:prstGeom prst="rect">
            <a:avLst/>
          </a:prstGeom>
          <a:noFill/>
          <a:ln/>
        </p:spPr>
        <p:txBody>
          <a:bodyPr wrap="none" lIns="0" tIns="0" rIns="0" bIns="0" rtlCol="0" anchor="t"/>
          <a:lstStyle/>
          <a:p>
            <a:pPr marL="0" indent="0">
              <a:lnSpc>
                <a:spcPts val="2850"/>
              </a:lnSpc>
              <a:buNone/>
            </a:pPr>
            <a:r>
              <a:rPr lang="en-US" sz="1750" dirty="0">
                <a:solidFill>
                  <a:srgbClr val="E5E0DF"/>
                </a:solidFill>
                <a:latin typeface="Roboto" pitchFamily="34" charset="0"/>
                <a:ea typeface="Roboto" pitchFamily="34" charset="-122"/>
                <a:cs typeface="Roboto" pitchFamily="34" charset="-120"/>
              </a:rPr>
              <a:t>Accuracy Percentage- 95%</a:t>
            </a:r>
            <a:endParaRPr lang="en-US" sz="1750" dirty="0"/>
          </a:p>
        </p:txBody>
      </p:sp>
      <p:sp>
        <p:nvSpPr>
          <p:cNvPr id="23" name="Rectangle 22">
            <a:extLst>
              <a:ext uri="{FF2B5EF4-FFF2-40B4-BE49-F238E27FC236}">
                <a16:creationId xmlns:a16="http://schemas.microsoft.com/office/drawing/2014/main" id="{07DDED70-0D82-BAAD-8420-995F667B3D7E}"/>
              </a:ext>
            </a:extLst>
          </p:cNvPr>
          <p:cNvSpPr/>
          <p:nvPr/>
        </p:nvSpPr>
        <p:spPr>
          <a:xfrm>
            <a:off x="12604299" y="7641901"/>
            <a:ext cx="1900507" cy="5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29</cp:revision>
  <dcterms:created xsi:type="dcterms:W3CDTF">2024-10-15T23:12:15Z</dcterms:created>
  <dcterms:modified xsi:type="dcterms:W3CDTF">2024-10-15T23:26:43Z</dcterms:modified>
</cp:coreProperties>
</file>