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ormorant Garamond Bold Italics" charset="1" panose="00000800000000000000"/>
      <p:regular r:id="rId14"/>
    </p:embeddedFont>
    <p:embeddedFont>
      <p:font typeface="Quicksand" charset="1" panose="00000000000000000000"/>
      <p:regular r:id="rId15"/>
    </p:embeddedFont>
    <p:embeddedFont>
      <p:font typeface="Quicksand Bold"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554542"/>
            <a:ext cx="16215536" cy="5238750"/>
          </a:xfrm>
          <a:prstGeom prst="rect">
            <a:avLst/>
          </a:prstGeom>
        </p:spPr>
        <p:txBody>
          <a:bodyPr anchor="t" rtlCol="false" tIns="0" lIns="0" bIns="0" rIns="0">
            <a:spAutoFit/>
          </a:bodyPr>
          <a:lstStyle/>
          <a:p>
            <a:pPr algn="ctr" marL="0" indent="0" lvl="0">
              <a:lnSpc>
                <a:spcPts val="21000"/>
              </a:lnSpc>
              <a:spcBef>
                <a:spcPct val="0"/>
              </a:spcBef>
            </a:pPr>
            <a:r>
              <a:rPr lang="en-US" b="true" sz="15000" i="true">
                <a:solidFill>
                  <a:srgbClr val="0F4662"/>
                </a:solidFill>
                <a:latin typeface="Cormorant Garamond Bold Italics"/>
                <a:ea typeface="Cormorant Garamond Bold Italics"/>
                <a:cs typeface="Cormorant Garamond Bold Italics"/>
                <a:sym typeface="Cormorant Garamond Bold Italics"/>
              </a:rPr>
              <a:t>Heart Disease Prediction</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322179" y="1967581"/>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Prepared by group 10</a:t>
            </a:r>
          </a:p>
        </p:txBody>
      </p:sp>
      <p:sp>
        <p:nvSpPr>
          <p:cNvPr name="Freeform 7" id="7"/>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5125358" y="3822685"/>
            <a:ext cx="7903010" cy="2951738"/>
          </a:xfrm>
          <a:prstGeom prst="rect">
            <a:avLst/>
          </a:prstGeom>
        </p:spPr>
        <p:txBody>
          <a:bodyPr anchor="t" rtlCol="false" tIns="0" lIns="0" bIns="0" rIns="0">
            <a:spAutoFit/>
          </a:bodyPr>
          <a:lstStyle/>
          <a:p>
            <a:pPr algn="ctr">
              <a:lnSpc>
                <a:spcPts val="4720"/>
              </a:lnSpc>
            </a:pPr>
            <a:r>
              <a:rPr lang="en-US" sz="2777">
                <a:solidFill>
                  <a:srgbClr val="0F4662"/>
                </a:solidFill>
                <a:latin typeface="Quicksand"/>
                <a:ea typeface="Quicksand"/>
                <a:cs typeface="Quicksand"/>
                <a:sym typeface="Quicksand"/>
              </a:rPr>
              <a:t>Danish Ahmad - 74</a:t>
            </a:r>
          </a:p>
          <a:p>
            <a:pPr algn="ctr">
              <a:lnSpc>
                <a:spcPts val="4720"/>
              </a:lnSpc>
            </a:pPr>
            <a:r>
              <a:rPr lang="en-US" sz="2777">
                <a:solidFill>
                  <a:srgbClr val="0F4662"/>
                </a:solidFill>
                <a:latin typeface="Quicksand"/>
                <a:ea typeface="Quicksand"/>
                <a:cs typeface="Quicksand"/>
                <a:sym typeface="Quicksand"/>
              </a:rPr>
              <a:t>Arushi Sagar - 53</a:t>
            </a:r>
          </a:p>
          <a:p>
            <a:pPr algn="ctr">
              <a:lnSpc>
                <a:spcPts val="4720"/>
              </a:lnSpc>
            </a:pPr>
            <a:r>
              <a:rPr lang="en-US" sz="2777">
                <a:solidFill>
                  <a:srgbClr val="0F4662"/>
                </a:solidFill>
                <a:latin typeface="Quicksand"/>
                <a:ea typeface="Quicksand"/>
                <a:cs typeface="Quicksand"/>
                <a:sym typeface="Quicksand"/>
              </a:rPr>
              <a:t>Ayushmaan - 70</a:t>
            </a:r>
          </a:p>
          <a:p>
            <a:pPr algn="ctr">
              <a:lnSpc>
                <a:spcPts val="4720"/>
              </a:lnSpc>
            </a:pPr>
            <a:r>
              <a:rPr lang="en-US" sz="2777">
                <a:solidFill>
                  <a:srgbClr val="0F4662"/>
                </a:solidFill>
                <a:latin typeface="Quicksand"/>
                <a:ea typeface="Quicksand"/>
                <a:cs typeface="Quicksand"/>
                <a:sym typeface="Quicksand"/>
              </a:rPr>
              <a:t>Abik Thakur - 10</a:t>
            </a:r>
          </a:p>
          <a:p>
            <a:pPr algn="ctr" marL="0" indent="0" lvl="0">
              <a:lnSpc>
                <a:spcPts val="4720"/>
              </a:lnSpc>
            </a:pPr>
            <a:r>
              <a:rPr lang="en-US" sz="2777">
                <a:solidFill>
                  <a:srgbClr val="0F4662"/>
                </a:solidFill>
                <a:latin typeface="Quicksand"/>
                <a:ea typeface="Quicksand"/>
                <a:cs typeface="Quicksand"/>
                <a:sym typeface="Quicksand"/>
              </a:rPr>
              <a:t>Anand Kumar Gupta - 33</a:t>
            </a:r>
          </a:p>
        </p:txBody>
      </p:sp>
      <p:sp>
        <p:nvSpPr>
          <p:cNvPr name="AutoShape 3" id="3"/>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GROUP MEMBERS</a:t>
            </a:r>
          </a:p>
        </p:txBody>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38468" y="2663429"/>
            <a:ext cx="9452463" cy="4214321"/>
          </a:xfrm>
          <a:prstGeom prst="rect">
            <a:avLst/>
          </a:prstGeom>
        </p:spPr>
        <p:txBody>
          <a:bodyPr anchor="t" rtlCol="false" tIns="0" lIns="0" bIns="0" rIns="0">
            <a:spAutoFit/>
          </a:bodyPr>
          <a:lstStyle/>
          <a:p>
            <a:pPr algn="l" marL="0" indent="0" lvl="0">
              <a:lnSpc>
                <a:spcPts val="3742"/>
              </a:lnSpc>
            </a:pPr>
            <a:r>
              <a:rPr lang="en-US" sz="2201">
                <a:solidFill>
                  <a:srgbClr val="0F4662"/>
                </a:solidFill>
                <a:latin typeface="Quicksand"/>
                <a:ea typeface="Quicksand"/>
                <a:cs typeface="Quicksand"/>
                <a:sym typeface="Quicksand"/>
              </a:rPr>
              <a:t>Heart disease remains one of the leading causes of death worldwide, often due to late diagnosis and lack of early warning systems. Traditional diagnostic methods can be time-consuming, expensive, and prone to human error. There is a critical need for a reliable, data-driven approach that can assist healthcare professionals in early detection and prediction of heart disease using readily available patient data. This project aims to develop a machine learning model that can accurately predict the presence of heart disease, improving diagnosis efficiency and potentially saving lives</a:t>
            </a:r>
          </a:p>
        </p:txBody>
      </p:sp>
      <p:sp>
        <p:nvSpPr>
          <p:cNvPr name="TextBox 7" id="7"/>
          <p:cNvSpPr txBox="true"/>
          <p:nvPr/>
        </p:nvSpPr>
        <p:spPr>
          <a:xfrm rot="0">
            <a:off x="738468" y="979438"/>
            <a:ext cx="6938067" cy="705486"/>
          </a:xfrm>
          <a:prstGeom prst="rect">
            <a:avLst/>
          </a:prstGeom>
        </p:spPr>
        <p:txBody>
          <a:bodyPr anchor="t" rtlCol="false" tIns="0" lIns="0" bIns="0" rIns="0">
            <a:spAutoFit/>
          </a:bodyPr>
          <a:lstStyle/>
          <a:p>
            <a:pPr algn="l" marL="0" indent="0" lvl="0">
              <a:lnSpc>
                <a:spcPts val="5739"/>
              </a:lnSpc>
              <a:spcBef>
                <a:spcPct val="0"/>
              </a:spcBef>
            </a:pPr>
            <a:r>
              <a:rPr lang="en-US" b="true" sz="4099">
                <a:solidFill>
                  <a:srgbClr val="0F4662"/>
                </a:solidFill>
                <a:latin typeface="Quicksand Bold"/>
                <a:ea typeface="Quicksand Bold"/>
                <a:cs typeface="Quicksand Bold"/>
                <a:sym typeface="Quicksand Bold"/>
              </a:rPr>
              <a:t>Problem Statement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Sales Performance Analysis</a:t>
            </a:r>
          </a:p>
        </p:txBody>
      </p:sp>
      <p:sp>
        <p:nvSpPr>
          <p:cNvPr name="Freeform 3" id="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209302" y="2682874"/>
            <a:ext cx="15869397" cy="4759326"/>
          </a:xfrm>
          <a:prstGeom prst="rect">
            <a:avLst/>
          </a:prstGeom>
        </p:spPr>
        <p:txBody>
          <a:bodyPr anchor="t" rtlCol="false" tIns="0" lIns="0" bIns="0" rIns="0">
            <a:spAutoFit/>
          </a:bodyPr>
          <a:lstStyle/>
          <a:p>
            <a:pPr algn="ctr">
              <a:lnSpc>
                <a:spcPts val="5439"/>
              </a:lnSpc>
              <a:spcBef>
                <a:spcPct val="0"/>
              </a:spcBef>
            </a:pPr>
            <a:r>
              <a:rPr lang="en-US" sz="3199">
                <a:solidFill>
                  <a:srgbClr val="0F4662"/>
                </a:solidFill>
                <a:latin typeface="Quicksand"/>
                <a:ea typeface="Quicksand"/>
                <a:cs typeface="Quicksand"/>
                <a:sym typeface="Quicksand"/>
              </a:rPr>
              <a:t>Heart disease is a major health concern globally, accounting for millions of deaths each year. Early diagnosis is crucial for effective treatment and prevention of severe complications. With the growth of medical data and advancements in machine learning, it is now possible to build predictive models that assist in diagnosing heart conditions more accurately and efficiently. This project leverages machine learning algorithms to analyze patient data and predict the likelihood of heart disease, aiming to support doctors in making informed clinical decisions.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Methodology</a:t>
            </a:r>
          </a:p>
        </p:txBody>
      </p:sp>
      <p:sp>
        <p:nvSpPr>
          <p:cNvPr name="AutoShape 3" id="3"/>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TextBox 4" id="4"/>
          <p:cNvSpPr txBox="true"/>
          <p:nvPr/>
        </p:nvSpPr>
        <p:spPr>
          <a:xfrm rot="0">
            <a:off x="1028700" y="2270089"/>
            <a:ext cx="15188954" cy="2378381"/>
          </a:xfrm>
          <a:prstGeom prst="rect">
            <a:avLst/>
          </a:prstGeom>
        </p:spPr>
        <p:txBody>
          <a:bodyPr anchor="t" rtlCol="false" tIns="0" lIns="0" bIns="0" rIns="0">
            <a:spAutoFit/>
          </a:bodyPr>
          <a:lstStyle/>
          <a:p>
            <a:pPr algn="ctr">
              <a:lnSpc>
                <a:spcPts val="3818"/>
              </a:lnSpc>
              <a:spcBef>
                <a:spcPct val="0"/>
              </a:spcBef>
            </a:pPr>
            <a:r>
              <a:rPr lang="en-US" sz="2245">
                <a:solidFill>
                  <a:srgbClr val="0F4662"/>
                </a:solidFill>
                <a:latin typeface="Quicksand"/>
                <a:ea typeface="Quicksand"/>
                <a:cs typeface="Quicksand"/>
                <a:sym typeface="Quicksand"/>
              </a:rPr>
              <a:t>We used the UCI Heart Disease dataset, consisting of 920 patient records with 16 attributes, including demographic details and medical measurements like age, sex, cholesterol, blood pressure, and chest pain type. The target variable indicated the presence and severity of heart disease, which we converted into a binary format: 0 for no disease and 1 for presence of disease. Initial preprocessing steps involved removing irrelevant columns (id, dataset), encoding categorical features, and handling missing values using median and mode imputation.</a:t>
            </a:r>
          </a:p>
        </p:txBody>
      </p:sp>
      <p:sp>
        <p:nvSpPr>
          <p:cNvPr name="TextBox 5" id="5"/>
          <p:cNvSpPr txBox="true"/>
          <p:nvPr/>
        </p:nvSpPr>
        <p:spPr>
          <a:xfrm rot="0">
            <a:off x="1028700" y="5233635"/>
            <a:ext cx="15188954" cy="3822401"/>
          </a:xfrm>
          <a:prstGeom prst="rect">
            <a:avLst/>
          </a:prstGeom>
        </p:spPr>
        <p:txBody>
          <a:bodyPr anchor="t" rtlCol="false" tIns="0" lIns="0" bIns="0" rIns="0">
            <a:spAutoFit/>
          </a:bodyPr>
          <a:lstStyle/>
          <a:p>
            <a:pPr algn="ctr">
              <a:lnSpc>
                <a:spcPts val="3818"/>
              </a:lnSpc>
              <a:spcBef>
                <a:spcPct val="0"/>
              </a:spcBef>
            </a:pPr>
            <a:r>
              <a:rPr lang="en-US" sz="2245">
                <a:solidFill>
                  <a:srgbClr val="0F4662"/>
                </a:solidFill>
                <a:latin typeface="Quicksand"/>
                <a:ea typeface="Quicksand"/>
                <a:cs typeface="Quicksand"/>
                <a:sym typeface="Quicksand"/>
              </a:rPr>
              <a:t>The cleaned data was then split into training and testing sets using an 80:20 ratio, ensuring balanced class representation. We applied four machine learning algorithms—Logistic Regression, K-Nearest Neighbors (KNN), Support Vector Machine (SVM), and Random Forest—on the training data. Each model was trained and optimized to detect patterns in patient features that could indicate the likelihood of heart disease.</a:t>
            </a:r>
          </a:p>
          <a:p>
            <a:pPr algn="ctr">
              <a:lnSpc>
                <a:spcPts val="3818"/>
              </a:lnSpc>
              <a:spcBef>
                <a:spcPct val="0"/>
              </a:spcBef>
            </a:pPr>
            <a:r>
              <a:rPr lang="en-US" sz="2245">
                <a:solidFill>
                  <a:srgbClr val="0F4662"/>
                </a:solidFill>
                <a:latin typeface="Quicksand"/>
                <a:ea typeface="Quicksand"/>
                <a:cs typeface="Quicksand"/>
                <a:sym typeface="Quicksand"/>
              </a:rPr>
              <a:t>Model performance was evaluated using metrics such as accuracy, precision, recall, F1 score, and ROC-AUC. Among all models, the Random Forest Classifier delivered the best results, achieving a strong balance between precision and recall. Its ensemble approach and ability to handle both linear and non-linear relationships made it the ideal choice for our final predictive 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664771" y="1809453"/>
            <a:ext cx="5539941" cy="7448847"/>
            <a:chOff x="0" y="0"/>
            <a:chExt cx="858282" cy="1154021"/>
          </a:xfrm>
        </p:grpSpPr>
        <p:sp>
          <p:nvSpPr>
            <p:cNvPr name="Freeform 3" id="3"/>
            <p:cNvSpPr/>
            <p:nvPr/>
          </p:nvSpPr>
          <p:spPr>
            <a:xfrm flipH="false" flipV="false" rot="0">
              <a:off x="0" y="0"/>
              <a:ext cx="858282" cy="1154021"/>
            </a:xfrm>
            <a:custGeom>
              <a:avLst/>
              <a:gdLst/>
              <a:ahLst/>
              <a:cxnLst/>
              <a:rect r="r" b="b" t="t" l="l"/>
              <a:pathLst>
                <a:path h="1154021" w="858282">
                  <a:moveTo>
                    <a:pt x="32142" y="0"/>
                  </a:moveTo>
                  <a:lnTo>
                    <a:pt x="826140" y="0"/>
                  </a:lnTo>
                  <a:cubicBezTo>
                    <a:pt x="843892" y="0"/>
                    <a:pt x="858282" y="14390"/>
                    <a:pt x="858282" y="32142"/>
                  </a:cubicBezTo>
                  <a:lnTo>
                    <a:pt x="858282" y="1121879"/>
                  </a:lnTo>
                  <a:cubicBezTo>
                    <a:pt x="858282" y="1130404"/>
                    <a:pt x="854896" y="1138579"/>
                    <a:pt x="848868" y="1144607"/>
                  </a:cubicBezTo>
                  <a:cubicBezTo>
                    <a:pt x="842840" y="1150635"/>
                    <a:pt x="834665" y="1154021"/>
                    <a:pt x="826140" y="1154021"/>
                  </a:cubicBezTo>
                  <a:lnTo>
                    <a:pt x="32142" y="1154021"/>
                  </a:lnTo>
                  <a:cubicBezTo>
                    <a:pt x="23617" y="1154021"/>
                    <a:pt x="15442" y="1150635"/>
                    <a:pt x="9414" y="1144607"/>
                  </a:cubicBezTo>
                  <a:cubicBezTo>
                    <a:pt x="3386" y="1138579"/>
                    <a:pt x="0" y="1130404"/>
                    <a:pt x="0" y="1121879"/>
                  </a:cubicBezTo>
                  <a:lnTo>
                    <a:pt x="0" y="32142"/>
                  </a:lnTo>
                  <a:cubicBezTo>
                    <a:pt x="0" y="14390"/>
                    <a:pt x="14390" y="0"/>
                    <a:pt x="32142" y="0"/>
                  </a:cubicBezTo>
                  <a:close/>
                </a:path>
              </a:pathLst>
            </a:custGeom>
            <a:blipFill>
              <a:blip r:embed="rId2"/>
              <a:stretch>
                <a:fillRect l="0" t="-5710" r="0" b="-5710"/>
              </a:stretch>
            </a:blipFill>
          </p:spPr>
        </p:sp>
      </p:grpSp>
      <p:grpSp>
        <p:nvGrpSpPr>
          <p:cNvPr name="Group 4" id="4"/>
          <p:cNvGrpSpPr/>
          <p:nvPr/>
        </p:nvGrpSpPr>
        <p:grpSpPr>
          <a:xfrm rot="0">
            <a:off x="8449761" y="0"/>
            <a:ext cx="9838239" cy="10287000"/>
            <a:chOff x="0" y="0"/>
            <a:chExt cx="2591141" cy="2709333"/>
          </a:xfrm>
        </p:grpSpPr>
        <p:sp>
          <p:nvSpPr>
            <p:cNvPr name="Freeform 5" id="5"/>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6" id="6"/>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TextBox 7" id="7"/>
          <p:cNvSpPr txBox="true"/>
          <p:nvPr/>
        </p:nvSpPr>
        <p:spPr>
          <a:xfrm rot="0">
            <a:off x="1028700" y="5997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Expected Outputs</a:t>
            </a:r>
          </a:p>
        </p:txBody>
      </p:sp>
      <p:sp>
        <p:nvSpPr>
          <p:cNvPr name="TextBox 8" id="8"/>
          <p:cNvSpPr txBox="true"/>
          <p:nvPr/>
        </p:nvSpPr>
        <p:spPr>
          <a:xfrm rot="0">
            <a:off x="8652617" y="2027481"/>
            <a:ext cx="8606683" cy="15144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Build a model with high precision and recall for heart disease detection.</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Reduce false negatives to avoid missed diagnoses.</a:t>
            </a:r>
          </a:p>
        </p:txBody>
      </p:sp>
      <p:sp>
        <p:nvSpPr>
          <p:cNvPr name="TextBox 9" id="9"/>
          <p:cNvSpPr txBox="true"/>
          <p:nvPr/>
        </p:nvSpPr>
        <p:spPr>
          <a:xfrm rot="0">
            <a:off x="8652617" y="7224263"/>
            <a:ext cx="8606683" cy="15144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Evaluate and compare multiple ML algorithms.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Select the best-performing model (e.g., Random Forest) based on metrics.</a:t>
            </a:r>
          </a:p>
        </p:txBody>
      </p:sp>
      <p:sp>
        <p:nvSpPr>
          <p:cNvPr name="TextBox 10" id="10"/>
          <p:cNvSpPr txBox="true"/>
          <p:nvPr/>
        </p:nvSpPr>
        <p:spPr>
          <a:xfrm rot="0">
            <a:off x="8652617" y="4613652"/>
            <a:ext cx="8606683" cy="10001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Assist doctors with quick, data-driven predictions.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Enable timely treatment decisions for better patient care.</a:t>
            </a:r>
          </a:p>
        </p:txBody>
      </p:sp>
      <p:sp>
        <p:nvSpPr>
          <p:cNvPr name="TextBox 11" id="11"/>
          <p:cNvSpPr txBox="true"/>
          <p:nvPr/>
        </p:nvSpPr>
        <p:spPr>
          <a:xfrm rot="0">
            <a:off x="8652617" y="1561099"/>
            <a:ext cx="8606683"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Accurate Prediction:</a:t>
            </a:r>
          </a:p>
        </p:txBody>
      </p:sp>
      <p:sp>
        <p:nvSpPr>
          <p:cNvPr name="TextBox 12" id="12"/>
          <p:cNvSpPr txBox="true"/>
          <p:nvPr/>
        </p:nvSpPr>
        <p:spPr>
          <a:xfrm rot="0">
            <a:off x="8652617" y="6714391"/>
            <a:ext cx="8606683"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Model Comparison:</a:t>
            </a:r>
          </a:p>
        </p:txBody>
      </p:sp>
      <p:sp>
        <p:nvSpPr>
          <p:cNvPr name="TextBox 13" id="13"/>
          <p:cNvSpPr txBox="true"/>
          <p:nvPr/>
        </p:nvSpPr>
        <p:spPr>
          <a:xfrm rot="0">
            <a:off x="8652617" y="4147270"/>
            <a:ext cx="8606683"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Early Diagnosis Support:</a:t>
            </a:r>
          </a:p>
        </p:txBody>
      </p:sp>
      <p:sp>
        <p:nvSpPr>
          <p:cNvPr name="AutoShape 14" id="14"/>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15" id="15"/>
          <p:cNvSpPr/>
          <p:nvPr/>
        </p:nvSpPr>
        <p:spPr>
          <a:xfrm>
            <a:off x="10767060" y="1028700"/>
            <a:ext cx="6492240" cy="0"/>
          </a:xfrm>
          <a:prstGeom prst="line">
            <a:avLst/>
          </a:prstGeom>
          <a:ln cap="flat" w="76200">
            <a:solidFill>
              <a:srgbClr val="0F4662"/>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References</a:t>
            </a:r>
          </a:p>
        </p:txBody>
      </p:sp>
      <p:sp>
        <p:nvSpPr>
          <p:cNvPr name="TextBox 7" id="7"/>
          <p:cNvSpPr txBox="true"/>
          <p:nvPr/>
        </p:nvSpPr>
        <p:spPr>
          <a:xfrm rot="0">
            <a:off x="7202190" y="3713957"/>
            <a:ext cx="3883621" cy="795212"/>
          </a:xfrm>
          <a:prstGeom prst="rect">
            <a:avLst/>
          </a:prstGeom>
        </p:spPr>
        <p:txBody>
          <a:bodyPr anchor="t" rtlCol="false" tIns="0" lIns="0" bIns="0" rIns="0">
            <a:spAutoFit/>
          </a:bodyPr>
          <a:lstStyle/>
          <a:p>
            <a:pPr algn="ctr">
              <a:lnSpc>
                <a:spcPts val="6760"/>
              </a:lnSpc>
              <a:spcBef>
                <a:spcPct val="0"/>
              </a:spcBef>
            </a:pPr>
            <a:r>
              <a:rPr lang="en-US" sz="3976">
                <a:solidFill>
                  <a:srgbClr val="0F4662"/>
                </a:solidFill>
                <a:latin typeface="Quicksand"/>
                <a:ea typeface="Quicksand"/>
                <a:cs typeface="Quicksand"/>
                <a:sym typeface="Quicksand"/>
              </a:rPr>
              <a:t>Kaggle: Data set</a:t>
            </a:r>
          </a:p>
        </p:txBody>
      </p:sp>
      <p:sp>
        <p:nvSpPr>
          <p:cNvPr name="TextBox 8" id="8"/>
          <p:cNvSpPr txBox="true"/>
          <p:nvPr/>
        </p:nvSpPr>
        <p:spPr>
          <a:xfrm rot="0">
            <a:off x="2030462" y="4366295"/>
            <a:ext cx="14227076" cy="557085"/>
          </a:xfrm>
          <a:prstGeom prst="rect">
            <a:avLst/>
          </a:prstGeom>
        </p:spPr>
        <p:txBody>
          <a:bodyPr anchor="t" rtlCol="false" tIns="0" lIns="0" bIns="0" rIns="0">
            <a:spAutoFit/>
          </a:bodyPr>
          <a:lstStyle/>
          <a:p>
            <a:pPr algn="ctr">
              <a:lnSpc>
                <a:spcPts val="4720"/>
              </a:lnSpc>
              <a:spcBef>
                <a:spcPct val="0"/>
              </a:spcBef>
            </a:pPr>
            <a:r>
              <a:rPr lang="en-US" sz="2777">
                <a:solidFill>
                  <a:srgbClr val="0F4662"/>
                </a:solidFill>
                <a:latin typeface="Quicksand"/>
                <a:ea typeface="Quicksand"/>
                <a:cs typeface="Quicksand"/>
                <a:sym typeface="Quicksand"/>
              </a:rPr>
              <a:t>Dataset Link: https://www.kaggle.com/datasets/redwankarimsony/heart-disease-data</a:t>
            </a:r>
          </a:p>
        </p:txBody>
      </p:sp>
      <p:sp>
        <p:nvSpPr>
          <p:cNvPr name="TextBox 9" id="9"/>
          <p:cNvSpPr txBox="true"/>
          <p:nvPr/>
        </p:nvSpPr>
        <p:spPr>
          <a:xfrm rot="0">
            <a:off x="1231007" y="4904123"/>
            <a:ext cx="15864086" cy="1398461"/>
          </a:xfrm>
          <a:prstGeom prst="rect">
            <a:avLst/>
          </a:prstGeom>
        </p:spPr>
        <p:txBody>
          <a:bodyPr anchor="t" rtlCol="false" tIns="0" lIns="0" bIns="0" rIns="0">
            <a:spAutoFit/>
          </a:bodyPr>
          <a:lstStyle/>
          <a:p>
            <a:pPr algn="ctr">
              <a:lnSpc>
                <a:spcPts val="6420"/>
              </a:lnSpc>
              <a:spcBef>
                <a:spcPct val="0"/>
              </a:spcBef>
            </a:pPr>
            <a:r>
              <a:rPr lang="en-US" sz="3776">
                <a:solidFill>
                  <a:srgbClr val="0F4662"/>
                </a:solidFill>
                <a:latin typeface="Quicksand"/>
                <a:ea typeface="Quicksand"/>
                <a:cs typeface="Quicksand"/>
                <a:sym typeface="Quicksand"/>
              </a:rPr>
              <a:t>Google Colab Notebooks:</a:t>
            </a:r>
          </a:p>
          <a:p>
            <a:pPr algn="ctr">
              <a:lnSpc>
                <a:spcPts val="4890"/>
              </a:lnSpc>
              <a:spcBef>
                <a:spcPct val="0"/>
              </a:spcBef>
            </a:pPr>
            <a:r>
              <a:rPr lang="en-US" sz="2877">
                <a:solidFill>
                  <a:srgbClr val="0F4662"/>
                </a:solidFill>
                <a:latin typeface="Quicksand"/>
                <a:ea typeface="Quicksand"/>
                <a:cs typeface="Quicksand"/>
                <a:sym typeface="Quicksand"/>
              </a:rPr>
              <a:t>https://colab.research.google.com/drive/16cuZKF4YjFzljIXRhmzuO_qPmjQ7R583?usp=sharing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DAGooEiFn9c</dc:identifier>
  <dcterms:modified xsi:type="dcterms:W3CDTF">2011-08-01T06:04:30Z</dcterms:modified>
  <cp:revision>1</cp:revision>
  <dc:title>Heart</dc:title>
</cp:coreProperties>
</file>