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Caveat"/>
      <p:regular r:id="rId32"/>
      <p:bold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234C56-A831-4B2B-85E3-1F777842CC49}">
  <a:tblStyle styleId="{DC234C56-A831-4B2B-85E3-1F777842C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Caveat-bold.fntdata"/><Relationship Id="rId10" Type="http://schemas.openxmlformats.org/officeDocument/2006/relationships/slide" Target="slides/slide3.xml"/><Relationship Id="rId32" Type="http://schemas.openxmlformats.org/officeDocument/2006/relationships/font" Target="fonts/Caveat-regular.fntdata"/><Relationship Id="rId13" Type="http://schemas.openxmlformats.org/officeDocument/2006/relationships/slide" Target="slides/slide6.xml"/><Relationship Id="rId35" Type="http://schemas.openxmlformats.org/officeDocument/2006/relationships/font" Target="fonts/Lato-bold.fntdata"/><Relationship Id="rId12" Type="http://schemas.openxmlformats.org/officeDocument/2006/relationships/slide" Target="slides/slide5.xml"/><Relationship Id="rId34" Type="http://schemas.openxmlformats.org/officeDocument/2006/relationships/font" Target="fonts/Lato-regular.fntdata"/><Relationship Id="rId15" Type="http://schemas.openxmlformats.org/officeDocument/2006/relationships/slide" Target="slides/slide8.xml"/><Relationship Id="rId37" Type="http://schemas.openxmlformats.org/officeDocument/2006/relationships/font" Target="fonts/Lato-boldItalic.fntdata"/><Relationship Id="rId14" Type="http://schemas.openxmlformats.org/officeDocument/2006/relationships/slide" Target="slides/slide7.xml"/><Relationship Id="rId36" Type="http://schemas.openxmlformats.org/officeDocument/2006/relationships/font" Target="fonts/Lat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e7beeb7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e7beeb7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e7beeb77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e7beeb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36f235174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36f23517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e7beeb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e7beeb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efdb8d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efdb8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e7beeb7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e7beeb7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6f23517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6f23517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e7beeb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e7beeb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pdf/1504.08083.pdf" TargetMode="External"/><Relationship Id="rId4" Type="http://schemas.openxmlformats.org/officeDocument/2006/relationships/hyperlink" Target="https://github.com/warmachine0609/SIA-AppChallenge-2018-Submission" TargetMode="External"/><Relationship Id="rId5" Type="http://schemas.openxmlformats.org/officeDocument/2006/relationships/hyperlink" Target="https://youtu.be/R-N4GLBP7N8" TargetMode="External"/><Relationship Id="rId6" Type="http://schemas.openxmlformats.org/officeDocument/2006/relationships/hyperlink" Target="https://docs.google.com/presentation/d/1d5lfvUuRzgGGIraLh_s_Vjc2mYa3pGr4OqDcFlgoiSM/edit?usp=sharing" TargetMode="External"/><Relationship Id="rId7" Type="http://schemas.openxmlformats.org/officeDocument/2006/relationships/hyperlink" Target="http://htmlpreview.github.io/?https://github.com/warmachine0609/SIA-AppChallenge-2018-Submission/blob/master/Postman%20Collection%20%26%20Analytics%20dashboard/index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R-N4GLBP7N8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youtu.be/R-N4GLBP7N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2371725" y="630225"/>
            <a:ext cx="63315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F&amp;B Consumption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Team Blitzkrieg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201225" y="75450"/>
            <a:ext cx="87402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Cost to implement: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Cabin waste costs the industry </a:t>
            </a:r>
            <a:r>
              <a:rPr b="1" i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$500mn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per year, according to IATA, a figure that it says is rising faster than waste volumes thanks to growing disposal costs.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SnakeEye’s one-time implementation cost includes 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➔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Hardware &amp; Infrastructure costs 	 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➔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Server (for Deep learning) 			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➔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Systems integration &amp; maintenance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Aside from reducing F&amp;B wastage, the platform will also greatly enhance customer service. 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Collated data helps in understanding customer behaviour, thereby providing a personalized service.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can we use Machine learning?</a:t>
            </a:r>
            <a:endParaRPr sz="3600"/>
          </a:p>
        </p:txBody>
      </p:sp>
      <p:sp>
        <p:nvSpPr>
          <p:cNvPr id="196" name="Google Shape;196;p3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Discover the trend leading to wastage wrt gender, age, </a:t>
            </a:r>
            <a:r>
              <a:rPr lang="en" sz="2100"/>
              <a:t>demographics</a:t>
            </a:r>
            <a:endParaRPr b="0" sz="1050">
              <a:solidFill>
                <a:srgbClr val="1C1C1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0" name="Google Shape;200;p35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Predicting count of F&amp;B meals to be uplifted for a particular flight based on historic trends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1" name="Google Shape;201;p3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Studying consumer behaviour and dietary preferences 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125775" y="352125"/>
            <a:ext cx="87780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there any other way to track F&amp;B consumption?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7" name="Google Shape;207;p36"/>
          <p:cNvGraphicFramePr/>
          <p:nvPr/>
        </p:nvGraphicFramePr>
        <p:xfrm>
          <a:off x="882550" y="100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{DC234C56-A831-4B2B-85E3-1F777842CC49}</a:tableStyleId>
              </a:tblPr>
              <a:tblGrid>
                <a:gridCol w="3544825"/>
                <a:gridCol w="3544825"/>
              </a:tblGrid>
              <a:tr h="63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Technology</a:t>
                      </a:r>
                      <a:endParaRPr b="1" sz="24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1"/>
                          </a:solidFill>
                        </a:rPr>
                        <a:t>Description</a:t>
                      </a:r>
                      <a:endParaRPr b="1"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59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/>
                      </a:b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/>
                      </a:b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Using NFC tags on the cover of F&amp;B package.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Gives us a direct count to opened meals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59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Using IR/ Heatmap camera to count meals showing higher temperature indicating that its has been consumed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525" y="1735450"/>
            <a:ext cx="2377550" cy="14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525" y="3307425"/>
            <a:ext cx="2377550" cy="14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Roadmap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215" name="Google Shape;215;p37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{DC234C56-A831-4B2B-85E3-1F777842CC49}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    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2019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                                                                         2020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16" name="Google Shape;216;p37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7" name="Google Shape;217;p37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Jan</a:t>
            </a:r>
            <a:r>
              <a:rPr lang="en" sz="1800">
                <a:solidFill>
                  <a:schemeClr val="dk1"/>
                </a:solidFill>
              </a:rPr>
              <a:t> 2019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8" name="Google Shape;218;p37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Start with cabin crew monitoring in 100 flights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April 2019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0" name="Google Shape;220;p37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Dashboarding &amp; Analytics </a:t>
            </a:r>
            <a:endParaRPr sz="1400"/>
          </a:p>
        </p:txBody>
      </p:sp>
      <p:sp>
        <p:nvSpPr>
          <p:cNvPr id="221" name="Google Shape;221;p37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Sep </a:t>
            </a:r>
            <a:r>
              <a:rPr lang="en" sz="1800">
                <a:solidFill>
                  <a:schemeClr val="dk1"/>
                </a:solidFill>
              </a:rPr>
              <a:t>2019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2" name="Google Shape;222;p37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Machine learning &amp; Predictive modeling</a:t>
            </a:r>
            <a:endParaRPr sz="1400"/>
          </a:p>
        </p:txBody>
      </p:sp>
      <p:sp>
        <p:nvSpPr>
          <p:cNvPr id="223" name="Google Shape;223;p37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December </a:t>
            </a:r>
            <a:r>
              <a:rPr lang="en" sz="1800">
                <a:solidFill>
                  <a:schemeClr val="dk1"/>
                </a:solidFill>
              </a:rPr>
              <a:t>2019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4" name="Google Shape;224;p37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Scaling to 500 flights</a:t>
            </a:r>
            <a:endParaRPr sz="1400"/>
          </a:p>
        </p:txBody>
      </p:sp>
      <p:cxnSp>
        <p:nvCxnSpPr>
          <p:cNvPr id="225" name="Google Shape;225;p37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6" name="Google Shape;226;p37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7" name="Google Shape;227;p37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Team Blitzkrieg</a:t>
            </a:r>
            <a:endParaRPr i="1" sz="1600"/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2638668" y="13631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 rotWithShape="1">
          <a:blip r:embed="rId4">
            <a:alphaModFix/>
          </a:blip>
          <a:srcRect b="0" l="16666" r="16666" t="0"/>
          <a:stretch/>
        </p:blipFill>
        <p:spPr>
          <a:xfrm>
            <a:off x="4856629" y="136300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>
            <p:ph idx="4294967295" type="title"/>
          </p:nvPr>
        </p:nvSpPr>
        <p:spPr>
          <a:xfrm>
            <a:off x="2449668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Naman Doshi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7" name="Google Shape;237;p38"/>
          <p:cNvSpPr txBox="1"/>
          <p:nvPr>
            <p:ph idx="4294967295" type="title"/>
          </p:nvPr>
        </p:nvSpPr>
        <p:spPr>
          <a:xfrm>
            <a:off x="4667629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Ayush Verma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8" name="Google Shape;238;p38"/>
          <p:cNvSpPr txBox="1"/>
          <p:nvPr>
            <p:ph idx="4294967295" type="body"/>
          </p:nvPr>
        </p:nvSpPr>
        <p:spPr>
          <a:xfrm>
            <a:off x="2449675" y="3572427"/>
            <a:ext cx="20223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Data Scientist.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Data Science Weekly;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Blibli.com;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Prefers “Jupyter” over earth.</a:t>
            </a:r>
            <a:br>
              <a:rPr b="1" lang="en" sz="1400">
                <a:solidFill>
                  <a:schemeClr val="dk2"/>
                </a:solidFill>
              </a:rPr>
            </a:br>
            <a:endParaRPr b="1" sz="1400">
              <a:solidFill>
                <a:schemeClr val="dk2"/>
              </a:solidFill>
            </a:endParaRPr>
          </a:p>
        </p:txBody>
      </p:sp>
      <p:sp>
        <p:nvSpPr>
          <p:cNvPr id="239" name="Google Shape;239;p38"/>
          <p:cNvSpPr txBox="1"/>
          <p:nvPr>
            <p:ph idx="4294967295" type="body"/>
          </p:nvPr>
        </p:nvSpPr>
        <p:spPr>
          <a:xfrm>
            <a:off x="4667629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Backend Dev.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Postman API Tools;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Nokia Siemens;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Turns coffee into code.</a:t>
            </a:r>
            <a:endParaRPr b="1"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>
            <p:ph idx="4294967295" type="title"/>
          </p:nvPr>
        </p:nvSpPr>
        <p:spPr>
          <a:xfrm>
            <a:off x="311700" y="220100"/>
            <a:ext cx="8520600" cy="4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Sources - 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Research paper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Fast R-CNN for Object detection &amp; Pattern recognition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Code repository -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Github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Video demo -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YouTube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Presentation -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Google Slides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Dashboard -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Demo</a:t>
            </a:r>
            <a:endParaRPr sz="1600"/>
          </a:p>
          <a:p>
            <a:pPr indent="0" lvl="0" marL="45720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/>
        </p:nvSpPr>
        <p:spPr>
          <a:xfrm>
            <a:off x="3055925" y="2808175"/>
            <a:ext cx="4200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6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353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4294967295" type="title"/>
          </p:nvPr>
        </p:nvSpPr>
        <p:spPr>
          <a:xfrm>
            <a:off x="201225" y="146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/>
          </a:p>
        </p:txBody>
      </p:sp>
      <p:sp>
        <p:nvSpPr>
          <p:cNvPr id="137" name="Google Shape;137;p26"/>
          <p:cNvSpPr txBox="1"/>
          <p:nvPr>
            <p:ph idx="4294967295" type="title"/>
          </p:nvPr>
        </p:nvSpPr>
        <p:spPr>
          <a:xfrm>
            <a:off x="201225" y="2282500"/>
            <a:ext cx="42381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 an average,  chefs cook  huge array of food.</a:t>
            </a:r>
            <a:b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- 58 million bread rolls</a:t>
            </a:r>
            <a:b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- 15 million croissants</a:t>
            </a:r>
            <a:b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- 13 million eggs</a:t>
            </a:r>
            <a:b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- 4,300 tons of chicken</a:t>
            </a:r>
            <a:b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- 3.6 tons of lobster.</a:t>
            </a:r>
            <a:endParaRPr b="0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Shelf life from cooking to eating - 72 hours</a:t>
            </a:r>
            <a:endParaRPr b="0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675" y="2300075"/>
            <a:ext cx="4337776" cy="2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01225" y="1068950"/>
            <a:ext cx="86145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According to the </a:t>
            </a:r>
            <a:r>
              <a:rPr i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International Air Transport Association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airlines produced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5.2 million tons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waste last year and will produce over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 million tons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annually by 2030.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233400" y="427550"/>
            <a:ext cx="86772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</a:t>
            </a:r>
            <a:r>
              <a:rPr lang="en"/>
              <a:t> </a:t>
            </a: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“SnakeEye” </a:t>
            </a: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 an AI-based system integration platform that uses Object detection &amp; Deep learning techniques to detect &amp; classify F&amp;B into three types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-"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Untouched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-"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Leftovers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-"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Consumed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algorithm will then count the number of times each category has appeared and correspondingly update it in the database.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830000" y="3546375"/>
            <a:ext cx="2062500" cy="9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Video recordings from cabin security / conveyer 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3685425" y="3546375"/>
            <a:ext cx="1370700" cy="993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R-CNN Algorithm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5773775" y="3546375"/>
            <a:ext cx="2062500" cy="9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Count of Leftover, Consumed &amp; Untouched F&amp;B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148" name="Google Shape;148;p27"/>
          <p:cNvCxnSpPr>
            <a:stCxn id="145" idx="3"/>
            <a:endCxn id="146" idx="2"/>
          </p:cNvCxnSpPr>
          <p:nvPr/>
        </p:nvCxnSpPr>
        <p:spPr>
          <a:xfrm>
            <a:off x="2892500" y="4043175"/>
            <a:ext cx="79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7"/>
          <p:cNvCxnSpPr>
            <a:stCxn id="146" idx="4"/>
            <a:endCxn id="147" idx="1"/>
          </p:cNvCxnSpPr>
          <p:nvPr/>
        </p:nvCxnSpPr>
        <p:spPr>
          <a:xfrm>
            <a:off x="5056125" y="4043175"/>
            <a:ext cx="71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7"/>
          <p:cNvSpPr txBox="1"/>
          <p:nvPr/>
        </p:nvSpPr>
        <p:spPr>
          <a:xfrm>
            <a:off x="1075300" y="4539975"/>
            <a:ext cx="1370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4C2F4"/>
                </a:solidFill>
              </a:rPr>
              <a:t>Input</a:t>
            </a:r>
            <a:endParaRPr b="1">
              <a:solidFill>
                <a:srgbClr val="A4C2F4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295550" y="4539975"/>
            <a:ext cx="1018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6D7A8"/>
                </a:solidFill>
              </a:rPr>
              <a:t>Output</a:t>
            </a:r>
            <a:endParaRPr b="1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201225" y="75450"/>
            <a:ext cx="87402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Current </a:t>
            </a: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Scenario: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Presently, there is lot of manual intervention involved in terms of counting the wasted meals. 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Then the numbers are entered manually in a spreadsheet.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astage(%) is then computed based on the capacity of the flight.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Proposed solution: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Having a system in place that automatically counts &amp; classifies meals 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Store the count in the database along with other details of the flight from the API ( Capacity, Number of people, Gender, Age, Diet &amp; so on 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Dashboarding everything in a single place for management to track.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88" y="152400"/>
            <a:ext cx="63860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75" y="847225"/>
            <a:ext cx="76200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3306550" y="195475"/>
            <a:ext cx="35436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Core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207850" y="96225"/>
            <a:ext cx="8438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Demo 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(Click on the play icon)</a:t>
            </a:r>
            <a:endParaRPr b="1"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31" title="SIA Challenge Submission - Team Blitzkrie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750" y="11362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2370275" y="4693150"/>
            <a:ext cx="4572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 - </a:t>
            </a:r>
            <a:r>
              <a:rPr b="1" lang="en">
                <a:solidFill>
                  <a:srgbClr val="FFFFFF"/>
                </a:solidFill>
                <a:uFill>
                  <a:noFill/>
                </a:uFill>
                <a:hlinkClick r:id="rId5"/>
              </a:rPr>
              <a:t>https://youtu.be/R-N4GLBP7N8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207850" y="96225"/>
            <a:ext cx="8438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</a:t>
            </a: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Other Applications - Tracking Inventory 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699225" y="1078450"/>
            <a:ext cx="8070900" cy="3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SnakeEye’s algorithm can also be used to track Inventory thus addressing to second problem statement.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will happen in four stages -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Algorithm runs on camera recordings from washing area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Counts and categories kitchen items such as spoons, plates etc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This is stored in backend along with other flight info fetched from API’s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Reflected in a real-time dashboard for management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201225" y="75450"/>
            <a:ext cx="87402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Core Technology: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Deep learning: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R-CNN implemented using Python &amp; Tensorflow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API’s Provided by SIA: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/flightschedule, /flight/passenger, /equipment/loadplan - Using Postman collection to fetch data into the database.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Dashboarding: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Node.js, D3.js and MongoDB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 Predictive Modeling: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Python, Scikit-Learn, Numpy &amp; Pandas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