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8"/>
  </p:notesMasterIdLst>
  <p:handoutMasterIdLst>
    <p:handoutMasterId r:id="rId109"/>
  </p:handoutMasterIdLst>
  <p:sldIdLst>
    <p:sldId id="317" r:id="rId2"/>
    <p:sldId id="404" r:id="rId3"/>
    <p:sldId id="318" r:id="rId4"/>
    <p:sldId id="319" r:id="rId5"/>
    <p:sldId id="363" r:id="rId6"/>
    <p:sldId id="408" r:id="rId7"/>
    <p:sldId id="409" r:id="rId8"/>
    <p:sldId id="411" r:id="rId9"/>
    <p:sldId id="410" r:id="rId10"/>
    <p:sldId id="412" r:id="rId11"/>
    <p:sldId id="414" r:id="rId12"/>
    <p:sldId id="413" r:id="rId13"/>
    <p:sldId id="415" r:id="rId14"/>
    <p:sldId id="416" r:id="rId15"/>
    <p:sldId id="417" r:id="rId16"/>
    <p:sldId id="418" r:id="rId17"/>
    <p:sldId id="419" r:id="rId18"/>
    <p:sldId id="438" r:id="rId19"/>
    <p:sldId id="441" r:id="rId20"/>
    <p:sldId id="442" r:id="rId21"/>
    <p:sldId id="443" r:id="rId22"/>
    <p:sldId id="444" r:id="rId23"/>
    <p:sldId id="445" r:id="rId24"/>
    <p:sldId id="446" r:id="rId25"/>
    <p:sldId id="447" r:id="rId26"/>
    <p:sldId id="448" r:id="rId27"/>
    <p:sldId id="439" r:id="rId28"/>
    <p:sldId id="449" r:id="rId29"/>
    <p:sldId id="450" r:id="rId30"/>
    <p:sldId id="440" r:id="rId31"/>
    <p:sldId id="451" r:id="rId32"/>
    <p:sldId id="452" r:id="rId33"/>
    <p:sldId id="320" r:id="rId34"/>
    <p:sldId id="364" r:id="rId35"/>
    <p:sldId id="420" r:id="rId36"/>
    <p:sldId id="421" r:id="rId37"/>
    <p:sldId id="422" r:id="rId38"/>
    <p:sldId id="423" r:id="rId39"/>
    <p:sldId id="424" r:id="rId40"/>
    <p:sldId id="369" r:id="rId41"/>
    <p:sldId id="425" r:id="rId42"/>
    <p:sldId id="427" r:id="rId43"/>
    <p:sldId id="371" r:id="rId44"/>
    <p:sldId id="428" r:id="rId45"/>
    <p:sldId id="426" r:id="rId46"/>
    <p:sldId id="429" r:id="rId47"/>
    <p:sldId id="430" r:id="rId48"/>
    <p:sldId id="431" r:id="rId49"/>
    <p:sldId id="432" r:id="rId50"/>
    <p:sldId id="375" r:id="rId51"/>
    <p:sldId id="376" r:id="rId52"/>
    <p:sldId id="377" r:id="rId53"/>
    <p:sldId id="378" r:id="rId54"/>
    <p:sldId id="321" r:id="rId55"/>
    <p:sldId id="322" r:id="rId56"/>
    <p:sldId id="433" r:id="rId57"/>
    <p:sldId id="434" r:id="rId58"/>
    <p:sldId id="325" r:id="rId59"/>
    <p:sldId id="326" r:id="rId60"/>
    <p:sldId id="330" r:id="rId61"/>
    <p:sldId id="435" r:id="rId62"/>
    <p:sldId id="436" r:id="rId63"/>
    <p:sldId id="332" r:id="rId64"/>
    <p:sldId id="333" r:id="rId65"/>
    <p:sldId id="334" r:id="rId66"/>
    <p:sldId id="335" r:id="rId67"/>
    <p:sldId id="323" r:id="rId68"/>
    <p:sldId id="329" r:id="rId69"/>
    <p:sldId id="336" r:id="rId70"/>
    <p:sldId id="337" r:id="rId71"/>
    <p:sldId id="338" r:id="rId72"/>
    <p:sldId id="379" r:id="rId73"/>
    <p:sldId id="380" r:id="rId74"/>
    <p:sldId id="339" r:id="rId75"/>
    <p:sldId id="340" r:id="rId76"/>
    <p:sldId id="341" r:id="rId77"/>
    <p:sldId id="381" r:id="rId78"/>
    <p:sldId id="342" r:id="rId79"/>
    <p:sldId id="382" r:id="rId80"/>
    <p:sldId id="383" r:id="rId81"/>
    <p:sldId id="343" r:id="rId82"/>
    <p:sldId id="384" r:id="rId83"/>
    <p:sldId id="385" r:id="rId84"/>
    <p:sldId id="386" r:id="rId85"/>
    <p:sldId id="387" r:id="rId86"/>
    <p:sldId id="344" r:id="rId87"/>
    <p:sldId id="388" r:id="rId88"/>
    <p:sldId id="389" r:id="rId89"/>
    <p:sldId id="345" r:id="rId90"/>
    <p:sldId id="390" r:id="rId91"/>
    <p:sldId id="391" r:id="rId92"/>
    <p:sldId id="392" r:id="rId93"/>
    <p:sldId id="393" r:id="rId94"/>
    <p:sldId id="350" r:id="rId95"/>
    <p:sldId id="346" r:id="rId96"/>
    <p:sldId id="394" r:id="rId97"/>
    <p:sldId id="395" r:id="rId98"/>
    <p:sldId id="396" r:id="rId99"/>
    <p:sldId id="397" r:id="rId100"/>
    <p:sldId id="347" r:id="rId101"/>
    <p:sldId id="398" r:id="rId102"/>
    <p:sldId id="399" r:id="rId103"/>
    <p:sldId id="400" r:id="rId104"/>
    <p:sldId id="401" r:id="rId105"/>
    <p:sldId id="402" r:id="rId106"/>
    <p:sldId id="348"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96"/>
  </p:normalViewPr>
  <p:slideViewPr>
    <p:cSldViewPr snapToGrid="0" snapToObjects="1">
      <p:cViewPr>
        <p:scale>
          <a:sx n="50" d="100"/>
          <a:sy n="50" d="100"/>
        </p:scale>
        <p:origin x="-1470" y="-6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14-05-2024</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14-05-2024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a:xfrm>
            <a:off x="838200" y="6356350"/>
            <a:ext cx="2743200" cy="365125"/>
          </a:xfrm>
          <a:prstGeom prst="rect">
            <a:avLst/>
          </a:prstGeom>
        </p:spPr>
        <p:txBody>
          <a:bodyPr/>
          <a:lstStyle/>
          <a:p>
            <a:fld id="{B6589C56-92CE-47B2-ACB2-4F555ABA3A72}" type="datetime1">
              <a:rPr lang="en-US" smtClean="0"/>
              <a:pPr/>
              <a:t>5/14/2024</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a:xfrm>
            <a:off x="838200" y="6356350"/>
            <a:ext cx="2743200" cy="365125"/>
          </a:xfrm>
          <a:prstGeom prst="rect">
            <a:avLst/>
          </a:prstGeom>
        </p:spPr>
        <p:txBody>
          <a:bodyPr/>
          <a:lstStyle/>
          <a:p>
            <a:fld id="{7A0F58B1-DF52-4F70-B763-700FC8E9FEA0}" type="datetime1">
              <a:rPr lang="en-US" smtClean="0"/>
              <a:pPr/>
              <a:t>5/14/2024</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a:xfrm>
            <a:off x="838200" y="6356350"/>
            <a:ext cx="2743200" cy="365125"/>
          </a:xfrm>
          <a:prstGeom prst="rect">
            <a:avLst/>
          </a:prstGeom>
        </p:spPr>
        <p:txBody>
          <a:bodyPr/>
          <a:lstStyle/>
          <a:p>
            <a:fld id="{CFD87FA2-9D0A-48BA-8A36-22DA4A1EC439}" type="datetime1">
              <a:rPr lang="en-US" smtClean="0"/>
              <a:pPr/>
              <a:t>5/14/2024</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a:xfrm>
            <a:off x="838200" y="6356350"/>
            <a:ext cx="2743200" cy="365125"/>
          </a:xfrm>
          <a:prstGeom prst="rect">
            <a:avLst/>
          </a:prstGeom>
        </p:spPr>
        <p:txBody>
          <a:bodyPr/>
          <a:lstStyle/>
          <a:p>
            <a:fld id="{0FE34AB2-DC36-478B-AB99-42055C145F48}" type="datetime1">
              <a:rPr lang="en-US" smtClean="0"/>
              <a:pPr/>
              <a:t>5/14/2024</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a:xfrm>
            <a:off x="838200" y="6356350"/>
            <a:ext cx="2743200" cy="365125"/>
          </a:xfrm>
          <a:prstGeom prst="rect">
            <a:avLst/>
          </a:prstGeom>
        </p:spPr>
        <p:txBody>
          <a:bodyPr/>
          <a:lstStyle/>
          <a:p>
            <a:fld id="{4DADFD8A-3890-4F1F-B12B-D681F9110C31}" type="datetime1">
              <a:rPr lang="en-US" smtClean="0"/>
              <a:pPr/>
              <a:t>5/14/2024</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a:xfrm>
            <a:off x="838200" y="6356350"/>
            <a:ext cx="2743200" cy="365125"/>
          </a:xfrm>
          <a:prstGeom prst="rect">
            <a:avLst/>
          </a:prstGeom>
        </p:spPr>
        <p:txBody>
          <a:bodyPr/>
          <a:lstStyle/>
          <a:p>
            <a:fld id="{88206B72-FD0C-4718-AF10-7BB8D430169A}" type="datetime1">
              <a:rPr lang="en-US" smtClean="0"/>
              <a:pPr/>
              <a:t>5/14/2024</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a:xfrm>
            <a:off x="838200" y="6356350"/>
            <a:ext cx="2743200" cy="365125"/>
          </a:xfrm>
          <a:prstGeom prst="rect">
            <a:avLst/>
          </a:prstGeom>
        </p:spPr>
        <p:txBody>
          <a:bodyPr/>
          <a:lstStyle/>
          <a:p>
            <a:fld id="{06CAF295-340C-4891-B250-3853F7357173}" type="datetime1">
              <a:rPr lang="en-US" smtClean="0"/>
              <a:pPr/>
              <a:t>5/14/2024</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a:xfrm>
            <a:off x="838200" y="6356350"/>
            <a:ext cx="2743200" cy="365125"/>
          </a:xfrm>
          <a:prstGeom prst="rect">
            <a:avLst/>
          </a:prstGeom>
        </p:spPr>
        <p:txBody>
          <a:bodyPr/>
          <a:lstStyle/>
          <a:p>
            <a:fld id="{80B584F0-01E0-40D7-8F57-047FE452AF4F}" type="datetime1">
              <a:rPr lang="en-US" smtClean="0"/>
              <a:pPr/>
              <a:t>5/14/2024</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a:xfrm>
            <a:off x="838200" y="6356350"/>
            <a:ext cx="2743200" cy="365125"/>
          </a:xfrm>
          <a:prstGeom prst="rect">
            <a:avLst/>
          </a:prstGeom>
        </p:spPr>
        <p:txBody>
          <a:bodyPr/>
          <a:lstStyle/>
          <a:p>
            <a:fld id="{7AD3A4AA-E395-466A-A7A4-6B7D85D26E0C}" type="datetime1">
              <a:rPr lang="en-US" smtClean="0"/>
              <a:pPr/>
              <a:t>5/14/2024</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a:xfrm>
            <a:off x="838200" y="6356350"/>
            <a:ext cx="2743200" cy="365125"/>
          </a:xfrm>
          <a:prstGeom prst="rect">
            <a:avLst/>
          </a:prstGeom>
        </p:spPr>
        <p:txBody>
          <a:bodyPr/>
          <a:lstStyle/>
          <a:p>
            <a:fld id="{76B93B69-3894-4C77-B995-7BDB70807655}" type="datetime1">
              <a:rPr lang="en-US" smtClean="0"/>
              <a:pPr/>
              <a:t>5/14/2024</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a:xfrm>
            <a:off x="838200" y="6356350"/>
            <a:ext cx="2743200" cy="365125"/>
          </a:xfrm>
          <a:prstGeom prst="rect">
            <a:avLst/>
          </a:prstGeom>
        </p:spPr>
        <p:txBody>
          <a:bodyPr/>
          <a:lstStyle/>
          <a:p>
            <a:fld id="{196EE046-EB2A-4FB4-8D5F-BBE901205507}" type="datetime1">
              <a:rPr lang="en-US" smtClean="0"/>
              <a:pPr/>
              <a:t>5/14/2024</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a:xfrm>
            <a:off x="8610600" y="6356350"/>
            <a:ext cx="2743200" cy="365125"/>
          </a:xfrm>
          <a:prstGeom prst="rect">
            <a:avLst/>
          </a:prstGeom>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2286000" y="365125"/>
            <a:ext cx="9067800" cy="1325563"/>
          </a:xfrm>
          <a:prstGeom prst="rect">
            <a:avLst/>
          </a:prstGeom>
          <a:solidFill>
            <a:srgbClr val="C00000"/>
          </a:solidFill>
        </p:spPr>
        <p:txBody>
          <a:bodyPr vert="horz" lIns="91440" tIns="45720" rIns="91440" bIns="45720" rtlCol="0" anchor="ctr">
            <a:normAutofit/>
          </a:bodyPr>
          <a:lstStyle/>
          <a:p>
            <a:r>
              <a:rPr lang="en-US" dirty="0"/>
              <a:t>Click to </a:t>
            </a:r>
            <a:r>
              <a:rPr lang="en-US" dirty="0" smtClean="0"/>
              <a:t>Edit</a:t>
            </a:r>
            <a:endParaRPr lang="en-US" dirty="0"/>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838200" y="6176963"/>
            <a:ext cx="10515600" cy="501650"/>
          </a:xfrm>
          <a:prstGeom prst="rect">
            <a:avLst/>
          </a:prstGeom>
          <a:solidFill>
            <a:srgbClr val="C00000"/>
          </a:solidFill>
        </p:spPr>
        <p:txBody>
          <a:bodyPr vert="horz" lIns="91440" tIns="45720" rIns="91440" bIns="45720" rtlCol="0" anchor="ctr"/>
          <a:lstStyle>
            <a:lvl1pPr algn="ctr">
              <a:defRPr sz="1600" b="1">
                <a:solidFill>
                  <a:schemeClr val="bg1"/>
                </a:solidFill>
              </a:defRPr>
            </a:lvl1pPr>
          </a:lstStyle>
          <a:p>
            <a:endParaRPr lang="en-US" dirty="0"/>
          </a:p>
        </p:txBody>
      </p:sp>
      <p:pic>
        <p:nvPicPr>
          <p:cNvPr id="7" name="Picture 6">
            <a:extLst>
              <a:ext uri="{FF2B5EF4-FFF2-40B4-BE49-F238E27FC236}">
                <a16:creationId xmlns:a16="http://schemas.microsoft.com/office/drawing/2014/main" xmlns="" id="{8D267548-C4FE-4898-B521-1E584A055D04}"/>
              </a:ext>
            </a:extLst>
          </p:cNvPr>
          <p:cNvPicPr>
            <a:picLocks noChangeAspect="1"/>
          </p:cNvPicPr>
          <p:nvPr userDrawn="1"/>
        </p:nvPicPr>
        <p:blipFill>
          <a:blip r:embed="rId14"/>
          <a:stretch>
            <a:fillRect/>
          </a:stretch>
        </p:blipFill>
        <p:spPr>
          <a:xfrm>
            <a:off x="410479" y="422275"/>
            <a:ext cx="1731868" cy="1177925"/>
          </a:xfrm>
          <a:prstGeom prst="rect">
            <a:avLst/>
          </a:prstGeom>
        </p:spPr>
      </p:pic>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400" b="1" kern="1200" dirty="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1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python/python_classes.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Lazy_evaluation" TargetMode="External"/><Relationship Id="rId2" Type="http://schemas.openxmlformats.org/officeDocument/2006/relationships/hyperlink" Target="https://www.datacamp.com/courses/writing-functions-in-python?hl=G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programiz.com/python-programming/variables-constants-literal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9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719ED99B-DBC5-4426-BBC6-8BBB2E2998D2}"/>
              </a:ext>
            </a:extLst>
          </p:cNvPr>
          <p:cNvSpPr txBox="1">
            <a:spLocks noChangeArrowheads="1"/>
          </p:cNvSpPr>
          <p:nvPr/>
        </p:nvSpPr>
        <p:spPr>
          <a:xfrm>
            <a:off x="1343025" y="-16453"/>
            <a:ext cx="10848975"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a:t>
            </a:r>
            <a:r>
              <a:rPr lang="en-IN" sz="2000" b="0" i="0" dirty="0">
                <a:solidFill>
                  <a:srgbClr val="0D0D0D"/>
                </a:solidFill>
                <a:effectLst/>
                <a:latin typeface="Times New Roman" panose="02020603050405020304" pitchFamily="18" charset="0"/>
              </a:rPr>
              <a:t>E2UC201C</a:t>
            </a:r>
            <a:r>
              <a:rPr lang="en-IN" sz="32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                   Course Name:</a:t>
            </a:r>
            <a:r>
              <a:rPr lang="en-IN" sz="1800" b="1" i="0" dirty="0">
                <a:solidFill>
                  <a:srgbClr val="0D0D0D"/>
                </a:solidFill>
                <a:effectLst/>
                <a:latin typeface="Times New Roman" panose="02020603050405020304" pitchFamily="18" charset="0"/>
              </a:rPr>
              <a:t> </a:t>
            </a:r>
            <a:r>
              <a:rPr lang="en-IN" sz="1800" b="0" i="0" dirty="0">
                <a:solidFill>
                  <a:srgbClr val="0D0D0D"/>
                </a:solidFill>
                <a:effectLst/>
                <a:latin typeface="Times New Roman" panose="02020603050405020304" pitchFamily="18" charset="0"/>
              </a:rPr>
              <a:t>Object Oriented Programming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Faculty Name: </a:t>
            </a:r>
            <a:r>
              <a:rPr lang="en-IN" altLang="zh-CN" sz="2400" b="1" dirty="0" err="1" smtClean="0">
                <a:solidFill>
                  <a:schemeClr val="bg1"/>
                </a:solidFill>
                <a:latin typeface="Tinos"/>
                <a:ea typeface="+mj-ea"/>
                <a:cs typeface="+mj-cs"/>
              </a:rPr>
              <a:t>Dr.Karpaga</a:t>
            </a:r>
            <a:r>
              <a:rPr lang="en-IN" altLang="zh-CN" sz="2400" b="1" dirty="0" smtClean="0">
                <a:solidFill>
                  <a:schemeClr val="bg1"/>
                </a:solidFill>
                <a:latin typeface="Tinos"/>
                <a:ea typeface="+mj-ea"/>
                <a:cs typeface="+mj-cs"/>
              </a:rPr>
              <a:t> </a:t>
            </a:r>
            <a:r>
              <a:rPr lang="en-IN" altLang="zh-CN" sz="2400" b="1" dirty="0" err="1" smtClean="0">
                <a:solidFill>
                  <a:schemeClr val="bg1"/>
                </a:solidFill>
                <a:latin typeface="Tinos"/>
                <a:ea typeface="+mj-ea"/>
                <a:cs typeface="+mj-cs"/>
              </a:rPr>
              <a:t>Selvi</a:t>
            </a:r>
            <a:r>
              <a:rPr lang="en-IN" altLang="zh-CN" sz="2400" b="1" dirty="0" smtClean="0">
                <a:solidFill>
                  <a:schemeClr val="bg1"/>
                </a:solidFill>
                <a:latin typeface="Tinos"/>
                <a:ea typeface="+mj-ea"/>
                <a:cs typeface="+mj-cs"/>
              </a:rPr>
              <a:t> S</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xmlns=""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TextBox 5">
            <a:extLst>
              <a:ext uri="{FF2B5EF4-FFF2-40B4-BE49-F238E27FC236}">
                <a16:creationId xmlns:a16="http://schemas.microsoft.com/office/drawing/2014/main" xmlns="" id="{7938415B-9138-40A8-9E17-54906A209D78}"/>
              </a:ext>
            </a:extLst>
          </p:cNvPr>
          <p:cNvSpPr txBox="1"/>
          <p:nvPr/>
        </p:nvSpPr>
        <p:spPr>
          <a:xfrm>
            <a:off x="320240" y="1670147"/>
            <a:ext cx="11764668" cy="830997"/>
          </a:xfrm>
          <a:prstGeom prst="rect">
            <a:avLst/>
          </a:prstGeom>
          <a:noFill/>
        </p:spPr>
        <p:txBody>
          <a:bodyPr wrap="square">
            <a:spAutoFit/>
          </a:bodyPr>
          <a:lstStyle/>
          <a:p>
            <a:r>
              <a:rPr lang="en-IN" sz="4800" b="1" dirty="0" smtClean="0">
                <a:latin typeface="Times New Roman" panose="02020603050405020304" pitchFamily="18" charset="0"/>
                <a:cs typeface="Times New Roman" panose="02020603050405020304" pitchFamily="18" charset="0"/>
              </a:rPr>
              <a:t>Topic: Functional Programming</a:t>
            </a:r>
            <a:endParaRPr lang="en-IN" sz="4800" b="1" dirty="0">
              <a:latin typeface="Times New Roman" panose="02020603050405020304" pitchFamily="18" charset="0"/>
              <a:cs typeface="Times New Roman" panose="02020603050405020304" pitchFamily="18" charset="0"/>
            </a:endParaRPr>
          </a:p>
        </p:txBody>
      </p:sp>
      <p:pic>
        <p:nvPicPr>
          <p:cNvPr id="1026" name="Picture 2" descr="Functional Programming">
            <a:extLst>
              <a:ext uri="{FF2B5EF4-FFF2-40B4-BE49-F238E27FC236}">
                <a16:creationId xmlns:a16="http://schemas.microsoft.com/office/drawing/2014/main" xmlns="" id="{0E539E94-2A16-B72B-B8EE-4A1698C67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39" y="2594920"/>
            <a:ext cx="11009870" cy="338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1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Lambda Functions</a:t>
            </a:r>
            <a:r>
              <a:rPr lang="en-US" dirty="0" smtClean="0"/>
              <a:t>?</a:t>
            </a:r>
            <a:endParaRPr lang="en-GB" dirty="0"/>
          </a:p>
        </p:txBody>
      </p:sp>
      <p:sp>
        <p:nvSpPr>
          <p:cNvPr id="3" name="Content Placeholder 2"/>
          <p:cNvSpPr>
            <a:spLocks noGrp="1"/>
          </p:cNvSpPr>
          <p:nvPr>
            <p:ph idx="1"/>
          </p:nvPr>
        </p:nvSpPr>
        <p:spPr/>
        <p:txBody>
          <a:bodyPr/>
          <a:lstStyle/>
          <a:p>
            <a:r>
              <a:rPr lang="en-GB" dirty="0" smtClean="0"/>
              <a:t>The </a:t>
            </a:r>
            <a:r>
              <a:rPr lang="en-GB" dirty="0"/>
              <a:t>power of lambda is better shown when you use them as an anonymous function inside another function</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638424"/>
            <a:ext cx="7105650" cy="366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48400" y="3522033"/>
            <a:ext cx="5372100" cy="707886"/>
          </a:xfrm>
          <a:prstGeom prst="rect">
            <a:avLst/>
          </a:prstGeom>
          <a:noFill/>
        </p:spPr>
        <p:txBody>
          <a:bodyPr wrap="square" rtlCol="0">
            <a:spAutoFit/>
          </a:bodyPr>
          <a:lstStyle/>
          <a:p>
            <a:r>
              <a:rPr lang="en-US" sz="2000" b="1" dirty="0" smtClean="0">
                <a:solidFill>
                  <a:srgbClr val="0000CC"/>
                </a:solidFill>
              </a:rPr>
              <a:t>Multiplier(2) = returns  function (</a:t>
            </a:r>
            <a:r>
              <a:rPr lang="en-US" sz="2000" b="1" dirty="0" err="1" smtClean="0">
                <a:solidFill>
                  <a:srgbClr val="0000CC"/>
                </a:solidFill>
              </a:rPr>
              <a:t>lamba</a:t>
            </a:r>
            <a:r>
              <a:rPr lang="en-US" sz="2000" b="1" dirty="0" smtClean="0">
                <a:solidFill>
                  <a:srgbClr val="0000CC"/>
                </a:solidFill>
              </a:rPr>
              <a:t> a:a*2) and saved in variable double</a:t>
            </a:r>
          </a:p>
        </p:txBody>
      </p:sp>
      <p:sp>
        <p:nvSpPr>
          <p:cNvPr id="6" name="TextBox 5"/>
          <p:cNvSpPr txBox="1"/>
          <p:nvPr/>
        </p:nvSpPr>
        <p:spPr>
          <a:xfrm>
            <a:off x="6648450" y="4382319"/>
            <a:ext cx="5372100" cy="707886"/>
          </a:xfrm>
          <a:prstGeom prst="rect">
            <a:avLst/>
          </a:prstGeom>
          <a:noFill/>
        </p:spPr>
        <p:txBody>
          <a:bodyPr wrap="square" rtlCol="0">
            <a:spAutoFit/>
          </a:bodyPr>
          <a:lstStyle/>
          <a:p>
            <a:r>
              <a:rPr lang="en-US" sz="2000" b="1" dirty="0" smtClean="0">
                <a:solidFill>
                  <a:srgbClr val="0000CC"/>
                </a:solidFill>
              </a:rPr>
              <a:t>double(3) executes  function (</a:t>
            </a:r>
            <a:r>
              <a:rPr lang="en-US" sz="2000" b="1" dirty="0" err="1" smtClean="0">
                <a:solidFill>
                  <a:srgbClr val="0000CC"/>
                </a:solidFill>
              </a:rPr>
              <a:t>lamba</a:t>
            </a:r>
            <a:r>
              <a:rPr lang="en-US" sz="2000" b="1" dirty="0" smtClean="0">
                <a:solidFill>
                  <a:srgbClr val="0000CC"/>
                </a:solidFill>
              </a:rPr>
              <a:t> a:a*2) where argument a  = 3</a:t>
            </a:r>
          </a:p>
        </p:txBody>
      </p:sp>
    </p:spTree>
    <p:extLst>
      <p:ext uri="{BB962C8B-B14F-4D97-AF65-F5344CB8AC3E}">
        <p14:creationId xmlns:p14="http://schemas.microsoft.com/office/powerpoint/2010/main" val="34791495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916B19-4C40-1C16-EEC3-FB62B0C9D32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61FD02D7-9DE9-F09F-139D-D100925EBF4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C78F3BC6-A610-BECE-9DE2-773677A6F9B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E196545C-8EB9-2CCB-916C-CE5A9C9A5E1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84D9FB08-5A3D-90B8-636B-1A37B8959709}"/>
              </a:ext>
            </a:extLst>
          </p:cNvPr>
          <p:cNvSpPr txBox="1"/>
          <p:nvPr/>
        </p:nvSpPr>
        <p:spPr>
          <a:xfrm>
            <a:off x="271849" y="1235676"/>
            <a:ext cx="11553567" cy="3908762"/>
          </a:xfrm>
          <a:prstGeom prst="rect">
            <a:avLst/>
          </a:prstGeom>
          <a:noFill/>
        </p:spPr>
        <p:txBody>
          <a:bodyPr wrap="square" rtlCol="0">
            <a:spAutoFit/>
          </a:bodyPr>
          <a:lstStyle/>
          <a:p>
            <a:r>
              <a:rPr lang="en-US" sz="2000" dirty="0"/>
              <a:t>A Python Virtual Environment is an isolated space where you can work on your Python projects, separately from your system-installed Python.</a:t>
            </a:r>
          </a:p>
          <a:p>
            <a:endParaRPr lang="en-US" sz="2000" dirty="0"/>
          </a:p>
          <a:p>
            <a:r>
              <a:rPr lang="en-US" sz="2000" dirty="0"/>
              <a:t>You can set up your own libraries and dependencies without affecting the system Python.</a:t>
            </a:r>
          </a:p>
          <a:p>
            <a:endParaRPr lang="en-US" sz="2000" dirty="0"/>
          </a:p>
          <a:p>
            <a:r>
              <a:rPr lang="en-US" sz="2000" dirty="0"/>
              <a:t>We will use </a:t>
            </a:r>
            <a:r>
              <a:rPr lang="en-US" sz="2000" i="1" dirty="0" err="1"/>
              <a:t>virtualenv</a:t>
            </a:r>
            <a:r>
              <a:rPr lang="en-US" sz="2000" dirty="0"/>
              <a:t> to create a virtual environment in Python.</a:t>
            </a:r>
          </a:p>
          <a:p>
            <a:endParaRPr lang="en-US" sz="2000" b="1" dirty="0"/>
          </a:p>
          <a:p>
            <a:r>
              <a:rPr lang="en-US" sz="2800" b="1" dirty="0"/>
              <a:t>What is a Virtual Environment?</a:t>
            </a:r>
          </a:p>
          <a:p>
            <a:r>
              <a:rPr lang="en-US" sz="2000" dirty="0"/>
              <a:t>A virtual environment is a tool that helps to keep dependencies required by different projects separate by creating isolated Python virtual environments for them. This is one of the most important tools that most Python developers use.</a:t>
            </a:r>
          </a:p>
          <a:p>
            <a:endParaRPr lang="en-IN" sz="2000" dirty="0"/>
          </a:p>
        </p:txBody>
      </p:sp>
    </p:spTree>
    <p:extLst>
      <p:ext uri="{BB962C8B-B14F-4D97-AF65-F5344CB8AC3E}">
        <p14:creationId xmlns:p14="http://schemas.microsoft.com/office/powerpoint/2010/main" val="1254226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F06DBC-7A86-FEB8-6BA7-38104A6CE90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632AE567-1563-B88D-1E9E-509F7C789D1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B10A274A-8D87-B249-9818-DC7E6436766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9653EE69-7484-F412-414A-5AC6FDB9E8F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025E100C-F9E7-B9D3-422F-7C8F71ED18EE}"/>
              </a:ext>
            </a:extLst>
          </p:cNvPr>
          <p:cNvSpPr txBox="1"/>
          <p:nvPr/>
        </p:nvSpPr>
        <p:spPr>
          <a:xfrm>
            <a:off x="271849" y="1235676"/>
            <a:ext cx="11553567" cy="5509200"/>
          </a:xfrm>
          <a:prstGeom prst="rect">
            <a:avLst/>
          </a:prstGeom>
          <a:noFill/>
        </p:spPr>
        <p:txBody>
          <a:bodyPr wrap="square" rtlCol="0">
            <a:spAutoFit/>
          </a:bodyPr>
          <a:lstStyle/>
          <a:p>
            <a:r>
              <a:rPr lang="en-US" sz="2400" b="1" dirty="0"/>
              <a:t>Why do we need a virtual environment?</a:t>
            </a:r>
          </a:p>
          <a:p>
            <a:endParaRPr lang="en-US" sz="2000" dirty="0"/>
          </a:p>
          <a:p>
            <a:r>
              <a:rPr lang="en-US" sz="2000" dirty="0"/>
              <a:t>Consider a scenario where you're managing two web-based Python projects: one relying on Django 4.0 and the other on Django 4.1 (or the latest versions). In such cases, employing a virtual environment in Python proves indispensable. It aids in segregating dependencies for each project, ensuring clean and isolated environments for development and maintenance</a:t>
            </a:r>
          </a:p>
          <a:p>
            <a:endParaRPr lang="en-US" sz="2400" b="1" dirty="0"/>
          </a:p>
          <a:p>
            <a:r>
              <a:rPr lang="en-US" sz="2400" b="1" dirty="0"/>
              <a:t>When and where to use a virtual environment?</a:t>
            </a:r>
          </a:p>
          <a:p>
            <a:endParaRPr lang="en-US" sz="2000" dirty="0"/>
          </a:p>
          <a:p>
            <a:r>
              <a:rPr lang="en-US" sz="2000" dirty="0"/>
              <a:t>It's essential to employ a virtual environment whenever you're engaged in Python-based projects. By default, projects share the same directories for storing and accessing third-party libraries, leading to potential conflicts, especially with different versions of libraries like Django.</a:t>
            </a:r>
          </a:p>
          <a:p>
            <a:endParaRPr lang="en-US" sz="2000" dirty="0"/>
          </a:p>
          <a:p>
            <a:r>
              <a:rPr lang="en-US" sz="2000" dirty="0"/>
              <a:t>To address this issue, virtual environments offer a solution by creating isolated environments for each project. This segregation prevents version clashes and ensures that dependencies are contained within their respective environments.</a:t>
            </a:r>
          </a:p>
          <a:p>
            <a:endParaRPr lang="en-IN" sz="2000" dirty="0"/>
          </a:p>
        </p:txBody>
      </p:sp>
    </p:spTree>
    <p:extLst>
      <p:ext uri="{BB962C8B-B14F-4D97-AF65-F5344CB8AC3E}">
        <p14:creationId xmlns:p14="http://schemas.microsoft.com/office/powerpoint/2010/main" val="16044744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1D21AA-D856-AFD5-B60C-E6F44C57EBA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8C3CA2AB-AF2E-EE66-7E50-8BC1DA9C2E2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0AE0AAFA-212D-064F-203C-3DC4FFF508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529A9BD7-5FAC-B87C-FEEE-BB981D9F256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5FA9518C-C148-1E97-F033-C90008967DB0}"/>
              </a:ext>
            </a:extLst>
          </p:cNvPr>
          <p:cNvSpPr txBox="1"/>
          <p:nvPr/>
        </p:nvSpPr>
        <p:spPr>
          <a:xfrm>
            <a:off x="271849" y="810540"/>
            <a:ext cx="11553567" cy="5632311"/>
          </a:xfrm>
          <a:prstGeom prst="rect">
            <a:avLst/>
          </a:prstGeom>
          <a:noFill/>
        </p:spPr>
        <p:txBody>
          <a:bodyPr wrap="square" rtlCol="0">
            <a:spAutoFit/>
          </a:bodyPr>
          <a:lstStyle/>
          <a:p>
            <a:endParaRPr lang="en-US" sz="2000" dirty="0"/>
          </a:p>
          <a:p>
            <a:r>
              <a:rPr lang="en-US" sz="2000" dirty="0"/>
              <a:t>The beauty of virtual environments lies in their flexibility. You can create as many environments as needed, as they simply consist of directories containing a few scripts.</a:t>
            </a:r>
          </a:p>
          <a:p>
            <a:endParaRPr lang="en-US" sz="2000" dirty="0"/>
          </a:p>
          <a:p>
            <a:r>
              <a:rPr lang="en-US" sz="2000" dirty="0"/>
              <a:t>In summary, adopting a virtual environment for every Python-based project is advisable. This practice ensures that project dependencies remain isolated from both the system and other projects, minimizing compatibility issues and facilitating smoother development workflows.</a:t>
            </a:r>
          </a:p>
          <a:p>
            <a:endParaRPr lang="en-US" sz="2000" dirty="0"/>
          </a:p>
          <a:p>
            <a:endParaRPr lang="en-US" sz="2000" dirty="0"/>
          </a:p>
          <a:p>
            <a:r>
              <a:rPr lang="en-US" sz="2000" dirty="0"/>
              <a:t>Create Virtual Environment in Python</a:t>
            </a:r>
          </a:p>
          <a:p>
            <a:r>
              <a:rPr lang="en-US" sz="2000" dirty="0"/>
              <a:t>To establish a virtual environment in Python, we utilize a module called </a:t>
            </a:r>
            <a:r>
              <a:rPr lang="en-US" sz="2000" dirty="0" err="1"/>
              <a:t>virtualenv</a:t>
            </a:r>
            <a:r>
              <a:rPr lang="en-US" sz="2000" dirty="0"/>
              <a:t>. This tool enables the creation of isolated environments separate from the system environment's Python setup.</a:t>
            </a:r>
          </a:p>
          <a:p>
            <a:endParaRPr lang="en-US" sz="2000" dirty="0"/>
          </a:p>
          <a:p>
            <a:r>
              <a:rPr lang="en-US" sz="2000" dirty="0"/>
              <a:t>When </a:t>
            </a:r>
            <a:r>
              <a:rPr lang="en-US" sz="2000" dirty="0" err="1"/>
              <a:t>virtualenv</a:t>
            </a:r>
            <a:r>
              <a:rPr lang="en-US" sz="2000" dirty="0"/>
              <a:t> is employed, it generates a directory housing all essential executables required for utilizing packages essential to a Python project.</a:t>
            </a:r>
          </a:p>
          <a:p>
            <a:endParaRPr lang="en-US" sz="2000" dirty="0"/>
          </a:p>
          <a:p>
            <a:endParaRPr lang="en-US" sz="2000" dirty="0"/>
          </a:p>
          <a:p>
            <a:endParaRPr lang="en-IN" sz="2000" dirty="0"/>
          </a:p>
        </p:txBody>
      </p:sp>
    </p:spTree>
    <p:extLst>
      <p:ext uri="{BB962C8B-B14F-4D97-AF65-F5344CB8AC3E}">
        <p14:creationId xmlns:p14="http://schemas.microsoft.com/office/powerpoint/2010/main" val="7829385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0F93A7-C8F0-FEAA-8E5D-DE6D1EE0A56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16FC0D13-0CF2-6FF1-2FBA-41920363224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38645B6B-A53C-F9BC-5211-B985AA49E0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0289AC8B-3B7B-2A35-8356-44227ABD81D2}"/>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16EC02ED-794B-A8ED-3712-2F8BAAC46FB9}"/>
              </a:ext>
            </a:extLst>
          </p:cNvPr>
          <p:cNvSpPr txBox="1"/>
          <p:nvPr/>
        </p:nvSpPr>
        <p:spPr>
          <a:xfrm>
            <a:off x="271849" y="1235676"/>
            <a:ext cx="11553567" cy="5940088"/>
          </a:xfrm>
          <a:prstGeom prst="rect">
            <a:avLst/>
          </a:prstGeom>
          <a:noFill/>
        </p:spPr>
        <p:txBody>
          <a:bodyPr wrap="square" rtlCol="0">
            <a:spAutoFit/>
          </a:bodyPr>
          <a:lstStyle/>
          <a:p>
            <a:r>
              <a:rPr lang="en-US" sz="2000" dirty="0"/>
              <a:t>To install </a:t>
            </a:r>
            <a:r>
              <a:rPr lang="en-US" sz="2000" dirty="0" err="1"/>
              <a:t>virtualenv</a:t>
            </a:r>
            <a:r>
              <a:rPr lang="en-US" sz="2000" dirty="0"/>
              <a:t>:</a:t>
            </a:r>
          </a:p>
          <a:p>
            <a:endParaRPr lang="en-US" sz="2000" dirty="0"/>
          </a:p>
          <a:p>
            <a:endParaRPr lang="en-US" sz="2000" dirty="0"/>
          </a:p>
          <a:p>
            <a:r>
              <a:rPr lang="en-IN" sz="2000" i="0" dirty="0">
                <a:effectLst/>
              </a:rPr>
              <a:t>Test your installation</a:t>
            </a:r>
            <a:r>
              <a:rPr lang="en-IN" sz="2000" b="1" i="0" dirty="0">
                <a:effectLst/>
              </a:rPr>
              <a:t>:</a:t>
            </a:r>
          </a:p>
          <a:p>
            <a:endParaRPr lang="en-IN" sz="2000" b="1" dirty="0"/>
          </a:p>
          <a:p>
            <a:endParaRPr lang="en-IN" sz="2000" b="1" i="0" dirty="0">
              <a:effectLst/>
            </a:endParaRPr>
          </a:p>
          <a:p>
            <a:r>
              <a:rPr lang="en-US" sz="2000" b="1" i="0" dirty="0">
                <a:effectLst/>
              </a:rPr>
              <a:t>Create a new Virtual Environment</a:t>
            </a:r>
          </a:p>
          <a:p>
            <a:r>
              <a:rPr lang="en-US" sz="2000" i="0" dirty="0">
                <a:effectLst/>
              </a:rPr>
              <a:t>You can create a </a:t>
            </a:r>
            <a:r>
              <a:rPr lang="en-US" sz="2000" i="0" dirty="0" err="1">
                <a:effectLst/>
              </a:rPr>
              <a:t>virtualenv</a:t>
            </a:r>
            <a:r>
              <a:rPr lang="en-US" sz="2000" i="0" dirty="0">
                <a:effectLst/>
              </a:rPr>
              <a:t> using the following command:</a:t>
            </a:r>
          </a:p>
          <a:p>
            <a:endParaRPr lang="en-US" sz="2000" dirty="0"/>
          </a:p>
          <a:p>
            <a:r>
              <a:rPr lang="en-US" sz="2000" dirty="0"/>
              <a:t>After running this command, a directory named </a:t>
            </a:r>
            <a:r>
              <a:rPr lang="en-US" sz="2000" dirty="0" err="1"/>
              <a:t>my_env</a:t>
            </a:r>
            <a:r>
              <a:rPr lang="en-US" sz="2000" dirty="0"/>
              <a:t> will be created. This is the directory that contains all the necessary executables to use the packages that a Python project would need.</a:t>
            </a:r>
          </a:p>
          <a:p>
            <a:endParaRPr lang="en-US" sz="2000" dirty="0"/>
          </a:p>
          <a:p>
            <a:r>
              <a:rPr lang="en-US" sz="2000" dirty="0"/>
              <a:t>This is where Python packages will be installed. If you want to specify the Python interpreter of your choice, for example, Python 3, it can be done using the following command:</a:t>
            </a:r>
          </a:p>
          <a:p>
            <a:endParaRPr lang="en-US" sz="2000" i="0" dirty="0">
              <a:effectLst/>
            </a:endParaRPr>
          </a:p>
          <a:p>
            <a:endParaRPr lang="en-IN" sz="2000" b="1" i="0" dirty="0">
              <a:effectLst/>
            </a:endParaRPr>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xmlns="" id="{9A6BE17C-D7BD-A002-E1CF-FFBC02C00272}"/>
              </a:ext>
            </a:extLst>
          </p:cNvPr>
          <p:cNvPicPr>
            <a:picLocks noChangeAspect="1"/>
          </p:cNvPicPr>
          <p:nvPr/>
        </p:nvPicPr>
        <p:blipFill>
          <a:blip r:embed="rId3"/>
          <a:stretch>
            <a:fillRect/>
          </a:stretch>
        </p:blipFill>
        <p:spPr>
          <a:xfrm>
            <a:off x="2456402" y="1034754"/>
            <a:ext cx="4652038" cy="780441"/>
          </a:xfrm>
          <a:prstGeom prst="rect">
            <a:avLst/>
          </a:prstGeom>
        </p:spPr>
      </p:pic>
      <p:pic>
        <p:nvPicPr>
          <p:cNvPr id="9" name="Picture 8">
            <a:extLst>
              <a:ext uri="{FF2B5EF4-FFF2-40B4-BE49-F238E27FC236}">
                <a16:creationId xmlns:a16="http://schemas.microsoft.com/office/drawing/2014/main" xmlns="" id="{0FF39109-C7F3-1E25-C62A-DD3B16B11A9D}"/>
              </a:ext>
            </a:extLst>
          </p:cNvPr>
          <p:cNvPicPr>
            <a:picLocks noChangeAspect="1"/>
          </p:cNvPicPr>
          <p:nvPr/>
        </p:nvPicPr>
        <p:blipFill>
          <a:blip r:embed="rId4"/>
          <a:stretch>
            <a:fillRect/>
          </a:stretch>
        </p:blipFill>
        <p:spPr>
          <a:xfrm>
            <a:off x="2677377" y="1994858"/>
            <a:ext cx="4682648" cy="780441"/>
          </a:xfrm>
          <a:prstGeom prst="rect">
            <a:avLst/>
          </a:prstGeom>
        </p:spPr>
      </p:pic>
      <p:pic>
        <p:nvPicPr>
          <p:cNvPr id="11" name="Picture 10">
            <a:extLst>
              <a:ext uri="{FF2B5EF4-FFF2-40B4-BE49-F238E27FC236}">
                <a16:creationId xmlns:a16="http://schemas.microsoft.com/office/drawing/2014/main" xmlns="" id="{5DB4939C-41AD-9EEC-22B0-E17962F540FB}"/>
              </a:ext>
            </a:extLst>
          </p:cNvPr>
          <p:cNvPicPr>
            <a:picLocks noChangeAspect="1"/>
          </p:cNvPicPr>
          <p:nvPr/>
        </p:nvPicPr>
        <p:blipFill>
          <a:blip r:embed="rId5"/>
          <a:stretch>
            <a:fillRect/>
          </a:stretch>
        </p:blipFill>
        <p:spPr>
          <a:xfrm>
            <a:off x="7108440" y="3113152"/>
            <a:ext cx="4811712" cy="727063"/>
          </a:xfrm>
          <a:prstGeom prst="rect">
            <a:avLst/>
          </a:prstGeom>
        </p:spPr>
      </p:pic>
    </p:spTree>
    <p:extLst>
      <p:ext uri="{BB962C8B-B14F-4D97-AF65-F5344CB8AC3E}">
        <p14:creationId xmlns:p14="http://schemas.microsoft.com/office/powerpoint/2010/main" val="6092979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E733D5-8DFE-535A-0B5D-C16003214A4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94D47655-228E-D203-24EE-557E22B6FF4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6FF870A5-6706-A52D-F4DB-7F2656BC4F1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1FCCD275-4EE1-519F-54B5-BFD20394CBD5}"/>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7">
            <a:extLst>
              <a:ext uri="{FF2B5EF4-FFF2-40B4-BE49-F238E27FC236}">
                <a16:creationId xmlns:a16="http://schemas.microsoft.com/office/drawing/2014/main" xmlns="" id="{34F4C553-6E83-9DDB-834F-85715ACE34E4}"/>
              </a:ext>
            </a:extLst>
          </p:cNvPr>
          <p:cNvPicPr>
            <a:picLocks noChangeAspect="1"/>
          </p:cNvPicPr>
          <p:nvPr/>
        </p:nvPicPr>
        <p:blipFill>
          <a:blip r:embed="rId3"/>
          <a:stretch>
            <a:fillRect/>
          </a:stretch>
        </p:blipFill>
        <p:spPr>
          <a:xfrm>
            <a:off x="585740" y="1074351"/>
            <a:ext cx="6108261" cy="625464"/>
          </a:xfrm>
          <a:prstGeom prst="rect">
            <a:avLst/>
          </a:prstGeom>
        </p:spPr>
      </p:pic>
      <p:sp>
        <p:nvSpPr>
          <p:cNvPr id="10" name="TextBox 9">
            <a:extLst>
              <a:ext uri="{FF2B5EF4-FFF2-40B4-BE49-F238E27FC236}">
                <a16:creationId xmlns:a16="http://schemas.microsoft.com/office/drawing/2014/main" xmlns="" id="{6F219C7E-44B2-AB97-4D09-8521B3F44796}"/>
              </a:ext>
            </a:extLst>
          </p:cNvPr>
          <p:cNvSpPr txBox="1"/>
          <p:nvPr/>
        </p:nvSpPr>
        <p:spPr>
          <a:xfrm>
            <a:off x="585740" y="1989438"/>
            <a:ext cx="11091395" cy="3447098"/>
          </a:xfrm>
          <a:prstGeom prst="rect">
            <a:avLst/>
          </a:prstGeom>
          <a:noFill/>
        </p:spPr>
        <p:txBody>
          <a:bodyPr wrap="square" rtlCol="0">
            <a:spAutoFit/>
          </a:bodyPr>
          <a:lstStyle/>
          <a:p>
            <a:r>
              <a:rPr lang="en-US" sz="2000" b="1" dirty="0"/>
              <a:t>Activating a Virtual Environment in Python</a:t>
            </a:r>
          </a:p>
          <a:p>
            <a:r>
              <a:rPr lang="en-US" dirty="0"/>
              <a:t>Now after creating a virtual environment, you need to activate it. Remember to activate the relevant virtual environment every time you work on the project. This can be done using the following command:</a:t>
            </a:r>
          </a:p>
          <a:p>
            <a:endParaRPr lang="en-US" dirty="0"/>
          </a:p>
          <a:p>
            <a:r>
              <a:rPr lang="en-US" dirty="0"/>
              <a:t>Activate a Virtual Environment on Windows</a:t>
            </a:r>
          </a:p>
          <a:p>
            <a:endParaRPr lang="en-US" dirty="0"/>
          </a:p>
          <a:p>
            <a:r>
              <a:rPr lang="en-US" dirty="0"/>
              <a:t>To activate virtual environment using windows command prompt change directory to your virtual env, Then use the below command</a:t>
            </a:r>
          </a:p>
          <a:p>
            <a:endParaRPr lang="en-US" dirty="0"/>
          </a:p>
          <a:p>
            <a:r>
              <a:rPr lang="en-US" i="1" dirty="0"/>
              <a:t>$ cd &lt;</a:t>
            </a:r>
            <a:r>
              <a:rPr lang="en-US" i="1" dirty="0" err="1"/>
              <a:t>envname</a:t>
            </a:r>
            <a:r>
              <a:rPr lang="en-US" i="1" dirty="0"/>
              <a:t>&gt;</a:t>
            </a:r>
          </a:p>
          <a:p>
            <a:r>
              <a:rPr lang="en-US" i="1" dirty="0"/>
              <a:t>$ Scripts\activate </a:t>
            </a:r>
          </a:p>
          <a:p>
            <a:endParaRPr lang="en-IN" i="1" dirty="0"/>
          </a:p>
        </p:txBody>
      </p:sp>
    </p:spTree>
    <p:extLst>
      <p:ext uri="{BB962C8B-B14F-4D97-AF65-F5344CB8AC3E}">
        <p14:creationId xmlns:p14="http://schemas.microsoft.com/office/powerpoint/2010/main" val="21000696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F09F32-9369-198F-C78E-F684929EFA7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903281CB-C345-CA73-C13F-958D88ACEB7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26780773-0A88-5668-AAF9-A1A0332B8AE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6BB84FC0-7071-FD77-ED36-F69DBD2FBD1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BBB0B782-2DDD-9143-8850-6D57540A8AA1}"/>
              </a:ext>
            </a:extLst>
          </p:cNvPr>
          <p:cNvSpPr txBox="1"/>
          <p:nvPr/>
        </p:nvSpPr>
        <p:spPr>
          <a:xfrm>
            <a:off x="271849" y="1235676"/>
            <a:ext cx="11553567" cy="4401205"/>
          </a:xfrm>
          <a:prstGeom prst="rect">
            <a:avLst/>
          </a:prstGeom>
          <a:noFill/>
        </p:spPr>
        <p:txBody>
          <a:bodyPr wrap="square" rtlCol="0">
            <a:spAutoFit/>
          </a:bodyPr>
          <a:lstStyle/>
          <a:p>
            <a:r>
              <a:rPr lang="en-US" sz="2000" b="1" dirty="0"/>
              <a:t>Installing Dependencies in Virtual Environment Python</a:t>
            </a:r>
          </a:p>
          <a:p>
            <a:r>
              <a:rPr lang="en-US" sz="2000" dirty="0"/>
              <a:t>In the image below, </a:t>
            </a:r>
            <a:r>
              <a:rPr lang="en-US" sz="2000" dirty="0" err="1"/>
              <a:t>venv</a:t>
            </a:r>
            <a:r>
              <a:rPr lang="en-US" sz="2000" dirty="0"/>
              <a:t> named virtual environment is active. Now you can install dependencies related to the project in this virtual environment.</a:t>
            </a:r>
          </a:p>
          <a:p>
            <a:endParaRPr lang="en-US" sz="2000" dirty="0"/>
          </a:p>
          <a:p>
            <a:r>
              <a:rPr lang="en-US" sz="2000" dirty="0"/>
              <a:t>For example, if you are using Django 1.9 for a project, you can install it like you install other packages.</a:t>
            </a:r>
          </a:p>
          <a:p>
            <a:endParaRPr lang="en-US" sz="2000" dirty="0"/>
          </a:p>
          <a:p>
            <a:endParaRPr lang="en-US" sz="2000" dirty="0"/>
          </a:p>
          <a:p>
            <a:endParaRPr lang="en-US" sz="2000" dirty="0"/>
          </a:p>
          <a:p>
            <a:r>
              <a:rPr lang="en-US" sz="2000" b="0" i="0" dirty="0">
                <a:effectLst/>
              </a:rPr>
              <a:t>The Django 1.9 package will be placed in </a:t>
            </a:r>
            <a:r>
              <a:rPr lang="en-US" sz="2000" b="0" i="0" dirty="0" err="1">
                <a:effectLst/>
              </a:rPr>
              <a:t>virtualenv_name</a:t>
            </a:r>
            <a:r>
              <a:rPr lang="en-US" sz="2000" b="0" i="0" dirty="0">
                <a:effectLst/>
              </a:rPr>
              <a:t> folder and will be isolated from the complete system.</a:t>
            </a:r>
          </a:p>
          <a:p>
            <a:endParaRPr lang="en-US" sz="2000" b="0" i="0" dirty="0">
              <a:effectLst/>
            </a:endParaRPr>
          </a:p>
          <a:p>
            <a:pPr algn="l" fontAlgn="base"/>
            <a:r>
              <a:rPr lang="en-US" sz="2000" b="1" i="0" dirty="0">
                <a:effectLst/>
              </a:rPr>
              <a:t>Deactivate Python Virtual Environment</a:t>
            </a:r>
          </a:p>
          <a:p>
            <a:pPr algn="just" rtl="0" fontAlgn="base"/>
            <a:r>
              <a:rPr lang="en-US" sz="2000" b="0" i="0" dirty="0">
                <a:effectLst/>
              </a:rPr>
              <a:t>Once you are done with the work, you can deactivate the virtual environment by the following command:</a:t>
            </a:r>
          </a:p>
          <a:p>
            <a:endParaRPr lang="en-US" sz="2000" dirty="0"/>
          </a:p>
        </p:txBody>
      </p:sp>
      <p:pic>
        <p:nvPicPr>
          <p:cNvPr id="8" name="Picture 7">
            <a:extLst>
              <a:ext uri="{FF2B5EF4-FFF2-40B4-BE49-F238E27FC236}">
                <a16:creationId xmlns:a16="http://schemas.microsoft.com/office/drawing/2014/main" xmlns="" id="{ABF4F8A3-1357-BDC8-5FDB-91DCA6E4C3B2}"/>
              </a:ext>
            </a:extLst>
          </p:cNvPr>
          <p:cNvPicPr>
            <a:picLocks noChangeAspect="1"/>
          </p:cNvPicPr>
          <p:nvPr/>
        </p:nvPicPr>
        <p:blipFill>
          <a:blip r:embed="rId3"/>
          <a:stretch>
            <a:fillRect/>
          </a:stretch>
        </p:blipFill>
        <p:spPr>
          <a:xfrm>
            <a:off x="409291" y="2895530"/>
            <a:ext cx="7597911" cy="766925"/>
          </a:xfrm>
          <a:prstGeom prst="rect">
            <a:avLst/>
          </a:prstGeom>
        </p:spPr>
      </p:pic>
      <p:pic>
        <p:nvPicPr>
          <p:cNvPr id="12" name="Picture 11">
            <a:extLst>
              <a:ext uri="{FF2B5EF4-FFF2-40B4-BE49-F238E27FC236}">
                <a16:creationId xmlns:a16="http://schemas.microsoft.com/office/drawing/2014/main" xmlns="" id="{979CFC44-8B5F-31CC-61D2-B2E9B98E60DA}"/>
              </a:ext>
            </a:extLst>
          </p:cNvPr>
          <p:cNvPicPr>
            <a:picLocks noChangeAspect="1"/>
          </p:cNvPicPr>
          <p:nvPr/>
        </p:nvPicPr>
        <p:blipFill>
          <a:blip r:embed="rId4"/>
          <a:stretch>
            <a:fillRect/>
          </a:stretch>
        </p:blipFill>
        <p:spPr>
          <a:xfrm>
            <a:off x="366584" y="5445735"/>
            <a:ext cx="4552676" cy="746132"/>
          </a:xfrm>
          <a:prstGeom prst="rect">
            <a:avLst/>
          </a:prstGeom>
        </p:spPr>
      </p:pic>
    </p:spTree>
    <p:extLst>
      <p:ext uri="{BB962C8B-B14F-4D97-AF65-F5344CB8AC3E}">
        <p14:creationId xmlns:p14="http://schemas.microsoft.com/office/powerpoint/2010/main" val="41177288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14404E-02AD-9A0E-EE43-36E92E8FE4C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4B031251-24E5-C6D2-CA12-E8506048A4C0}"/>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xmlns="" id="{03151843-2D70-2A44-871F-FFCD63AE6E4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DAFF161E-23EE-A7AD-6DC6-AB277C08345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C139581F-E84C-CE03-70FA-F4B6001DD392}"/>
              </a:ext>
            </a:extLst>
          </p:cNvPr>
          <p:cNvSpPr txBox="1"/>
          <p:nvPr/>
        </p:nvSpPr>
        <p:spPr>
          <a:xfrm>
            <a:off x="556054" y="1804086"/>
            <a:ext cx="11516498" cy="2677656"/>
          </a:xfrm>
          <a:prstGeom prst="rect">
            <a:avLst/>
          </a:prstGeom>
          <a:noFill/>
        </p:spPr>
        <p:txBody>
          <a:bodyPr wrap="square" rtlCol="0">
            <a:spAutoFit/>
          </a:bodyPr>
          <a:lstStyle/>
          <a:p>
            <a:r>
              <a:rPr lang="en-US" sz="2400" i="0" dirty="0">
                <a:effectLst/>
              </a:rPr>
              <a:t>In short,</a:t>
            </a:r>
          </a:p>
          <a:p>
            <a:r>
              <a:rPr lang="en-US" sz="2400" i="0" dirty="0">
                <a:effectLst/>
              </a:rPr>
              <a:t>A virtual environment in Python is an isolated environment where project-specific dependencies can be installed and managed separately from the system-wide Python environment. It ensures that each project has its own set of dependencies without conflicts between different projects or the system environment. This enhances dependency management, facilitates version control, and ensures reproducibility across different environments.</a:t>
            </a:r>
            <a:endParaRPr lang="en-US" sz="2000" dirty="0"/>
          </a:p>
        </p:txBody>
      </p:sp>
    </p:spTree>
    <p:extLst>
      <p:ext uri="{BB962C8B-B14F-4D97-AF65-F5344CB8AC3E}">
        <p14:creationId xmlns:p14="http://schemas.microsoft.com/office/powerpoint/2010/main" val="2253854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83143"/>
            <a:ext cx="9486900" cy="511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148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Difference Between Lambda functions and def defined </a:t>
            </a:r>
            <a:r>
              <a:rPr lang="en-GB" dirty="0" smtClean="0"/>
              <a:t>function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7264384"/>
              </p:ext>
            </p:extLst>
          </p:nvPr>
        </p:nvGraphicFramePr>
        <p:xfrm>
          <a:off x="933450" y="2057399"/>
          <a:ext cx="9715500" cy="3765075"/>
        </p:xfrm>
        <a:graphic>
          <a:graphicData uri="http://schemas.openxmlformats.org/drawingml/2006/table">
            <a:tbl>
              <a:tblPr/>
              <a:tblGrid>
                <a:gridCol w="4857750"/>
                <a:gridCol w="4857750"/>
              </a:tblGrid>
              <a:tr h="647886">
                <a:tc>
                  <a:txBody>
                    <a:bodyPr/>
                    <a:lstStyle/>
                    <a:p>
                      <a:pPr algn="l" rtl="0" fontAlgn="base"/>
                      <a:r>
                        <a:rPr lang="en-GB" sz="2000" b="1" dirty="0">
                          <a:effectLst/>
                        </a:rPr>
                        <a:t>With lambda function</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GB" sz="2000" b="1" dirty="0">
                          <a:effectLst/>
                        </a:rPr>
                        <a:t>Without lambda function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39063">
                <a:tc>
                  <a:txBody>
                    <a:bodyPr/>
                    <a:lstStyle/>
                    <a:p>
                      <a:pPr algn="l" fontAlgn="ctr"/>
                      <a:r>
                        <a:rPr lang="en-GB" sz="2000" b="0" dirty="0">
                          <a:effectLst/>
                        </a:rPr>
                        <a:t>Supports single-line sometimes statements that return some value.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GB" sz="2000" b="0" dirty="0">
                          <a:effectLst/>
                        </a:rPr>
                        <a:t>Supports any number of lines inside a function block</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39063">
                <a:tc>
                  <a:txBody>
                    <a:bodyPr/>
                    <a:lstStyle/>
                    <a:p>
                      <a:pPr algn="l" fontAlgn="ctr"/>
                      <a:r>
                        <a:rPr lang="en-GB" sz="2000" b="0">
                          <a:effectLst/>
                        </a:rPr>
                        <a:t>Good for performing short operations/data manipulations.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GB" sz="2000" b="0" dirty="0">
                          <a:effectLst/>
                        </a:rPr>
                        <a:t>Good for any cases that require multiple lines of code.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039063">
                <a:tc>
                  <a:txBody>
                    <a:bodyPr/>
                    <a:lstStyle/>
                    <a:p>
                      <a:pPr algn="l" fontAlgn="ctr"/>
                      <a:r>
                        <a:rPr lang="en-GB" sz="2000" b="0">
                          <a:effectLst/>
                        </a:rPr>
                        <a:t>Using the lambda function can sometime reduce the readability of code.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GB" sz="2000" b="0" dirty="0">
                          <a:effectLst/>
                        </a:rPr>
                        <a:t>We can use comments and function descriptions for easy readability.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13770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class Functions  in Python</a:t>
            </a:r>
            <a:endParaRPr lang="en-GB" dirty="0"/>
          </a:p>
        </p:txBody>
      </p:sp>
      <p:sp>
        <p:nvSpPr>
          <p:cNvPr id="3" name="Content Placeholder 2"/>
          <p:cNvSpPr>
            <a:spLocks noGrp="1"/>
          </p:cNvSpPr>
          <p:nvPr>
            <p:ph idx="1"/>
          </p:nvPr>
        </p:nvSpPr>
        <p:spPr/>
        <p:txBody>
          <a:bodyPr>
            <a:normAutofit/>
          </a:bodyPr>
          <a:lstStyle/>
          <a:p>
            <a:r>
              <a:rPr lang="en-GB" dirty="0"/>
              <a:t>A programming language is said to support first-class functions if it treats functions as first-class objects. Python supports the concept of First Class functions</a:t>
            </a:r>
            <a:r>
              <a:rPr lang="en-GB" dirty="0" smtClean="0"/>
              <a:t>.</a:t>
            </a:r>
          </a:p>
          <a:p>
            <a:r>
              <a:rPr lang="en-GB" b="1" dirty="0" smtClean="0"/>
              <a:t>Properties </a:t>
            </a:r>
            <a:r>
              <a:rPr lang="en-GB" b="1" dirty="0"/>
              <a:t>of </a:t>
            </a:r>
            <a:r>
              <a:rPr lang="en-GB" b="1" dirty="0" smtClean="0"/>
              <a:t>first class  </a:t>
            </a:r>
            <a:r>
              <a:rPr lang="en-GB" b="1" dirty="0"/>
              <a:t>functions:</a:t>
            </a:r>
            <a:endParaRPr lang="en-GB" dirty="0"/>
          </a:p>
          <a:p>
            <a:pPr lvl="0" fontAlgn="base"/>
            <a:r>
              <a:rPr lang="en-GB" dirty="0"/>
              <a:t>A function is an instance of the Object type.</a:t>
            </a:r>
          </a:p>
          <a:p>
            <a:pPr lvl="0" fontAlgn="base"/>
            <a:r>
              <a:rPr lang="en-GB" dirty="0"/>
              <a:t>You can store the function in a variable.</a:t>
            </a:r>
          </a:p>
          <a:p>
            <a:pPr lvl="0" fontAlgn="base"/>
            <a:r>
              <a:rPr lang="en-GB" dirty="0"/>
              <a:t>You can pass the function as a parameter to another function.</a:t>
            </a:r>
          </a:p>
          <a:p>
            <a:pPr lvl="0" fontAlgn="base"/>
            <a:r>
              <a:rPr lang="en-GB" dirty="0"/>
              <a:t>You can return the function from a function.</a:t>
            </a:r>
          </a:p>
          <a:p>
            <a:pPr lvl="0" fontAlgn="base"/>
            <a:r>
              <a:rPr lang="en-GB" dirty="0"/>
              <a:t>You can store them in data structures such as hash tables, lists, …</a:t>
            </a:r>
          </a:p>
          <a:p>
            <a:endParaRPr lang="en-US" dirty="0" smtClean="0"/>
          </a:p>
          <a:p>
            <a:endParaRPr lang="en-GB" dirty="0"/>
          </a:p>
        </p:txBody>
      </p:sp>
    </p:spTree>
    <p:extLst>
      <p:ext uri="{BB962C8B-B14F-4D97-AF65-F5344CB8AC3E}">
        <p14:creationId xmlns:p14="http://schemas.microsoft.com/office/powerpoint/2010/main" val="237535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t>
            </a:r>
            <a:r>
              <a:rPr lang="en-GB" dirty="0"/>
              <a:t>as objects</a:t>
            </a:r>
            <a:br>
              <a:rPr lang="en-GB" dirty="0"/>
            </a:br>
            <a:endParaRPr lang="en-GB" dirty="0"/>
          </a:p>
        </p:txBody>
      </p:sp>
      <p:sp>
        <p:nvSpPr>
          <p:cNvPr id="3" name="Content Placeholder 2"/>
          <p:cNvSpPr>
            <a:spLocks noGrp="1"/>
          </p:cNvSpPr>
          <p:nvPr>
            <p:ph idx="1"/>
          </p:nvPr>
        </p:nvSpPr>
        <p:spPr>
          <a:xfrm>
            <a:off x="647700" y="1822450"/>
            <a:ext cx="5657850" cy="4351338"/>
          </a:xfrm>
        </p:spPr>
        <p:txBody>
          <a:bodyPr/>
          <a:lstStyle/>
          <a:p>
            <a:r>
              <a:rPr lang="en-GB" dirty="0"/>
              <a:t>In Python, a function can be assigned to a variable. </a:t>
            </a:r>
          </a:p>
          <a:p>
            <a:r>
              <a:rPr lang="en-GB" dirty="0"/>
              <a:t>This assignment does not call the function, instead a reference to that function is created. </a:t>
            </a:r>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093" y="1690688"/>
            <a:ext cx="6471421"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16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 as parameter</a:t>
            </a:r>
            <a:endParaRPr lang="en-GB" dirty="0"/>
          </a:p>
        </p:txBody>
      </p:sp>
      <p:sp>
        <p:nvSpPr>
          <p:cNvPr id="3" name="Content Placeholder 2"/>
          <p:cNvSpPr>
            <a:spLocks noGrp="1"/>
          </p:cNvSpPr>
          <p:nvPr>
            <p:ph idx="1"/>
          </p:nvPr>
        </p:nvSpPr>
        <p:spPr>
          <a:xfrm>
            <a:off x="838200" y="1649413"/>
            <a:ext cx="10515600" cy="4351338"/>
          </a:xfrm>
        </p:spPr>
        <p:txBody>
          <a:bodyPr/>
          <a:lstStyle/>
          <a:p>
            <a:r>
              <a:rPr lang="en-US" dirty="0" smtClean="0"/>
              <a:t>Functions can be passed to other functions in python like objects</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00288"/>
            <a:ext cx="8913599" cy="485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81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Returning a function</a:t>
            </a:r>
            <a:endParaRPr lang="en-GB"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 y="1194567"/>
            <a:ext cx="7258050" cy="60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774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function</a:t>
            </a:r>
            <a:endParaRPr lang="en-GB" dirty="0"/>
          </a:p>
        </p:txBody>
      </p:sp>
      <p:sp>
        <p:nvSpPr>
          <p:cNvPr id="3" name="Content Placeholder 2"/>
          <p:cNvSpPr>
            <a:spLocks noGrp="1"/>
          </p:cNvSpPr>
          <p:nvPr>
            <p:ph idx="1"/>
          </p:nvPr>
        </p:nvSpPr>
        <p:spPr/>
        <p:txBody>
          <a:bodyPr/>
          <a:lstStyle/>
          <a:p>
            <a:r>
              <a:rPr lang="en-US" b="1" dirty="0"/>
              <a:t>Higher Order Functions in Python</a:t>
            </a:r>
            <a:endParaRPr lang="en-GB" dirty="0"/>
          </a:p>
          <a:p>
            <a:r>
              <a:rPr lang="en-GB" dirty="0"/>
              <a:t>A function is called </a:t>
            </a:r>
            <a:r>
              <a:rPr lang="en-GB" b="1" dirty="0"/>
              <a:t>Higher Order Function</a:t>
            </a:r>
            <a:r>
              <a:rPr lang="en-GB" dirty="0"/>
              <a:t> if it contains other functions as a parameter or returns a function as an output</a:t>
            </a:r>
          </a:p>
          <a:p>
            <a:r>
              <a:rPr lang="en-GB" dirty="0"/>
              <a:t>Functions that operate with another function are known as Higher order Functions</a:t>
            </a:r>
          </a:p>
          <a:p>
            <a:r>
              <a:rPr lang="en-GB" dirty="0"/>
              <a:t>A function that receives another function as an argument or that returns a new function or both is called Higher-order function. Higher-order functions are only possible because of the First-class function.</a:t>
            </a:r>
          </a:p>
        </p:txBody>
      </p:sp>
    </p:spTree>
    <p:extLst>
      <p:ext uri="{BB962C8B-B14F-4D97-AF65-F5344CB8AC3E}">
        <p14:creationId xmlns:p14="http://schemas.microsoft.com/office/powerpoint/2010/main" val="4133286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sp>
        <p:nvSpPr>
          <p:cNvPr id="3" name="Content Placeholder 2"/>
          <p:cNvSpPr>
            <a:spLocks noGrp="1"/>
          </p:cNvSpPr>
          <p:nvPr>
            <p:ph idx="1"/>
          </p:nvPr>
        </p:nvSpPr>
        <p:spPr/>
        <p:txBody>
          <a:bodyPr/>
          <a:lstStyle/>
          <a:p>
            <a:r>
              <a:rPr lang="en-GB" dirty="0"/>
              <a:t>Iterators </a:t>
            </a:r>
            <a:r>
              <a:rPr lang="en-GB" dirty="0" smtClean="0"/>
              <a:t> are </a:t>
            </a:r>
            <a:r>
              <a:rPr lang="en-GB" dirty="0"/>
              <a:t>objects that can be iterated </a:t>
            </a:r>
            <a:r>
              <a:rPr lang="en-GB" dirty="0" smtClean="0"/>
              <a:t>upon (</a:t>
            </a:r>
            <a:r>
              <a:rPr lang="en-GB" dirty="0"/>
              <a:t>can traverse through all the </a:t>
            </a:r>
            <a:r>
              <a:rPr lang="en-GB" dirty="0" smtClean="0"/>
              <a:t>values)</a:t>
            </a:r>
          </a:p>
          <a:p>
            <a:r>
              <a:rPr lang="en-GB" dirty="0" smtClean="0"/>
              <a:t>An </a:t>
            </a:r>
            <a:r>
              <a:rPr lang="en-GB" dirty="0"/>
              <a:t>iterator is an object which implements the iterator protocol, which consist of the methods __</a:t>
            </a:r>
            <a:r>
              <a:rPr lang="en-GB" dirty="0" err="1"/>
              <a:t>iter</a:t>
            </a:r>
            <a:r>
              <a:rPr lang="en-GB" dirty="0"/>
              <a:t>__() and __next</a:t>
            </a:r>
            <a:r>
              <a:rPr lang="en-GB" dirty="0" smtClean="0"/>
              <a:t>__()</a:t>
            </a:r>
          </a:p>
          <a:p>
            <a:r>
              <a:rPr lang="en-GB" dirty="0"/>
              <a:t>Iterator </a:t>
            </a:r>
            <a:r>
              <a:rPr lang="en-GB" dirty="0" err="1"/>
              <a:t>vs</a:t>
            </a:r>
            <a:r>
              <a:rPr lang="en-GB" dirty="0"/>
              <a:t> </a:t>
            </a:r>
            <a:r>
              <a:rPr lang="en-GB" dirty="0" err="1"/>
              <a:t>Iterable</a:t>
            </a:r>
            <a:endParaRPr lang="en-GB" dirty="0"/>
          </a:p>
          <a:p>
            <a:pPr lvl="1"/>
            <a:r>
              <a:rPr lang="en-GB" dirty="0"/>
              <a:t>Lists, tuples, dictionaries, and sets are all </a:t>
            </a:r>
            <a:r>
              <a:rPr lang="en-GB" dirty="0" err="1"/>
              <a:t>iterable</a:t>
            </a:r>
            <a:r>
              <a:rPr lang="en-GB" dirty="0"/>
              <a:t> objects. They are </a:t>
            </a:r>
            <a:r>
              <a:rPr lang="en-GB" dirty="0" err="1"/>
              <a:t>iterable</a:t>
            </a:r>
            <a:r>
              <a:rPr lang="en-GB" dirty="0"/>
              <a:t> </a:t>
            </a:r>
            <a:r>
              <a:rPr lang="en-GB" i="1" dirty="0"/>
              <a:t>containers</a:t>
            </a:r>
            <a:r>
              <a:rPr lang="en-GB" dirty="0"/>
              <a:t> which you can get an iterator from</a:t>
            </a:r>
            <a:r>
              <a:rPr lang="en-GB" dirty="0" smtClean="0"/>
              <a:t>.</a:t>
            </a:r>
          </a:p>
          <a:p>
            <a:pPr lvl="1"/>
            <a:r>
              <a:rPr lang="en-GB" dirty="0"/>
              <a:t>All these objects have a </a:t>
            </a:r>
            <a:r>
              <a:rPr lang="en-GB" dirty="0" err="1"/>
              <a:t>iter</a:t>
            </a:r>
            <a:r>
              <a:rPr lang="en-GB" dirty="0"/>
              <a:t>() method which is used to get an iterator</a:t>
            </a:r>
            <a:r>
              <a:rPr lang="en-GB" dirty="0" smtClean="0"/>
              <a:t>:</a:t>
            </a:r>
            <a:r>
              <a:rPr lang="en-GB" dirty="0"/>
              <a:t/>
            </a:r>
            <a:br>
              <a:rPr lang="en-GB" dirty="0"/>
            </a:br>
            <a:endParaRPr lang="en-GB" dirty="0"/>
          </a:p>
        </p:txBody>
      </p:sp>
    </p:spTree>
    <p:extLst>
      <p:ext uri="{BB962C8B-B14F-4D97-AF65-F5344CB8AC3E}">
        <p14:creationId xmlns:p14="http://schemas.microsoft.com/office/powerpoint/2010/main" val="95225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1690688"/>
            <a:ext cx="8267700" cy="46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61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smtClean="0">
                <a:solidFill>
                  <a:schemeClr val="bg1"/>
                </a:solidFill>
                <a:latin typeface="Source Sans 3"/>
                <a:cs typeface="Times New Roman" panose="02020603050405020304" pitchFamily="18" charset="0"/>
              </a:rPr>
              <a:t>Topics to be covered</a:t>
            </a:r>
            <a:endParaRPr lang="en-IN" sz="3200" b="1"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xmlns=""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a:extLst>
              <a:ext uri="{FF2B5EF4-FFF2-40B4-BE49-F238E27FC236}">
                <a16:creationId xmlns:a16="http://schemas.microsoft.com/office/drawing/2014/main" xmlns="" id="{8D23AAFF-CF21-957D-E2A9-FC9B295B6B1E}"/>
              </a:ext>
            </a:extLst>
          </p:cNvPr>
          <p:cNvSpPr txBox="1"/>
          <p:nvPr/>
        </p:nvSpPr>
        <p:spPr>
          <a:xfrm>
            <a:off x="298447" y="1009609"/>
            <a:ext cx="11595100" cy="5909310"/>
          </a:xfrm>
          <a:prstGeom prst="rect">
            <a:avLst/>
          </a:prstGeom>
          <a:noFill/>
        </p:spPr>
        <p:txBody>
          <a:bodyPr wrap="square" rtlCol="0">
            <a:spAutoFit/>
          </a:bodyPr>
          <a:lstStyle/>
          <a:p>
            <a:pPr marL="342900" indent="-342900" fontAlgn="base">
              <a:lnSpc>
                <a:spcPct val="150000"/>
              </a:lnSpc>
              <a:buFont typeface="Arial" panose="020B0604020202020204" pitchFamily="34" charset="0"/>
              <a:buChar char="•"/>
            </a:pPr>
            <a:r>
              <a:rPr lang="en-GB" sz="2800" dirty="0"/>
              <a:t>Lambda function-First class, higher order and proxy </a:t>
            </a:r>
            <a:r>
              <a:rPr lang="en-GB" sz="2800" dirty="0" smtClean="0"/>
              <a:t>function-Iterators</a:t>
            </a:r>
          </a:p>
          <a:p>
            <a:pPr marL="342900" indent="-342900" fontAlgn="base">
              <a:lnSpc>
                <a:spcPct val="150000"/>
              </a:lnSpc>
              <a:buFont typeface="Arial" panose="020B0604020202020204" pitchFamily="34" charset="0"/>
              <a:buChar char="•"/>
            </a:pPr>
            <a:r>
              <a:rPr lang="en-GB" sz="2800" dirty="0" smtClean="0"/>
              <a:t>Performance of </a:t>
            </a:r>
            <a:r>
              <a:rPr lang="en-GB" sz="2800" dirty="0"/>
              <a:t>Generators: importance and needs of </a:t>
            </a:r>
            <a:r>
              <a:rPr lang="en-GB" sz="2800" dirty="0" smtClean="0"/>
              <a:t>Generators</a:t>
            </a:r>
          </a:p>
          <a:p>
            <a:pPr marL="342900" indent="-342900" fontAlgn="base">
              <a:lnSpc>
                <a:spcPct val="150000"/>
              </a:lnSpc>
              <a:buFont typeface="Arial" panose="020B0604020202020204" pitchFamily="34" charset="0"/>
              <a:buChar char="•"/>
            </a:pPr>
            <a:r>
              <a:rPr lang="en-GB" sz="2800" dirty="0" smtClean="0"/>
              <a:t>Decorators</a:t>
            </a:r>
            <a:r>
              <a:rPr lang="en-GB" sz="2800" dirty="0"/>
              <a:t>: function </a:t>
            </a:r>
            <a:r>
              <a:rPr lang="en-GB" sz="2800" dirty="0" smtClean="0"/>
              <a:t>with parameter </a:t>
            </a:r>
            <a:r>
              <a:rPr lang="en-GB" sz="2800" dirty="0"/>
              <a:t>and arguments-Class method and static method </a:t>
            </a:r>
            <a:r>
              <a:rPr lang="en-GB" sz="2800" dirty="0" smtClean="0"/>
              <a:t>decorators</a:t>
            </a:r>
          </a:p>
          <a:p>
            <a:pPr marL="342900" indent="-342900" fontAlgn="base">
              <a:lnSpc>
                <a:spcPct val="150000"/>
              </a:lnSpc>
              <a:buFont typeface="Arial" panose="020B0604020202020204" pitchFamily="34" charset="0"/>
              <a:buChar char="•"/>
            </a:pPr>
            <a:r>
              <a:rPr lang="en-GB" sz="2800" dirty="0" smtClean="0"/>
              <a:t>Map</a:t>
            </a:r>
            <a:r>
              <a:rPr lang="en-GB" sz="2800" dirty="0"/>
              <a:t>, Filter</a:t>
            </a:r>
            <a:r>
              <a:rPr lang="en-GB" sz="2800" dirty="0" smtClean="0"/>
              <a:t>, Zip</a:t>
            </a:r>
            <a:r>
              <a:rPr lang="en-GB" sz="2800" dirty="0"/>
              <a:t>, Reduce, </a:t>
            </a:r>
            <a:endParaRPr lang="en-GB" sz="2800" dirty="0" smtClean="0"/>
          </a:p>
          <a:p>
            <a:pPr marL="342900" indent="-342900" fontAlgn="base">
              <a:lnSpc>
                <a:spcPct val="150000"/>
              </a:lnSpc>
              <a:buFont typeface="Arial" panose="020B0604020202020204" pitchFamily="34" charset="0"/>
              <a:buChar char="•"/>
            </a:pPr>
            <a:r>
              <a:rPr lang="en-GB" sz="2800" dirty="0" smtClean="0"/>
              <a:t>Regular </a:t>
            </a:r>
            <a:r>
              <a:rPr lang="en-GB" sz="2800" dirty="0"/>
              <a:t>Expressions </a:t>
            </a:r>
            <a:endParaRPr lang="en-GB" sz="2800" dirty="0" smtClean="0"/>
          </a:p>
          <a:p>
            <a:pPr marL="342900" indent="-342900" fontAlgn="base">
              <a:lnSpc>
                <a:spcPct val="150000"/>
              </a:lnSpc>
              <a:buFont typeface="Arial" panose="020B0604020202020204" pitchFamily="34" charset="0"/>
              <a:buChar char="•"/>
            </a:pPr>
            <a:r>
              <a:rPr lang="en-GB" sz="2800" dirty="0" smtClean="0"/>
              <a:t>Comprehensions</a:t>
            </a:r>
            <a:r>
              <a:rPr lang="en-GB" sz="2800" dirty="0"/>
              <a:t>: List, tuples, set and </a:t>
            </a:r>
            <a:r>
              <a:rPr lang="en-GB" sz="2800" dirty="0" smtClean="0"/>
              <a:t>Dictionary</a:t>
            </a:r>
          </a:p>
          <a:p>
            <a:pPr marL="342900" indent="-342900" fontAlgn="base">
              <a:lnSpc>
                <a:spcPct val="150000"/>
              </a:lnSpc>
              <a:buFont typeface="Arial" panose="020B0604020202020204" pitchFamily="34" charset="0"/>
              <a:buChar char="•"/>
            </a:pPr>
            <a:r>
              <a:rPr lang="en-GB" sz="2800" dirty="0" smtClean="0"/>
              <a:t>Modules </a:t>
            </a:r>
            <a:r>
              <a:rPr lang="en-GB" sz="2800" dirty="0"/>
              <a:t>and packages: import packages, built-in modules, package index, pip install</a:t>
            </a:r>
            <a:r>
              <a:rPr lang="en-GB" sz="2800" dirty="0" smtClean="0"/>
              <a:t>, virtual </a:t>
            </a:r>
            <a:r>
              <a:rPr lang="en-GB" sz="2800" dirty="0"/>
              <a:t>Environments</a:t>
            </a:r>
            <a:endParaRPr lang="en-IN" sz="2800" i="0" dirty="0">
              <a:effectLst/>
            </a:endParaRPr>
          </a:p>
        </p:txBody>
      </p:sp>
      <p:pic>
        <p:nvPicPr>
          <p:cNvPr id="6" name="Picture 5">
            <a:extLst>
              <a:ext uri="{FF2B5EF4-FFF2-40B4-BE49-F238E27FC236}">
                <a16:creationId xmlns:a16="http://schemas.microsoft.com/office/drawing/2014/main" xmlns=""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Tree>
    <p:extLst>
      <p:ext uri="{BB962C8B-B14F-4D97-AF65-F5344CB8AC3E}">
        <p14:creationId xmlns:p14="http://schemas.microsoft.com/office/powerpoint/2010/main" val="2890953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13" y="1373360"/>
            <a:ext cx="8688387" cy="548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23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017" y="133350"/>
            <a:ext cx="10407783" cy="62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821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To create an object/class as an iterator you have to implement the methods __</a:t>
            </a:r>
            <a:r>
              <a:rPr lang="en-GB" dirty="0" err="1"/>
              <a:t>iter</a:t>
            </a:r>
            <a:r>
              <a:rPr lang="en-GB" dirty="0"/>
              <a:t>__() and __next__() to your object.</a:t>
            </a:r>
          </a:p>
          <a:p>
            <a:r>
              <a:rPr lang="en-GB" dirty="0"/>
              <a:t>As you have learned in the </a:t>
            </a:r>
            <a:r>
              <a:rPr lang="en-GB" u="sng" dirty="0">
                <a:hlinkClick r:id="rId2"/>
              </a:rPr>
              <a:t>Python Classes/Objects</a:t>
            </a:r>
            <a:r>
              <a:rPr lang="en-GB" dirty="0"/>
              <a:t> chapter, all classes have a function called __</a:t>
            </a:r>
            <a:r>
              <a:rPr lang="en-GB" dirty="0" err="1"/>
              <a:t>init</a:t>
            </a:r>
            <a:r>
              <a:rPr lang="en-GB" dirty="0"/>
              <a:t>__(), which allows you to do some initializing when the object is being created.</a:t>
            </a:r>
          </a:p>
          <a:p>
            <a:r>
              <a:rPr lang="en-GB" dirty="0"/>
              <a:t>The __</a:t>
            </a:r>
            <a:r>
              <a:rPr lang="en-GB" dirty="0" err="1"/>
              <a:t>iter</a:t>
            </a:r>
            <a:r>
              <a:rPr lang="en-GB" dirty="0"/>
              <a:t>__() method acts similar, you can do operations (initializing etc.), but must always return the iterator object itself.</a:t>
            </a:r>
          </a:p>
          <a:p>
            <a:r>
              <a:rPr lang="en-GB" dirty="0"/>
              <a:t>The __next__() method also allows you to do operations, and must return the next item in the sequence</a:t>
            </a:r>
            <a:r>
              <a:rPr lang="en-GB" dirty="0" smtClean="0"/>
              <a:t>.</a:t>
            </a:r>
          </a:p>
          <a:p>
            <a:endParaRPr lang="en-GB" dirty="0"/>
          </a:p>
          <a:p>
            <a:endParaRPr lang="en-GB" dirty="0"/>
          </a:p>
        </p:txBody>
      </p:sp>
      <p:sp>
        <p:nvSpPr>
          <p:cNvPr id="4" name="Title 3"/>
          <p:cNvSpPr>
            <a:spLocks noGrp="1"/>
          </p:cNvSpPr>
          <p:nvPr>
            <p:ph type="title"/>
          </p:nvPr>
        </p:nvSpPr>
        <p:spPr/>
        <p:txBody>
          <a:bodyPr/>
          <a:lstStyle/>
          <a:p>
            <a:r>
              <a:rPr lang="en-US" dirty="0" smtClean="0"/>
              <a:t>Create Iterator</a:t>
            </a:r>
            <a:endParaRPr lang="en-GB" dirty="0"/>
          </a:p>
        </p:txBody>
      </p:sp>
    </p:spTree>
    <p:extLst>
      <p:ext uri="{BB962C8B-B14F-4D97-AF65-F5344CB8AC3E}">
        <p14:creationId xmlns:p14="http://schemas.microsoft.com/office/powerpoint/2010/main" val="1216514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1177265"/>
            <a:ext cx="9677400" cy="562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678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120070"/>
            <a:ext cx="11038520" cy="306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729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GB" dirty="0"/>
          </a:p>
        </p:txBody>
      </p:sp>
      <p:sp>
        <p:nvSpPr>
          <p:cNvPr id="3" name="Content Placeholder 2"/>
          <p:cNvSpPr>
            <a:spLocks noGrp="1"/>
          </p:cNvSpPr>
          <p:nvPr>
            <p:ph idx="1"/>
          </p:nvPr>
        </p:nvSpPr>
        <p:spPr/>
        <p:txBody>
          <a:bodyPr/>
          <a:lstStyle/>
          <a:p>
            <a:r>
              <a:rPr lang="en-GB" dirty="0"/>
              <a:t>To prevent the iteration from going on forever, we can use the </a:t>
            </a:r>
            <a:r>
              <a:rPr lang="en-GB" dirty="0" err="1"/>
              <a:t>StopIteration</a:t>
            </a:r>
            <a:r>
              <a:rPr lang="en-GB" dirty="0"/>
              <a:t> statement.</a:t>
            </a:r>
          </a:p>
          <a:p>
            <a:r>
              <a:rPr lang="en-GB" dirty="0"/>
              <a:t>In the __next__() method, we can add a terminating condition to raise an error if the iteration is done a specified number of times:</a:t>
            </a:r>
          </a:p>
          <a:p>
            <a:endParaRPr lang="en-GB" dirty="0"/>
          </a:p>
        </p:txBody>
      </p:sp>
    </p:spTree>
    <p:extLst>
      <p:ext uri="{BB962C8B-B14F-4D97-AF65-F5344CB8AC3E}">
        <p14:creationId xmlns:p14="http://schemas.microsoft.com/office/powerpoint/2010/main" val="1009331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050" y="604776"/>
            <a:ext cx="7429500" cy="62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653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a:t>
            </a:r>
            <a:endParaRPr lang="en-GB" dirty="0"/>
          </a:p>
        </p:txBody>
      </p:sp>
      <p:sp>
        <p:nvSpPr>
          <p:cNvPr id="3" name="Content Placeholder 2"/>
          <p:cNvSpPr>
            <a:spLocks noGrp="1"/>
          </p:cNvSpPr>
          <p:nvPr>
            <p:ph idx="1"/>
          </p:nvPr>
        </p:nvSpPr>
        <p:spPr/>
        <p:txBody>
          <a:bodyPr/>
          <a:lstStyle/>
          <a:p>
            <a:r>
              <a:rPr lang="en-GB" dirty="0"/>
              <a:t>A</a:t>
            </a:r>
            <a:r>
              <a:rPr lang="en-GB" dirty="0" smtClean="0"/>
              <a:t>lternative </a:t>
            </a:r>
            <a:r>
              <a:rPr lang="en-GB" dirty="0"/>
              <a:t>to implementing an iterator is to use a </a:t>
            </a:r>
            <a:r>
              <a:rPr lang="en-GB" dirty="0" smtClean="0"/>
              <a:t>generator</a:t>
            </a:r>
          </a:p>
          <a:p>
            <a:r>
              <a:rPr lang="en-GB" dirty="0" smtClean="0"/>
              <a:t>Generators looks similar to </a:t>
            </a:r>
            <a:r>
              <a:rPr lang="en-GB" b="1" dirty="0" smtClean="0">
                <a:hlinkClick r:id="rId2"/>
              </a:rPr>
              <a:t>Python functions</a:t>
            </a:r>
            <a:r>
              <a:rPr lang="en-GB" b="1" dirty="0" smtClean="0"/>
              <a:t>  </a:t>
            </a:r>
            <a:r>
              <a:rPr lang="en-GB" dirty="0" smtClean="0"/>
              <a:t>does </a:t>
            </a:r>
            <a:r>
              <a:rPr lang="en-GB" dirty="0"/>
              <a:t>not return items. </a:t>
            </a:r>
          </a:p>
          <a:p>
            <a:r>
              <a:rPr lang="en-GB" dirty="0" smtClean="0"/>
              <a:t>Generators </a:t>
            </a:r>
            <a:r>
              <a:rPr lang="en-GB" dirty="0"/>
              <a:t>uses the </a:t>
            </a:r>
            <a:r>
              <a:rPr lang="en-GB" b="1" dirty="0"/>
              <a:t>yield</a:t>
            </a:r>
            <a:r>
              <a:rPr lang="en-GB" dirty="0"/>
              <a:t> keyword to generate items on the fly</a:t>
            </a:r>
            <a:r>
              <a:rPr lang="en-GB" dirty="0" smtClean="0"/>
              <a:t>.</a:t>
            </a:r>
          </a:p>
          <a:p>
            <a:r>
              <a:rPr lang="en-GB" dirty="0"/>
              <a:t>G</a:t>
            </a:r>
            <a:r>
              <a:rPr lang="en-GB" dirty="0" smtClean="0"/>
              <a:t>enerator </a:t>
            </a:r>
            <a:r>
              <a:rPr lang="en-GB" dirty="0"/>
              <a:t>is a special kind of function that leverages </a:t>
            </a:r>
            <a:r>
              <a:rPr lang="en-GB" b="1" dirty="0">
                <a:hlinkClick r:id="rId3"/>
              </a:rPr>
              <a:t>lazy </a:t>
            </a:r>
            <a:r>
              <a:rPr lang="en-GB" b="1" dirty="0" smtClean="0">
                <a:hlinkClick r:id="rId3"/>
              </a:rPr>
              <a:t>evaluation</a:t>
            </a:r>
            <a:endParaRPr lang="en-GB" b="1" dirty="0" smtClean="0"/>
          </a:p>
          <a:p>
            <a:r>
              <a:rPr lang="en-GB" dirty="0"/>
              <a:t>Generators do not store their contents in </a:t>
            </a:r>
            <a:r>
              <a:rPr lang="en-GB" dirty="0" smtClean="0"/>
              <a:t>memory as you would expect a typical </a:t>
            </a:r>
            <a:r>
              <a:rPr lang="en-GB" dirty="0" err="1" smtClean="0"/>
              <a:t>iterable</a:t>
            </a:r>
            <a:r>
              <a:rPr lang="en-GB" dirty="0" smtClean="0"/>
              <a:t> to do. </a:t>
            </a:r>
            <a:endParaRPr lang="en-GB" dirty="0"/>
          </a:p>
        </p:txBody>
      </p:sp>
    </p:spTree>
    <p:extLst>
      <p:ext uri="{BB962C8B-B14F-4D97-AF65-F5344CB8AC3E}">
        <p14:creationId xmlns:p14="http://schemas.microsoft.com/office/powerpoint/2010/main" val="4214181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GB"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4950" y="1396351"/>
            <a:ext cx="9124950" cy="546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58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65125"/>
            <a:ext cx="8953500" cy="606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38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Introduction</a:t>
            </a:r>
          </a:p>
        </p:txBody>
      </p:sp>
      <p:sp>
        <p:nvSpPr>
          <p:cNvPr id="5" name="Title 1">
            <a:extLst>
              <a:ext uri="{FF2B5EF4-FFF2-40B4-BE49-F238E27FC236}">
                <a16:creationId xmlns:a16="http://schemas.microsoft.com/office/drawing/2014/main" xmlns=""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8D23AAFF-CF21-957D-E2A9-FC9B295B6B1E}"/>
              </a:ext>
            </a:extLst>
          </p:cNvPr>
          <p:cNvSpPr txBox="1"/>
          <p:nvPr/>
        </p:nvSpPr>
        <p:spPr>
          <a:xfrm>
            <a:off x="298447" y="1009609"/>
            <a:ext cx="11595100" cy="5386090"/>
          </a:xfrm>
          <a:prstGeom prst="rect">
            <a:avLst/>
          </a:prstGeom>
          <a:noFill/>
        </p:spPr>
        <p:txBody>
          <a:bodyPr wrap="square" rtlCol="0">
            <a:spAutoFit/>
          </a:bodyPr>
          <a:lstStyle/>
          <a:p>
            <a:pPr algn="l" fontAlgn="base"/>
            <a:r>
              <a:rPr lang="en-IN" sz="2400" b="1" i="0" dirty="0">
                <a:effectLst/>
                <a:latin typeface="proximanova_regular"/>
              </a:rPr>
              <a:t>What Is Functional Programming?</a:t>
            </a:r>
          </a:p>
          <a:p>
            <a:pPr marL="342900" indent="-342900" algn="l" fontAlgn="base">
              <a:buFont typeface="Arial" panose="020B0604020202020204" pitchFamily="34" charset="0"/>
              <a:buChar char="•"/>
            </a:pPr>
            <a:r>
              <a:rPr lang="en-US" sz="2000" i="0" dirty="0" smtClean="0">
                <a:effectLst/>
              </a:rPr>
              <a:t>Functional </a:t>
            </a:r>
            <a:r>
              <a:rPr lang="en-US" sz="2000" i="0" dirty="0">
                <a:effectLst/>
              </a:rPr>
              <a:t>programming (FP) is a software development approach centered around the use of pure functions for creating maintainable software.</a:t>
            </a:r>
          </a:p>
          <a:p>
            <a:pPr marL="342900" indent="-342900" algn="l" fontAlgn="base">
              <a:buFont typeface="Arial" panose="020B0604020202020204" pitchFamily="34" charset="0"/>
              <a:buChar char="•"/>
            </a:pPr>
            <a:r>
              <a:rPr lang="en-US" sz="2000" i="0" dirty="0">
                <a:effectLst/>
              </a:rPr>
              <a:t>FP involves building programs through the application and composition of functions.</a:t>
            </a:r>
          </a:p>
          <a:p>
            <a:pPr marL="342900" indent="-342900" algn="l" fontAlgn="base">
              <a:buFont typeface="Arial" panose="020B0604020202020204" pitchFamily="34" charset="0"/>
              <a:buChar char="•"/>
            </a:pPr>
            <a:r>
              <a:rPr lang="en-US" sz="2000" b="1" i="0" dirty="0">
                <a:effectLst/>
              </a:rPr>
              <a:t>It leverages language features by treating functions as variables, arguments, and return values, resulting in cleaner and more elegant code</a:t>
            </a:r>
            <a:r>
              <a:rPr lang="en-US" sz="2000" i="0" dirty="0">
                <a:effectLst/>
              </a:rPr>
              <a:t>.</a:t>
            </a:r>
          </a:p>
          <a:p>
            <a:pPr marL="342900" indent="-342900" algn="l" fontAlgn="base">
              <a:buFont typeface="Arial" panose="020B0604020202020204" pitchFamily="34" charset="0"/>
              <a:buChar char="•"/>
            </a:pPr>
            <a:r>
              <a:rPr lang="en-US" sz="2000" i="0" dirty="0">
                <a:effectLst/>
              </a:rPr>
              <a:t>Immutable data is emphasized, and shared states are avoided, distinguishing it from object-oriented programming (OOP) which often uses mutable data and shared states.</a:t>
            </a:r>
          </a:p>
          <a:p>
            <a:pPr marL="342900" indent="-342900" algn="l" fontAlgn="base">
              <a:buFont typeface="Arial" panose="020B0604020202020204" pitchFamily="34" charset="0"/>
              <a:buChar char="•"/>
            </a:pPr>
            <a:r>
              <a:rPr lang="en-US" sz="2000" i="0" dirty="0">
                <a:effectLst/>
              </a:rPr>
              <a:t>Functional programming languages prioritize declarations and expressions over statement execution.</a:t>
            </a:r>
          </a:p>
          <a:p>
            <a:pPr marL="342900" indent="-342900" algn="l" fontAlgn="base">
              <a:buFont typeface="Arial" panose="020B0604020202020204" pitchFamily="34" charset="0"/>
              <a:buChar char="•"/>
            </a:pPr>
            <a:r>
              <a:rPr lang="en-US" sz="2000" b="1" i="0" dirty="0">
                <a:effectLst/>
              </a:rPr>
              <a:t>Functions are treated as first-class citizens, allowing them to be passed as arguments, returned from other functions, and assigned to names.</a:t>
            </a:r>
          </a:p>
          <a:p>
            <a:pPr marL="342900" indent="-342900" algn="l" fontAlgn="base">
              <a:buFont typeface="Arial" panose="020B0604020202020204" pitchFamily="34" charset="0"/>
              <a:buChar char="•"/>
            </a:pPr>
            <a:r>
              <a:rPr lang="en-US" sz="2000" i="0" dirty="0">
                <a:effectLst/>
              </a:rPr>
              <a:t>FP emphasizes focusing on results rather than the process, and does not typically support iterations like loop statements or conditional statements such as If-Else.</a:t>
            </a:r>
          </a:p>
          <a:p>
            <a:pPr algn="l">
              <a:buFont typeface="Arial" panose="020B0604020202020204" pitchFamily="34" charset="0"/>
              <a:buChar char="•"/>
            </a:pPr>
            <a:r>
              <a:rPr lang="en-US" sz="2000" b="0" i="0" dirty="0">
                <a:effectLst/>
                <a:latin typeface="Söhne"/>
              </a:rPr>
              <a:t>    Lambda calculus, created by Alonzo Church, studies computations with functions.</a:t>
            </a:r>
          </a:p>
          <a:p>
            <a:pPr algn="l">
              <a:buFont typeface="Arial" panose="020B0604020202020204" pitchFamily="34" charset="0"/>
              <a:buChar char="•"/>
            </a:pPr>
            <a:r>
              <a:rPr lang="en-US" sz="2000" b="0" i="0" dirty="0">
                <a:effectLst/>
                <a:latin typeface="Söhne"/>
              </a:rPr>
              <a:t>    It defines computability and is as powerful as Turing machines.</a:t>
            </a:r>
          </a:p>
          <a:p>
            <a:pPr algn="l">
              <a:buFont typeface="Arial" panose="020B0604020202020204" pitchFamily="34" charset="0"/>
              <a:buChar char="•"/>
            </a:pPr>
            <a:r>
              <a:rPr lang="en-US" sz="2000" b="0" i="0" dirty="0">
                <a:effectLst/>
                <a:latin typeface="Söhne"/>
              </a:rPr>
              <a:t>    It forms the theoretical basis for modern functional programming languages.</a:t>
            </a:r>
          </a:p>
          <a:p>
            <a:pPr marL="342900" indent="-342900" algn="l" fontAlgn="base">
              <a:buFont typeface="Arial" panose="020B0604020202020204" pitchFamily="34" charset="0"/>
              <a:buChar char="•"/>
            </a:pPr>
            <a:endParaRPr lang="en-IN" sz="2000" i="0" dirty="0">
              <a:effectLst/>
            </a:endParaRPr>
          </a:p>
        </p:txBody>
      </p:sp>
    </p:spTree>
    <p:extLst>
      <p:ext uri="{BB962C8B-B14F-4D97-AF65-F5344CB8AC3E}">
        <p14:creationId xmlns:p14="http://schemas.microsoft.com/office/powerpoint/2010/main" val="731070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ecorators</a:t>
            </a:r>
            <a:endParaRPr lang="en-GB" dirty="0"/>
          </a:p>
        </p:txBody>
      </p:sp>
      <p:sp>
        <p:nvSpPr>
          <p:cNvPr id="3" name="Content Placeholder 2"/>
          <p:cNvSpPr>
            <a:spLocks noGrp="1"/>
          </p:cNvSpPr>
          <p:nvPr>
            <p:ph idx="1"/>
          </p:nvPr>
        </p:nvSpPr>
        <p:spPr>
          <a:xfrm>
            <a:off x="838200" y="1825625"/>
            <a:ext cx="5543550" cy="4351338"/>
          </a:xfrm>
        </p:spPr>
        <p:txBody>
          <a:bodyPr/>
          <a:lstStyle/>
          <a:p>
            <a:r>
              <a:rPr lang="en-GB" dirty="0"/>
              <a:t>A Python decorator is a function that takes in a function and returns it by adding some </a:t>
            </a:r>
            <a:r>
              <a:rPr lang="en-GB" dirty="0" smtClean="0"/>
              <a:t>functionality.</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700" y="914400"/>
            <a:ext cx="5745300" cy="539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653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GB" dirty="0"/>
          </a:p>
        </p:txBody>
      </p:sp>
      <p:sp>
        <p:nvSpPr>
          <p:cNvPr id="3" name="Content Placeholder 2"/>
          <p:cNvSpPr>
            <a:spLocks noGrp="1"/>
          </p:cNvSpPr>
          <p:nvPr>
            <p:ph idx="1"/>
          </p:nvPr>
        </p:nvSpPr>
        <p:spPr>
          <a:xfrm>
            <a:off x="838200" y="1825625"/>
            <a:ext cx="5238750" cy="4351338"/>
          </a:xfrm>
        </p:spPr>
        <p:txBody>
          <a:bodyPr/>
          <a:lstStyle/>
          <a:p>
            <a:r>
              <a:rPr lang="en-GB" b="1" dirty="0"/>
              <a:t>@ Symbol With Decorator</a:t>
            </a:r>
          </a:p>
          <a:p>
            <a:r>
              <a:rPr lang="en-GB" dirty="0"/>
              <a:t>Instead of assigning the function call to a </a:t>
            </a:r>
            <a:r>
              <a:rPr lang="en-GB" dirty="0">
                <a:hlinkClick r:id="rId2"/>
              </a:rPr>
              <a:t>variable</a:t>
            </a:r>
            <a:r>
              <a:rPr lang="en-GB" dirty="0"/>
              <a:t>, Python provides a much more elegant way to achieve this functionality using the @ symbol</a:t>
            </a:r>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133" y="1428751"/>
            <a:ext cx="5414668" cy="497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199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Function for Division</a:t>
            </a:r>
            <a:endParaRPr lang="en-GB" dirty="0"/>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2295524"/>
            <a:ext cx="4998357"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632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xmlns="" id="{D9EFB306-EB0D-15FF-2A5F-BE301932CEAD}"/>
              </a:ext>
            </a:extLst>
          </p:cNvPr>
          <p:cNvSpPr txBox="1"/>
          <p:nvPr/>
        </p:nvSpPr>
        <p:spPr>
          <a:xfrm>
            <a:off x="391809" y="1545165"/>
            <a:ext cx="11408375" cy="4062651"/>
          </a:xfrm>
          <a:prstGeom prst="rect">
            <a:avLst/>
          </a:prstGeom>
          <a:noFill/>
        </p:spPr>
        <p:txBody>
          <a:bodyPr wrap="square">
            <a:spAutoFit/>
          </a:bodyPr>
          <a:lstStyle/>
          <a:p>
            <a:pPr algn="l">
              <a:buFont typeface="Arial" panose="020B0604020202020204" pitchFamily="34" charset="0"/>
              <a:buChar char="•"/>
            </a:pPr>
            <a:r>
              <a:rPr lang="en-US" sz="2000" b="0" i="0" dirty="0">
                <a:effectLst/>
              </a:rPr>
              <a:t>The core principles of functional programming revolve around three fundamental functions: Map, Filter, and Reduce.</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These functions operate by passing functions as arguments to other functions, enabling seamless operation within functional programming paradigms.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One crucial aspect of these functions is their purity, ensuring that they consistently produce the same output for a given set of inputs, thus minimizing the likelihood of bugs arising from variable changes, user inputs, or unintended consequences.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Below is a concise summary outlining the key characteristics of Map, Reduce, and Filter, emphasizing the impact of the function passed as an argument and the input's influence on the output.</a:t>
            </a:r>
          </a:p>
          <a:p>
            <a:pPr algn="l">
              <a:buFont typeface="Arial" panose="020B0604020202020204" pitchFamily="34" charset="0"/>
              <a:buChar char="•"/>
            </a:pPr>
            <a:endParaRPr lang="en-US" sz="2000" dirty="0"/>
          </a:p>
        </p:txBody>
      </p:sp>
      <p:sp>
        <p:nvSpPr>
          <p:cNvPr id="19" name="Title 1">
            <a:extLst>
              <a:ext uri="{FF2B5EF4-FFF2-40B4-BE49-F238E27FC236}">
                <a16:creationId xmlns:a16="http://schemas.microsoft.com/office/drawing/2014/main" xmlns="" id="{E940B339-7BC6-C203-2F45-6960DC842EB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6AC53B-A29C-8106-C84C-866041703F7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50EAB0AE-A132-4359-0485-738B2626A8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C7FC7B53-5BE5-393D-0F9C-53FBEC9519EF}"/>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xmlns="" id="{546A1A30-98E6-4A9B-7885-61B090036E3F}"/>
              </a:ext>
            </a:extLst>
          </p:cNvPr>
          <p:cNvSpPr txBox="1"/>
          <p:nvPr/>
        </p:nvSpPr>
        <p:spPr>
          <a:xfrm>
            <a:off x="391809" y="1393153"/>
            <a:ext cx="11408375" cy="4401205"/>
          </a:xfrm>
          <a:prstGeom prst="rect">
            <a:avLst/>
          </a:prstGeom>
          <a:noFill/>
        </p:spPr>
        <p:txBody>
          <a:bodyPr wrap="square">
            <a:spAutoFit/>
          </a:bodyPr>
          <a:lstStyle/>
          <a:p>
            <a:pPr algn="l">
              <a:buFont typeface="Arial" panose="020B0604020202020204" pitchFamily="34" charset="0"/>
              <a:buChar char="•"/>
            </a:pPr>
            <a:r>
              <a:rPr lang="en-US" sz="2000" b="0" i="0" dirty="0">
                <a:effectLst/>
              </a:rPr>
              <a:t>Functional programming commonly employs data structures such as lists, arrays, and </a:t>
            </a:r>
            <a:r>
              <a:rPr lang="en-US" sz="2000" b="0" i="0" dirty="0" err="1">
                <a:effectLst/>
              </a:rPr>
              <a:t>iterables</a:t>
            </a:r>
            <a:r>
              <a:rPr lang="en-US" sz="2000" b="0" i="0" dirty="0">
                <a:effectLst/>
              </a:rPr>
              <a:t> alongside a collection of functions designed to manipulate and transform this data. When processing data in a functional style, three primary techniques are frequently employed:</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Mapping: This involves applying a transformation function to an iterable, generating a new iterable where each item is the result of applying the transformation function to the corresponding item in the original iterable.</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Filtering: Filtering entails applying a predicate or Boolean function to an iterable to generate a new iterable. The resulting iterable contains only those items from the original iterable that satisfy the predicate function.</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Reducing: Reduction involves applying a reduction function to an iterable to produce a single cumulative value, often aggregating or summarizing the elements of the iterable into a compact result.</a:t>
            </a:r>
          </a:p>
          <a:p>
            <a:pPr algn="l">
              <a:buFont typeface="Arial" panose="020B0604020202020204" pitchFamily="34" charset="0"/>
              <a:buChar char="•"/>
            </a:pPr>
            <a:endParaRPr lang="en-US" sz="2000" b="0" i="0" dirty="0">
              <a:effectLst/>
            </a:endParaRPr>
          </a:p>
        </p:txBody>
      </p:sp>
      <p:sp>
        <p:nvSpPr>
          <p:cNvPr id="19" name="Title 1">
            <a:extLst>
              <a:ext uri="{FF2B5EF4-FFF2-40B4-BE49-F238E27FC236}">
                <a16:creationId xmlns:a16="http://schemas.microsoft.com/office/drawing/2014/main" xmlns="" id="{4F3439C3-EC50-5CA2-7D10-6B05277FB32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795315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function in python</a:t>
            </a:r>
            <a:endParaRPr lang="en-GB" dirty="0"/>
          </a:p>
        </p:txBody>
      </p:sp>
      <p:sp>
        <p:nvSpPr>
          <p:cNvPr id="3" name="Content Placeholder 2"/>
          <p:cNvSpPr>
            <a:spLocks noGrp="1"/>
          </p:cNvSpPr>
          <p:nvPr>
            <p:ph idx="1"/>
          </p:nvPr>
        </p:nvSpPr>
        <p:spPr/>
        <p:txBody>
          <a:bodyPr>
            <a:normAutofit fontScale="85000" lnSpcReduction="20000"/>
          </a:bodyPr>
          <a:lstStyle/>
          <a:p>
            <a:pPr marL="0" indent="0" fontAlgn="base">
              <a:buNone/>
            </a:pPr>
            <a:r>
              <a:rPr lang="en-GB" b="1" dirty="0" smtClean="0"/>
              <a:t>map</a:t>
            </a:r>
            <a:r>
              <a:rPr lang="en-GB" b="1" dirty="0"/>
              <a:t>()</a:t>
            </a:r>
            <a:r>
              <a:rPr lang="en-GB" dirty="0"/>
              <a:t> function returns a map object(which is an iterator) of the results after applying the given function to each item of a given </a:t>
            </a:r>
            <a:r>
              <a:rPr lang="en-GB" dirty="0" err="1"/>
              <a:t>iterable</a:t>
            </a:r>
            <a:r>
              <a:rPr lang="en-GB" dirty="0"/>
              <a:t> (list, tuple etc.) </a:t>
            </a:r>
            <a:endParaRPr lang="en-GB" dirty="0" smtClean="0"/>
          </a:p>
          <a:p>
            <a:pPr marL="0" indent="0" fontAlgn="base">
              <a:buNone/>
            </a:pPr>
            <a:r>
              <a:rPr lang="en-GB" b="1" dirty="0" smtClean="0"/>
              <a:t>Python </a:t>
            </a:r>
            <a:r>
              <a:rPr lang="en-GB" b="1" dirty="0"/>
              <a:t>map() Function Syntax</a:t>
            </a:r>
            <a:endParaRPr lang="en-GB" dirty="0"/>
          </a:p>
          <a:p>
            <a:pPr marL="0" indent="0" fontAlgn="base">
              <a:buNone/>
            </a:pPr>
            <a:r>
              <a:rPr lang="en-GB" b="1" i="1" dirty="0" smtClean="0"/>
              <a:t>	Syntax</a:t>
            </a:r>
            <a:r>
              <a:rPr lang="en-GB" i="1" dirty="0"/>
              <a:t>: map(fun, </a:t>
            </a:r>
            <a:r>
              <a:rPr lang="en-GB" i="1" dirty="0" err="1"/>
              <a:t>iter</a:t>
            </a:r>
            <a:r>
              <a:rPr lang="en-GB" i="1" dirty="0"/>
              <a:t>)</a:t>
            </a:r>
            <a:endParaRPr lang="en-GB" dirty="0"/>
          </a:p>
          <a:p>
            <a:pPr marL="0" indent="0" fontAlgn="base">
              <a:buNone/>
            </a:pPr>
            <a:r>
              <a:rPr lang="en-GB" b="1" i="1" dirty="0"/>
              <a:t>Parameters:</a:t>
            </a:r>
            <a:endParaRPr lang="en-GB" dirty="0"/>
          </a:p>
          <a:p>
            <a:pPr marL="0" lvl="0" indent="0" fontAlgn="base">
              <a:buNone/>
            </a:pPr>
            <a:r>
              <a:rPr lang="en-GB" b="1" i="1" dirty="0" smtClean="0"/>
              <a:t>	fun</a:t>
            </a:r>
            <a:r>
              <a:rPr lang="en-GB" b="1" i="1" dirty="0"/>
              <a:t>:</a:t>
            </a:r>
            <a:r>
              <a:rPr lang="en-GB" i="1" dirty="0"/>
              <a:t> It is a function to which map passes each element of given </a:t>
            </a:r>
            <a:r>
              <a:rPr lang="en-GB" i="1" dirty="0" err="1"/>
              <a:t>iterable</a:t>
            </a:r>
            <a:r>
              <a:rPr lang="en-GB" i="1" dirty="0"/>
              <a:t>.</a:t>
            </a:r>
            <a:endParaRPr lang="en-GB" dirty="0"/>
          </a:p>
          <a:p>
            <a:pPr marL="0" lvl="0" indent="0" fontAlgn="base">
              <a:buNone/>
            </a:pPr>
            <a:r>
              <a:rPr lang="en-GB" b="1" i="1" dirty="0" smtClean="0"/>
              <a:t>	</a:t>
            </a:r>
            <a:r>
              <a:rPr lang="en-GB" b="1" i="1" dirty="0" err="1" smtClean="0"/>
              <a:t>iter</a:t>
            </a:r>
            <a:r>
              <a:rPr lang="en-GB" b="1" i="1" dirty="0"/>
              <a:t>:</a:t>
            </a:r>
            <a:r>
              <a:rPr lang="en-GB" i="1" dirty="0"/>
              <a:t> It is </a:t>
            </a:r>
            <a:r>
              <a:rPr lang="en-GB" i="1" dirty="0" err="1"/>
              <a:t>iterable</a:t>
            </a:r>
            <a:r>
              <a:rPr lang="en-GB" i="1" dirty="0"/>
              <a:t> which is to be mapped. (list, tuple)</a:t>
            </a:r>
            <a:endParaRPr lang="en-GB" dirty="0"/>
          </a:p>
          <a:p>
            <a:pPr marL="0" indent="0" fontAlgn="base">
              <a:buNone/>
            </a:pPr>
            <a:r>
              <a:rPr lang="en-GB" b="1" i="1" dirty="0"/>
              <a:t>NOTE:</a:t>
            </a:r>
            <a:r>
              <a:rPr lang="en-GB" i="1" dirty="0"/>
              <a:t> You can pass one or more </a:t>
            </a:r>
            <a:r>
              <a:rPr lang="en-GB" i="1" dirty="0" err="1"/>
              <a:t>iterable</a:t>
            </a:r>
            <a:r>
              <a:rPr lang="en-GB" i="1" dirty="0"/>
              <a:t> to the map() function</a:t>
            </a:r>
            <a:endParaRPr lang="en-GB" dirty="0"/>
          </a:p>
          <a:p>
            <a:pPr marL="0" indent="0" fontAlgn="base">
              <a:buNone/>
            </a:pPr>
            <a:r>
              <a:rPr lang="en-GB" b="1" i="1" dirty="0"/>
              <a:t>Returns:</a:t>
            </a:r>
            <a:r>
              <a:rPr lang="en-GB" i="1" dirty="0"/>
              <a:t> Returns a list of the results after applying the given function to each item of a given </a:t>
            </a:r>
            <a:r>
              <a:rPr lang="en-GB" i="1" dirty="0" err="1"/>
              <a:t>iterable</a:t>
            </a:r>
            <a:r>
              <a:rPr lang="en-GB" i="1" dirty="0"/>
              <a:t> (list, tuple etc.)</a:t>
            </a:r>
            <a:endParaRPr lang="en-GB" dirty="0"/>
          </a:p>
          <a:p>
            <a:pPr marL="0" indent="0" fontAlgn="base">
              <a:buNone/>
            </a:pPr>
            <a:r>
              <a:rPr lang="en-GB" b="1" i="1" dirty="0"/>
              <a:t>NOTE :</a:t>
            </a:r>
            <a:r>
              <a:rPr lang="en-GB" i="1" dirty="0"/>
              <a:t> The returned value from map() (map object) then can be passed to functions like list() (to create a list), set() (to create a set) .  </a:t>
            </a:r>
            <a:endParaRPr lang="en-GB" dirty="0"/>
          </a:p>
          <a:p>
            <a:pPr marL="0" indent="0">
              <a:buNone/>
            </a:pPr>
            <a:endParaRPr lang="en-GB" dirty="0"/>
          </a:p>
        </p:txBody>
      </p:sp>
    </p:spTree>
    <p:extLst>
      <p:ext uri="{BB962C8B-B14F-4D97-AF65-F5344CB8AC3E}">
        <p14:creationId xmlns:p14="http://schemas.microsoft.com/office/powerpoint/2010/main" val="1415222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function – illustration Program</a:t>
            </a:r>
            <a:endParaRPr lang="en-GB"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543" y="2014538"/>
            <a:ext cx="11820457"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297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function with Lambda</a:t>
            </a:r>
            <a:endParaRPr lang="en-GB"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2114" y="1690688"/>
            <a:ext cx="10306311"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471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 function with more than one </a:t>
            </a:r>
            <a:r>
              <a:rPr lang="en-GB" dirty="0" err="1"/>
              <a:t>iterable</a:t>
            </a:r>
            <a:r>
              <a:rPr lang="en-GB" dirty="0"/>
              <a:t> objects</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2512834"/>
            <a:ext cx="9928413" cy="413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09700" y="1843088"/>
            <a:ext cx="8934450" cy="984885"/>
          </a:xfrm>
          <a:prstGeom prst="rect">
            <a:avLst/>
          </a:prstGeom>
        </p:spPr>
        <p:txBody>
          <a:bodyPr wrap="square">
            <a:spAutoFit/>
          </a:bodyPr>
          <a:lstStyle/>
          <a:p>
            <a:pPr>
              <a:buFont typeface="Arial" panose="020B0604020202020204" pitchFamily="34" charset="0"/>
              <a:buChar char="•"/>
            </a:pPr>
            <a:r>
              <a:rPr lang="en-US" sz="2000" b="1" dirty="0">
                <a:solidFill>
                  <a:srgbClr val="0000CC"/>
                </a:solidFill>
              </a:rPr>
              <a:t>The function parameter can be any Python function that accepts a number of arguments equal to the number of </a:t>
            </a:r>
            <a:r>
              <a:rPr lang="en-US" sz="2000" b="1" dirty="0" err="1">
                <a:solidFill>
                  <a:srgbClr val="0000CC"/>
                </a:solidFill>
              </a:rPr>
              <a:t>iterables</a:t>
            </a:r>
            <a:r>
              <a:rPr lang="en-US" sz="2000" b="1" dirty="0">
                <a:solidFill>
                  <a:srgbClr val="0000CC"/>
                </a:solidFill>
              </a:rPr>
              <a:t> passed to `map()`.</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36693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GB" dirty="0"/>
          </a:p>
        </p:txBody>
      </p:sp>
      <p:sp>
        <p:nvSpPr>
          <p:cNvPr id="3" name="Content Placeholder 2"/>
          <p:cNvSpPr>
            <a:spLocks noGrp="1"/>
          </p:cNvSpPr>
          <p:nvPr>
            <p:ph idx="1"/>
          </p:nvPr>
        </p:nvSpPr>
        <p:spPr/>
        <p:txBody>
          <a:bodyPr/>
          <a:lstStyle/>
          <a:p>
            <a:r>
              <a:rPr lang="en-US" b="1" dirty="0" smtClean="0"/>
              <a:t>Write </a:t>
            </a:r>
            <a:r>
              <a:rPr lang="en-US" b="1" dirty="0"/>
              <a:t>a python Program that doubles even numbers in a list and keep odd numbers as such using map function</a:t>
            </a:r>
            <a:endParaRPr lang="en-GB" dirty="0"/>
          </a:p>
          <a:p>
            <a:pPr marL="0" indent="0">
              <a:buNone/>
            </a:pPr>
            <a:r>
              <a:rPr lang="en-US" b="1" dirty="0" smtClean="0"/>
              <a:t> </a:t>
            </a:r>
            <a:endParaRPr lang="en-GB" dirty="0" smtClean="0"/>
          </a:p>
          <a:p>
            <a:endParaRPr lang="en-GB"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66720"/>
            <a:ext cx="5725160" cy="3591560"/>
          </a:xfrm>
          <a:prstGeom prst="rect">
            <a:avLst/>
          </a:prstGeom>
          <a:noFill/>
          <a:ln>
            <a:noFill/>
          </a:ln>
        </p:spPr>
      </p:pic>
    </p:spTree>
    <p:extLst>
      <p:ext uri="{BB962C8B-B14F-4D97-AF65-F5344CB8AC3E}">
        <p14:creationId xmlns:p14="http://schemas.microsoft.com/office/powerpoint/2010/main" val="885827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Source Sans 3"/>
              </a:rPr>
              <a:t>Functional programming in Python</a:t>
            </a:r>
            <a:endParaRPr lang="en-IN" sz="3600" b="1" i="0" dirty="0">
              <a:solidFill>
                <a:schemeClr val="bg1"/>
              </a:solidFill>
              <a:effectLst/>
              <a:latin typeface="Source Sans 3"/>
            </a:endParaRPr>
          </a:p>
        </p:txBody>
      </p:sp>
      <p:sp>
        <p:nvSpPr>
          <p:cNvPr id="5" name="Title 1">
            <a:extLst>
              <a:ext uri="{FF2B5EF4-FFF2-40B4-BE49-F238E27FC236}">
                <a16:creationId xmlns:a16="http://schemas.microsoft.com/office/drawing/2014/main" xmlns=""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xmlns="" id="{57CF70A0-B3BF-6BA9-73E3-B77E4506FB06}"/>
              </a:ext>
            </a:extLst>
          </p:cNvPr>
          <p:cNvSpPr txBox="1"/>
          <p:nvPr/>
        </p:nvSpPr>
        <p:spPr>
          <a:xfrm>
            <a:off x="234778" y="926756"/>
            <a:ext cx="11701849" cy="5324535"/>
          </a:xfrm>
          <a:prstGeom prst="rect">
            <a:avLst/>
          </a:prstGeom>
          <a:noFill/>
        </p:spPr>
        <p:txBody>
          <a:bodyPr wrap="square" rtlCol="0">
            <a:spAutoFit/>
          </a:bodyPr>
          <a:lstStyle/>
          <a:p>
            <a:r>
              <a:rPr lang="en-US" sz="2000" dirty="0"/>
              <a:t>Functional programming in Python involves writing code in a way that emphasizes the use of functions as the primary building blocks of programs. Here's how it's typically approached:</a:t>
            </a:r>
          </a:p>
          <a:p>
            <a:pPr marL="342900" indent="-342900">
              <a:buFont typeface="Arial" panose="020B0604020202020204" pitchFamily="34" charset="0"/>
              <a:buChar char="•"/>
            </a:pPr>
            <a:r>
              <a:rPr lang="en-US" sz="2000" b="1" dirty="0" smtClean="0"/>
              <a:t>Pure </a:t>
            </a:r>
            <a:r>
              <a:rPr lang="en-US" sz="2000" b="1" dirty="0"/>
              <a:t>Functions</a:t>
            </a:r>
            <a:r>
              <a:rPr lang="en-US" sz="2000" dirty="0"/>
              <a:t>: Functions in functional programming should ideally be pure, meaning they have no side effects and produce the same output for the same input every time they're called.</a:t>
            </a:r>
          </a:p>
          <a:p>
            <a:pPr marL="342900" indent="-342900">
              <a:buFont typeface="Arial" panose="020B0604020202020204" pitchFamily="34" charset="0"/>
              <a:buChar char="•"/>
            </a:pPr>
            <a:r>
              <a:rPr lang="en-US" sz="2000" b="1" dirty="0"/>
              <a:t>Immutable Data</a:t>
            </a:r>
            <a:r>
              <a:rPr lang="en-US" sz="2000" dirty="0"/>
              <a:t>: Data structures are preferably immutable, meaning they cannot be changed after they're created. This encourages a more declarative style of programming.</a:t>
            </a:r>
          </a:p>
          <a:p>
            <a:pPr marL="342900" indent="-342900">
              <a:buFont typeface="Arial" panose="020B0604020202020204" pitchFamily="34" charset="0"/>
              <a:buChar char="•"/>
            </a:pPr>
            <a:r>
              <a:rPr lang="en-US" sz="2000" b="1" dirty="0"/>
              <a:t>Higher-order Functions</a:t>
            </a:r>
            <a:r>
              <a:rPr lang="en-US" sz="2000" dirty="0"/>
              <a:t>: Functions can be treated as first-class citizens, meaning they can be passed as arguments to other functions, returned from functions, and assigned to variables.</a:t>
            </a:r>
          </a:p>
          <a:p>
            <a:pPr marL="342900" indent="-342900">
              <a:buFont typeface="Arial" panose="020B0604020202020204" pitchFamily="34" charset="0"/>
              <a:buChar char="•"/>
            </a:pPr>
            <a:r>
              <a:rPr lang="en-US" sz="2000" dirty="0"/>
              <a:t>Recursion: Instead of using iterative constructs like loops, functional programming often utilizes recursion to perform repetitive tasks.</a:t>
            </a:r>
          </a:p>
          <a:p>
            <a:pPr marL="342900" indent="-342900">
              <a:buFont typeface="Arial" panose="020B0604020202020204" pitchFamily="34" charset="0"/>
              <a:buChar char="•"/>
            </a:pPr>
            <a:r>
              <a:rPr lang="en-US" sz="2000" b="1" dirty="0"/>
              <a:t>List Comprehensions and Functional Constructs</a:t>
            </a:r>
            <a:r>
              <a:rPr lang="en-US" sz="2000" dirty="0"/>
              <a:t>: Python provides features like list comprehensions, generator expressions, map(), filter(), and reduce() functions, which are commonly used in functional programming paradigms.</a:t>
            </a:r>
          </a:p>
          <a:p>
            <a:pPr marL="342900" indent="-342900">
              <a:buFont typeface="Arial" panose="020B0604020202020204" pitchFamily="34" charset="0"/>
              <a:buChar char="•"/>
            </a:pPr>
            <a:r>
              <a:rPr lang="en-US" sz="2000" b="1" dirty="0"/>
              <a:t>Avoiding Mutable State</a:t>
            </a:r>
            <a:r>
              <a:rPr lang="en-US" sz="2000" dirty="0"/>
              <a:t>: Functional programming discourages the use of mutable state and encourages immutable objects and data transformations.</a:t>
            </a:r>
          </a:p>
          <a:p>
            <a:pPr marL="342900" indent="-342900">
              <a:buFont typeface="Arial" panose="020B0604020202020204" pitchFamily="34" charset="0"/>
              <a:buChar char="•"/>
            </a:pPr>
            <a:r>
              <a:rPr lang="en-US" sz="2000" b="1" dirty="0"/>
              <a:t>Lazy Evaluation</a:t>
            </a:r>
            <a:r>
              <a:rPr lang="en-US" sz="2000" dirty="0"/>
              <a:t>: Lazy evaluation techniques, like generators, allow for more efficient memory usage by computing values only when needed.</a:t>
            </a:r>
            <a:endParaRPr lang="en-IN" sz="2000" dirty="0"/>
          </a:p>
        </p:txBody>
      </p:sp>
    </p:spTree>
    <p:extLst>
      <p:ext uri="{BB962C8B-B14F-4D97-AF65-F5344CB8AC3E}">
        <p14:creationId xmlns:p14="http://schemas.microsoft.com/office/powerpoint/2010/main" val="1207085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C9229C-92B7-FA3A-9F23-B6D7E0DCF99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1C3838D9-401D-4077-04EE-F420FE410FA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221D3B-8D20-FEFB-6BB9-E1653ED04178}"/>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xmlns="" id="{EC015321-548D-7BB5-8321-6481861F28DF}"/>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Map- Advantages</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xmlns="" id="{4CCB920A-A6DD-DF47-B377-3F243B0DCA0D}"/>
              </a:ext>
            </a:extLst>
          </p:cNvPr>
          <p:cNvSpPr txBox="1"/>
          <p:nvPr/>
        </p:nvSpPr>
        <p:spPr>
          <a:xfrm>
            <a:off x="494268" y="1240466"/>
            <a:ext cx="11009871" cy="4431983"/>
          </a:xfrm>
          <a:prstGeom prst="rect">
            <a:avLst/>
          </a:prstGeom>
          <a:noFill/>
        </p:spPr>
        <p:txBody>
          <a:bodyPr wrap="square" rtlCol="0">
            <a:spAutoFit/>
          </a:bodyPr>
          <a:lstStyle/>
          <a:p>
            <a:r>
              <a:rPr lang="en-US" sz="2400" dirty="0" smtClean="0"/>
              <a:t>Utilizing `map()` offers several advantages. </a:t>
            </a:r>
          </a:p>
          <a:p>
            <a:endParaRPr lang="en-US" sz="2400" dirty="0" smtClean="0"/>
          </a:p>
          <a:p>
            <a:r>
              <a:rPr lang="en-US" sz="2400" dirty="0" smtClean="0"/>
              <a:t>map()` is implemented in C and is highly optimized, </a:t>
            </a:r>
          </a:p>
          <a:p>
            <a:r>
              <a:rPr lang="en-US" sz="2400" dirty="0" smtClean="0"/>
              <a:t>its internal implicit loop may exhibit greater efficiency compared to a conventional Python for loop, enhancing performance.</a:t>
            </a:r>
          </a:p>
          <a:p>
            <a:endParaRPr lang="en-US" sz="2400" dirty="0" smtClean="0"/>
          </a:p>
          <a:p>
            <a:r>
              <a:rPr lang="en-US" sz="2400" dirty="0" smtClean="0"/>
              <a:t>Regarding </a:t>
            </a:r>
            <a:r>
              <a:rPr lang="en-US" sz="2400" dirty="0"/>
              <a:t>memory consumption, employing a for loop necessitates storing the entire list in the system's memory. Conversely, with `map()`, items are retrieved on demand, ensuring that only one item occupies the system's memory at any given time. This feature can lead to more efficient memory usage when working with large datasets.</a:t>
            </a:r>
          </a:p>
          <a:p>
            <a:endParaRPr lang="en-US" sz="2400" dirty="0" smtClean="0"/>
          </a:p>
          <a:p>
            <a:endParaRPr lang="en-US" dirty="0"/>
          </a:p>
        </p:txBody>
      </p:sp>
    </p:spTree>
    <p:extLst>
      <p:ext uri="{BB962C8B-B14F-4D97-AF65-F5344CB8AC3E}">
        <p14:creationId xmlns:p14="http://schemas.microsoft.com/office/powerpoint/2010/main" val="3870465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Function - </a:t>
            </a:r>
            <a:r>
              <a:rPr lang="en-GB" b="0" dirty="0"/>
              <a:t>Use a filter function to exclude items in an iterable object</a:t>
            </a:r>
            <a:endParaRPr lang="en-GB" dirty="0"/>
          </a:p>
        </p:txBody>
      </p:sp>
      <p:sp>
        <p:nvSpPr>
          <p:cNvPr id="3" name="Content Placeholder 2"/>
          <p:cNvSpPr>
            <a:spLocks noGrp="1"/>
          </p:cNvSpPr>
          <p:nvPr>
            <p:ph idx="1"/>
          </p:nvPr>
        </p:nvSpPr>
        <p:spPr/>
        <p:txBody>
          <a:bodyPr/>
          <a:lstStyle/>
          <a:p>
            <a:r>
              <a:rPr lang="en-GB" dirty="0"/>
              <a:t>Definition and Usage</a:t>
            </a:r>
          </a:p>
          <a:p>
            <a:pPr marL="0" indent="0">
              <a:buNone/>
            </a:pPr>
            <a:r>
              <a:rPr lang="en-GB" dirty="0"/>
              <a:t>The filter() function returns an iterator where the items are filtered through a function to test if the item is accepted or not</a:t>
            </a:r>
            <a:r>
              <a:rPr lang="en-GB" dirty="0" smtClean="0"/>
              <a:t>.</a:t>
            </a:r>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69300550"/>
              </p:ext>
            </p:extLst>
          </p:nvPr>
        </p:nvGraphicFramePr>
        <p:xfrm>
          <a:off x="838200" y="4762500"/>
          <a:ext cx="8928868" cy="1894310"/>
        </p:xfrm>
        <a:graphic>
          <a:graphicData uri="http://schemas.openxmlformats.org/drawingml/2006/table">
            <a:tbl>
              <a:tblPr/>
              <a:tblGrid>
                <a:gridCol w="1783542"/>
                <a:gridCol w="7145326"/>
              </a:tblGrid>
              <a:tr h="279137">
                <a:tc>
                  <a:txBody>
                    <a:bodyPr/>
                    <a:lstStyle/>
                    <a:p>
                      <a:pPr algn="l" fontAlgn="t"/>
                      <a:r>
                        <a:rPr lang="en-GB" dirty="0">
                          <a:effectLst/>
                        </a:rPr>
                        <a:t>Parameter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33795">
                <a:tc>
                  <a:txBody>
                    <a:bodyPr/>
                    <a:lstStyle/>
                    <a:p>
                      <a:pPr algn="l" fontAlgn="t"/>
                      <a:r>
                        <a:rPr lang="en-GB" i="1" dirty="0">
                          <a:effectLst/>
                        </a:rPr>
                        <a:t>function</a:t>
                      </a:r>
                      <a:endParaRPr lang="en-GB"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dirty="0">
                          <a:effectLst/>
                        </a:rPr>
                        <a:t>A Function to be run for each item in the </a:t>
                      </a:r>
                      <a:r>
                        <a:rPr lang="en-GB" dirty="0" err="1">
                          <a:effectLst/>
                        </a:rPr>
                        <a:t>iterable</a:t>
                      </a:r>
                      <a:endParaRPr lang="en-GB"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33795">
                <a:tc>
                  <a:txBody>
                    <a:bodyPr/>
                    <a:lstStyle/>
                    <a:p>
                      <a:pPr algn="l" fontAlgn="t"/>
                      <a:r>
                        <a:rPr lang="en-GB" i="1">
                          <a:effectLst/>
                        </a:rPr>
                        <a:t>iterable</a:t>
                      </a:r>
                      <a:endParaRPr lang="en-GB">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The </a:t>
                      </a:r>
                      <a:r>
                        <a:rPr lang="en-GB" dirty="0" err="1">
                          <a:effectLst/>
                        </a:rPr>
                        <a:t>iterable</a:t>
                      </a:r>
                      <a:r>
                        <a:rPr lang="en-GB" dirty="0">
                          <a:effectLst/>
                        </a:rPr>
                        <a:t> to be filtered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111250" y="3305747"/>
            <a:ext cx="6585136" cy="1456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Segoe UI" pitchFamily="34" charset="0"/>
                <a:cs typeface="Segoe UI"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Consolas" pitchFamily="49" charset="0"/>
                <a:cs typeface="Arial" pitchFamily="34" charset="0"/>
              </a:rPr>
              <a:t>filter(</a:t>
            </a:r>
            <a:r>
              <a:rPr kumimoji="0" lang="en-US" sz="3600" b="0" i="1" u="none" strike="noStrike" cap="none" normalizeH="0" baseline="0" dirty="0" smtClean="0">
                <a:ln>
                  <a:noFill/>
                </a:ln>
                <a:solidFill>
                  <a:srgbClr val="000000"/>
                </a:solidFill>
                <a:effectLst/>
                <a:latin typeface="Consolas" pitchFamily="49" charset="0"/>
                <a:cs typeface="Arial" pitchFamily="34" charset="0"/>
              </a:rPr>
              <a:t>function</a:t>
            </a:r>
            <a:r>
              <a:rPr kumimoji="0" lang="en-US" sz="3600" b="0" i="0" u="none" strike="noStrike" cap="none" normalizeH="0" baseline="0" dirty="0" smtClean="0">
                <a:ln>
                  <a:noFill/>
                </a:ln>
                <a:solidFill>
                  <a:srgbClr val="000000"/>
                </a:solidFill>
                <a:effectLst/>
                <a:latin typeface="Consolas" pitchFamily="49" charset="0"/>
                <a:cs typeface="Arial" pitchFamily="34" charset="0"/>
              </a:rPr>
              <a:t>, </a:t>
            </a:r>
            <a:r>
              <a:rPr kumimoji="0" lang="en-US" sz="3600" b="0" i="1" u="none" strike="noStrike" cap="none" normalizeH="0" baseline="0" dirty="0" err="1" smtClean="0">
                <a:ln>
                  <a:noFill/>
                </a:ln>
                <a:solidFill>
                  <a:srgbClr val="000000"/>
                </a:solidFill>
                <a:effectLst/>
                <a:latin typeface="Consolas" pitchFamily="49" charset="0"/>
                <a:cs typeface="Arial" pitchFamily="34" charset="0"/>
              </a:rPr>
              <a:t>iterable</a:t>
            </a:r>
            <a:r>
              <a:rPr kumimoji="0" lang="en-US" sz="3600" b="0" i="0" u="none" strike="noStrike" cap="none" normalizeH="0" baseline="0" dirty="0" smtClean="0">
                <a:ln>
                  <a:noFill/>
                </a:ln>
                <a:solidFill>
                  <a:srgbClr val="000000"/>
                </a:solidFill>
                <a:effectLst/>
                <a:latin typeface="Consolas" pitchFamily="49" charset="0"/>
                <a:cs typeface="Arial" pitchFamily="34" charset="0"/>
              </a:rPr>
              <a:t>)</a:t>
            </a:r>
            <a:endParaRPr kumimoji="0" lang="en-US" sz="36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6734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function</a:t>
            </a:r>
            <a:endParaRPr lang="en-GB" dirty="0"/>
          </a:p>
        </p:txBody>
      </p:sp>
      <p:sp>
        <p:nvSpPr>
          <p:cNvPr id="3" name="Content Placeholder 2"/>
          <p:cNvSpPr>
            <a:spLocks noGrp="1"/>
          </p:cNvSpPr>
          <p:nvPr>
            <p:ph idx="1"/>
          </p:nvPr>
        </p:nvSpPr>
        <p:spPr/>
        <p:txBody>
          <a:bodyPr/>
          <a:lstStyle/>
          <a:p>
            <a:r>
              <a:rPr lang="en-US" dirty="0"/>
              <a:t>"function," must be a single-argument </a:t>
            </a:r>
            <a:r>
              <a:rPr lang="en-US" dirty="0" smtClean="0"/>
              <a:t>function</a:t>
            </a:r>
            <a:r>
              <a:rPr lang="en-US" dirty="0"/>
              <a:t> </a:t>
            </a:r>
            <a:endParaRPr lang="en-US" dirty="0" smtClean="0"/>
          </a:p>
          <a:p>
            <a:r>
              <a:rPr lang="en-US" dirty="0"/>
              <a:t>The first argument for `filter()` should be a function </a:t>
            </a:r>
            <a:r>
              <a:rPr lang="en-US" dirty="0" smtClean="0"/>
              <a:t>object (meaning </a:t>
            </a:r>
            <a:r>
              <a:rPr lang="en-US" dirty="0"/>
              <a:t>you pass a function without parentheses</a:t>
            </a:r>
            <a:r>
              <a:rPr lang="en-US" dirty="0" smtClean="0"/>
              <a:t>.)</a:t>
            </a:r>
            <a:endParaRPr lang="en-US" dirty="0"/>
          </a:p>
          <a:p>
            <a:r>
              <a:rPr lang="en-US" dirty="0" smtClean="0"/>
              <a:t> Predicate </a:t>
            </a:r>
            <a:r>
              <a:rPr lang="en-US" dirty="0"/>
              <a:t>function returning True or False based on a </a:t>
            </a:r>
            <a:r>
              <a:rPr lang="en-US" dirty="0" smtClean="0"/>
              <a:t>condition</a:t>
            </a:r>
          </a:p>
          <a:p>
            <a:r>
              <a:rPr lang="en-US" dirty="0"/>
              <a:t>This function acts as a decision or filtering function, determining which values to keep in the resulting </a:t>
            </a:r>
            <a:r>
              <a:rPr lang="en-US" dirty="0" err="1"/>
              <a:t>iterable</a:t>
            </a:r>
            <a:r>
              <a:rPr lang="en-US" dirty="0"/>
              <a:t> by filtering out those evaluated as False</a:t>
            </a:r>
            <a:endParaRPr lang="en-GB" dirty="0"/>
          </a:p>
        </p:txBody>
      </p:sp>
    </p:spTree>
    <p:extLst>
      <p:ext uri="{BB962C8B-B14F-4D97-AF65-F5344CB8AC3E}">
        <p14:creationId xmlns:p14="http://schemas.microsoft.com/office/powerpoint/2010/main" val="3462447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788CF63-8247-62ED-F6E7-A3B4520C216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E956FE84-7849-B373-313A-62D6F798055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D958DFD6-54E8-664E-EC30-B1DBAB3F3FE9}"/>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xmlns="" id="{66F3AC52-F57A-1806-C41A-7853250CB34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Filter Function</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xmlns="" id="{2D7D1727-F0B6-C057-45B3-3C3612D5F299}"/>
              </a:ext>
            </a:extLst>
          </p:cNvPr>
          <p:cNvSpPr txBox="1"/>
          <p:nvPr/>
        </p:nvSpPr>
        <p:spPr>
          <a:xfrm>
            <a:off x="407773" y="1493723"/>
            <a:ext cx="11009871" cy="3970318"/>
          </a:xfrm>
          <a:prstGeom prst="rect">
            <a:avLst/>
          </a:prstGeom>
          <a:noFill/>
        </p:spPr>
        <p:txBody>
          <a:bodyPr wrap="square" rtlCol="0">
            <a:spAutoFit/>
          </a:bodyPr>
          <a:lstStyle/>
          <a:p>
            <a:r>
              <a:rPr lang="en-US" sz="1800" dirty="0"/>
              <a:t>The second argument, `iterable`, accepts any Python iterable like lists, tuples, or sets, including generator and iterator objects. `filter()` exclusively accepts one iterable.</a:t>
            </a:r>
          </a:p>
          <a:p>
            <a:endParaRPr lang="en-US" dirty="0"/>
          </a:p>
          <a:p>
            <a:r>
              <a:rPr lang="en-US" dirty="0"/>
              <a:t>`filter()` iterates over every item in the iterable, applying the function in a loop. </a:t>
            </a:r>
            <a:endParaRPr lang="en-US" dirty="0" smtClean="0"/>
          </a:p>
          <a:p>
            <a:endParaRPr lang="en-US" dirty="0"/>
          </a:p>
          <a:p>
            <a:r>
              <a:rPr lang="en-US" dirty="0" smtClean="0"/>
              <a:t>It </a:t>
            </a:r>
            <a:r>
              <a:rPr lang="en-US" dirty="0"/>
              <a:t>returns an iterator yielding values for which the function returns true. </a:t>
            </a:r>
            <a:endParaRPr lang="en-US" dirty="0" smtClean="0"/>
          </a:p>
          <a:p>
            <a:r>
              <a:rPr lang="en-US" dirty="0" smtClean="0"/>
              <a:t>Importantly</a:t>
            </a:r>
            <a:r>
              <a:rPr lang="en-US" dirty="0"/>
              <a:t>, this process doesn't alter the original iterable.</a:t>
            </a:r>
          </a:p>
          <a:p>
            <a:endParaRPr lang="en-US" dirty="0"/>
          </a:p>
          <a:p>
            <a:r>
              <a:rPr lang="en-US" dirty="0"/>
              <a:t>As `filter()` is optimized in C, its internal loop can be more efficient than a regular for loop, enhancing execution time. This efficiency is a key advantage of using `filter()` in Python.</a:t>
            </a:r>
          </a:p>
          <a:p>
            <a:endParaRPr lang="en-US" dirty="0"/>
          </a:p>
          <a:p>
            <a:r>
              <a:rPr lang="en-US" dirty="0"/>
              <a:t>Moreover, `filter()` returns a filter object, which is an iterator providing values on demand, supporting a lazy evaluation approach. This iterator-based mechanism enhances memory efficiency compared to an equivalent for loop.</a:t>
            </a:r>
          </a:p>
        </p:txBody>
      </p:sp>
    </p:spTree>
    <p:extLst>
      <p:ext uri="{BB962C8B-B14F-4D97-AF65-F5344CB8AC3E}">
        <p14:creationId xmlns:p14="http://schemas.microsoft.com/office/powerpoint/2010/main" val="26854381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that filters even numbers using loops</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624" y="1825624"/>
            <a:ext cx="8433825" cy="497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81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Program – Filtering odd numbers</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1" y="1690688"/>
            <a:ext cx="6462712" cy="509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613" y="1749933"/>
            <a:ext cx="5091759" cy="491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663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678" y="365125"/>
            <a:ext cx="10006222" cy="602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351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with Lambda </a:t>
            </a:r>
            <a:endParaRPr lang="en-GB" dirty="0"/>
          </a:p>
        </p:txBody>
      </p:sp>
      <p:sp>
        <p:nvSpPr>
          <p:cNvPr id="3" name="Content Placeholder 2"/>
          <p:cNvSpPr>
            <a:spLocks noGrp="1"/>
          </p:cNvSpPr>
          <p:nvPr>
            <p:ph idx="1"/>
          </p:nvPr>
        </p:nvSpPr>
        <p:spPr>
          <a:xfrm>
            <a:off x="838200" y="1825625"/>
            <a:ext cx="10515600" cy="1470025"/>
          </a:xfrm>
        </p:spPr>
        <p:txBody>
          <a:bodyPr/>
          <a:lstStyle/>
          <a:p>
            <a:r>
              <a:rPr lang="en-US" dirty="0" smtClean="0"/>
              <a:t>Typically filter</a:t>
            </a:r>
            <a:r>
              <a:rPr lang="en-US" dirty="0"/>
              <a:t>()` function is paired with lambda functions. </a:t>
            </a:r>
            <a:endParaRPr lang="en-US" dirty="0" smtClean="0"/>
          </a:p>
          <a:p>
            <a:r>
              <a:rPr lang="en-US" dirty="0" smtClean="0"/>
              <a:t>Use a </a:t>
            </a:r>
            <a:r>
              <a:rPr lang="en-US" dirty="0"/>
              <a:t>lambda function to separate odd and even numbers from a </a:t>
            </a:r>
            <a:r>
              <a:rPr lang="en-US" dirty="0" smtClean="0"/>
              <a:t>list using filter.</a:t>
            </a:r>
            <a:endParaRPr lang="en-IN" dirty="0"/>
          </a:p>
          <a:p>
            <a:endParaRPr lang="en-GB" dirty="0"/>
          </a:p>
        </p:txBody>
      </p:sp>
    </p:spTree>
    <p:extLst>
      <p:ext uri="{BB962C8B-B14F-4D97-AF65-F5344CB8AC3E}">
        <p14:creationId xmlns:p14="http://schemas.microsoft.com/office/powerpoint/2010/main" val="908050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510" y="209551"/>
            <a:ext cx="9669290" cy="630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766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1669239" cy="656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23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D20ECC-3CA4-B4C2-0D8B-337B54D213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FA370253-040B-DF4B-637E-40FD22B9505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16E02F0-752F-7DDA-5813-FB83DBE4B901}"/>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xmlns="" id="{E49712F6-63AC-A574-2540-FFBFF3A0C63E}"/>
              </a:ext>
            </a:extLst>
          </p:cNvPr>
          <p:cNvSpPr txBox="1"/>
          <p:nvPr/>
        </p:nvSpPr>
        <p:spPr>
          <a:xfrm>
            <a:off x="391809" y="1119184"/>
            <a:ext cx="11408375" cy="6247864"/>
          </a:xfrm>
          <a:prstGeom prst="rect">
            <a:avLst/>
          </a:prstGeom>
          <a:noFill/>
        </p:spPr>
        <p:txBody>
          <a:bodyPr wrap="square">
            <a:spAutoFit/>
          </a:bodyPr>
          <a:lstStyle/>
          <a:p>
            <a:pPr algn="l">
              <a:buFont typeface="Arial" panose="020B0604020202020204" pitchFamily="34" charset="0"/>
              <a:buChar char="•"/>
            </a:pPr>
            <a:r>
              <a:rPr lang="en-US" sz="2000" b="0" i="0" dirty="0">
                <a:effectLst/>
              </a:rPr>
              <a:t>Functional programming involves executing computations by combining functions that accept arguments and return specific values as output. These functions adhere to the principles of immutability, meaning they do not alter their input arguments or modify the program's state. Instead, they solely provide the result of a given computation, earning them the designation of pure functions.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In practice, adopting a functional programming approach can streamline various aspects of software development: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Development: By enabling developers to code and utilize each function independently, functional programming facilitates modular and isolated development.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Debugging and Testing: Functional programming simplifies debugging and testing processes since individual functions can be tested and debugged without needing to consider the entire program's context.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Understanding: As functional programming avoids state changes throughout the program, it enhances code comprehension by eliminating the need to track and manage state alterations.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p:txBody>
      </p:sp>
      <p:sp>
        <p:nvSpPr>
          <p:cNvPr id="19" name="Title 1">
            <a:extLst>
              <a:ext uri="{FF2B5EF4-FFF2-40B4-BE49-F238E27FC236}">
                <a16:creationId xmlns:a16="http://schemas.microsoft.com/office/drawing/2014/main" xmlns="" id="{8B0D84B5-F4C9-1810-F472-7DED40459783}"/>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US" sz="3200" b="1" dirty="0">
                <a:solidFill>
                  <a:schemeClr val="bg1"/>
                </a:solidFill>
                <a:latin typeface="Source Sans 3"/>
              </a:rPr>
              <a:t>Functional programming in Python</a:t>
            </a:r>
            <a:endParaRPr lang="en-IN" sz="3200" b="1" dirty="0">
              <a:solidFill>
                <a:schemeClr val="bg1"/>
              </a:solidFill>
              <a:latin typeface="Source Sans 3"/>
            </a:endParaRPr>
          </a:p>
          <a:p>
            <a:pPr algn="ctr" fontAlgn="base"/>
            <a:r>
              <a:rPr lang="en-IN" sz="3200" b="1" i="0" dirty="0" smtClean="0">
                <a:solidFill>
                  <a:schemeClr val="bg1"/>
                </a:solidFill>
                <a:effectLst/>
                <a:latin typeface="Source Sans 3"/>
              </a:rPr>
              <a:t>.</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14117251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D0D454-70F0-B3CE-E214-DBBEB649E31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909A2A28-2B34-DDA2-135A-640AFD5FD36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B1639EE8-9EA9-8315-F2EA-DD838FDAB34B}"/>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xmlns="" id="{0467E393-1E3A-98B7-A695-7CEBD98A037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Reduce</a:t>
            </a:r>
            <a:r>
              <a:rPr lang="en-IN" sz="3200" b="1" dirty="0">
                <a:solidFill>
                  <a:schemeClr val="bg1"/>
                </a:solidFill>
                <a:latin typeface="Source Sans 3"/>
              </a:rPr>
              <a:t> </a:t>
            </a:r>
            <a:r>
              <a:rPr lang="en-IN" sz="3200" b="1" dirty="0" smtClean="0">
                <a:solidFill>
                  <a:schemeClr val="bg1"/>
                </a:solidFill>
                <a:latin typeface="Source Sans 3"/>
              </a:rPr>
              <a:t>in python</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xmlns="" id="{B53F80E1-E30C-413C-6209-BFCDF3E91EE4}"/>
              </a:ext>
            </a:extLst>
          </p:cNvPr>
          <p:cNvSpPr txBox="1"/>
          <p:nvPr/>
        </p:nvSpPr>
        <p:spPr>
          <a:xfrm>
            <a:off x="407773" y="1262890"/>
            <a:ext cx="11009871" cy="4770537"/>
          </a:xfrm>
          <a:prstGeom prst="rect">
            <a:avLst/>
          </a:prstGeom>
          <a:noFill/>
        </p:spPr>
        <p:txBody>
          <a:bodyPr wrap="square" rtlCol="0">
            <a:spAutoFit/>
          </a:bodyPr>
          <a:lstStyle/>
          <a:p>
            <a:pPr algn="just"/>
            <a:r>
              <a:rPr lang="en-IN" sz="2400" b="1" i="0" dirty="0">
                <a:effectLst/>
                <a:latin typeface="erdana"/>
              </a:rPr>
              <a:t>reduce() in Python</a:t>
            </a:r>
          </a:p>
          <a:p>
            <a:pPr algn="just"/>
            <a:r>
              <a:rPr lang="en-US" sz="2000" dirty="0"/>
              <a:t>In Python, the `reduce()` function is built-in and applies a specified function to the elements of an iterable, condensing them into a single value.</a:t>
            </a:r>
          </a:p>
          <a:p>
            <a:pPr algn="just"/>
            <a:endParaRPr lang="en-US" sz="2000" dirty="0"/>
          </a:p>
          <a:p>
            <a:pPr algn="just"/>
            <a:r>
              <a:rPr lang="en-US" sz="2000" dirty="0"/>
              <a:t>The syntax for `reduce()` is:</a:t>
            </a:r>
          </a:p>
          <a:p>
            <a:pPr algn="just"/>
            <a:endParaRPr lang="en-US" sz="2000" dirty="0"/>
          </a:p>
          <a:p>
            <a:pPr algn="just"/>
            <a:endParaRPr lang="en-US" sz="2000" dirty="0"/>
          </a:p>
          <a:p>
            <a:pPr marL="342900" indent="-342900" algn="just">
              <a:buFont typeface="Arial" panose="020B0604020202020204" pitchFamily="34" charset="0"/>
              <a:buChar char="•"/>
            </a:pPr>
            <a:r>
              <a:rPr lang="en-US" sz="2000" dirty="0"/>
              <a:t>The `function` argument represents a function accepting two arguments and producing a single value. The first argument denotes the accumulated value, while the second denotes the current value from the iterable.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`iterable` argument signifies the sequence of values to be condensed.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optional `initializer` argument furnishes an initial value for the accumulated result. If omitted, the first element of the iterable serves as the initial value.</a:t>
            </a:r>
            <a:endParaRPr lang="en-IN" sz="2000" dirty="0"/>
          </a:p>
        </p:txBody>
      </p:sp>
      <p:pic>
        <p:nvPicPr>
          <p:cNvPr id="3" name="Picture 2">
            <a:extLst>
              <a:ext uri="{FF2B5EF4-FFF2-40B4-BE49-F238E27FC236}">
                <a16:creationId xmlns:a16="http://schemas.microsoft.com/office/drawing/2014/main" xmlns="" id="{6492BA03-3278-0816-F086-4CEDD40B4752}"/>
              </a:ext>
            </a:extLst>
          </p:cNvPr>
          <p:cNvPicPr>
            <a:picLocks noChangeAspect="1"/>
          </p:cNvPicPr>
          <p:nvPr/>
        </p:nvPicPr>
        <p:blipFill>
          <a:blip r:embed="rId3"/>
          <a:stretch>
            <a:fillRect/>
          </a:stretch>
        </p:blipFill>
        <p:spPr>
          <a:xfrm>
            <a:off x="3838947" y="2342321"/>
            <a:ext cx="6445270" cy="759225"/>
          </a:xfrm>
          <a:prstGeom prst="rect">
            <a:avLst/>
          </a:prstGeom>
        </p:spPr>
      </p:pic>
    </p:spTree>
    <p:extLst>
      <p:ext uri="{BB962C8B-B14F-4D97-AF65-F5344CB8AC3E}">
        <p14:creationId xmlns:p14="http://schemas.microsoft.com/office/powerpoint/2010/main" val="1792013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A1005C-BBEA-6C40-0CE7-ED3DF41BD45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C3DCE0BE-4445-E61C-198C-5E0537616CF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5F195803-FB80-4362-5FF6-8FF729D40084}"/>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xmlns="" id="{1F1244BD-026B-E156-84B7-EF3FE35B4DFF}"/>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Reduce in python Example Program</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xmlns="" id="{235ECDFF-4C65-27AD-ED72-C4382EDAAF04}"/>
              </a:ext>
            </a:extLst>
          </p:cNvPr>
          <p:cNvSpPr txBox="1"/>
          <p:nvPr/>
        </p:nvSpPr>
        <p:spPr>
          <a:xfrm>
            <a:off x="752474" y="807897"/>
            <a:ext cx="11009871" cy="1200329"/>
          </a:xfrm>
          <a:prstGeom prst="rect">
            <a:avLst/>
          </a:prstGeom>
          <a:noFill/>
        </p:spPr>
        <p:txBody>
          <a:bodyPr wrap="square" rtlCol="0">
            <a:spAutoFit/>
          </a:bodyPr>
          <a:lstStyle/>
          <a:p>
            <a:r>
              <a:rPr lang="en-US" b="1" i="0" dirty="0">
                <a:solidFill>
                  <a:srgbClr val="333333"/>
                </a:solidFill>
                <a:effectLst/>
                <a:latin typeface="inter-regular"/>
              </a:rPr>
              <a:t>Here's an example that demonstrates how to use reduce() to find the sum of a list of numbers:</a:t>
            </a:r>
          </a:p>
          <a:p>
            <a:endParaRPr lang="en-US" b="1" dirty="0">
              <a:solidFill>
                <a:srgbClr val="333333"/>
              </a:solidFill>
              <a:latin typeface="inter-regular"/>
            </a:endParaRPr>
          </a:p>
          <a:p>
            <a:endParaRPr lang="en-US" b="1" dirty="0">
              <a:solidFill>
                <a:srgbClr val="333333"/>
              </a:solidFill>
              <a:latin typeface="inter-regular"/>
            </a:endParaRPr>
          </a:p>
          <a:p>
            <a:endParaRPr lang="en-US" b="1" dirty="0">
              <a:solidFill>
                <a:srgbClr val="333333"/>
              </a:solidFill>
              <a:latin typeface="inter-regular"/>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1201466"/>
            <a:ext cx="7786687" cy="523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282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EC6E0B-C084-D7C2-C708-82A57592AD9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DE3BCA4D-C058-22C9-8DBE-0DE2051F914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35E1B42F-C680-8DF5-60A3-7C352D350CA2}"/>
              </a:ext>
            </a:extLst>
          </p:cNvPr>
          <p:cNvPicPr>
            <a:picLocks noChangeAspect="1"/>
          </p:cNvPicPr>
          <p:nvPr/>
        </p:nvPicPr>
        <p:blipFill>
          <a:blip r:embed="rId2"/>
          <a:stretch>
            <a:fillRect/>
          </a:stretch>
        </p:blipFill>
        <p:spPr>
          <a:xfrm>
            <a:off x="0" y="42307"/>
            <a:ext cx="1504949" cy="1023587"/>
          </a:xfrm>
          <a:prstGeom prst="rect">
            <a:avLst/>
          </a:prstGeom>
        </p:spPr>
      </p:pic>
      <p:sp>
        <p:nvSpPr>
          <p:cNvPr id="19" name="Title 1">
            <a:extLst>
              <a:ext uri="{FF2B5EF4-FFF2-40B4-BE49-F238E27FC236}">
                <a16:creationId xmlns:a16="http://schemas.microsoft.com/office/drawing/2014/main" xmlns="" id="{E8481D44-D05A-7A67-9C62-7FAB4994B443}"/>
              </a:ext>
            </a:extLst>
          </p:cNvPr>
          <p:cNvSpPr txBox="1">
            <a:spLocks noChangeArrowheads="1"/>
          </p:cNvSpPr>
          <p:nvPr/>
        </p:nvSpPr>
        <p:spPr>
          <a:xfrm>
            <a:off x="1353851" y="-33933"/>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Reduce  function to find minimum </a:t>
            </a:r>
            <a:r>
              <a:rPr lang="en-IN" sz="3200" b="1" i="0" dirty="0" err="1" smtClean="0">
                <a:solidFill>
                  <a:schemeClr val="bg1"/>
                </a:solidFill>
                <a:effectLst/>
                <a:latin typeface="Source Sans 3"/>
              </a:rPr>
              <a:t>numbe</a:t>
            </a:r>
            <a:r>
              <a:rPr lang="en-IN" sz="3200" b="1" i="0" dirty="0" smtClean="0">
                <a:solidFill>
                  <a:schemeClr val="bg1"/>
                </a:solidFill>
                <a:effectLst/>
                <a:latin typeface="Source Sans 3"/>
              </a:rPr>
              <a:t> in a list of Numbers</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xmlns="" id="{9CEA184D-FBFB-E24D-2D24-9BE92C83A66D}"/>
              </a:ext>
            </a:extLst>
          </p:cNvPr>
          <p:cNvSpPr txBox="1"/>
          <p:nvPr/>
        </p:nvSpPr>
        <p:spPr>
          <a:xfrm>
            <a:off x="1031031" y="1358058"/>
            <a:ext cx="11009871" cy="369332"/>
          </a:xfrm>
          <a:prstGeom prst="rect">
            <a:avLst/>
          </a:prstGeom>
          <a:noFill/>
        </p:spPr>
        <p:txBody>
          <a:bodyPr wrap="square" rtlCol="0">
            <a:spAutoFit/>
          </a:bodyPr>
          <a:lstStyle/>
          <a:p>
            <a:r>
              <a:rPr lang="en-US" b="1" i="0" dirty="0">
                <a:solidFill>
                  <a:srgbClr val="333333"/>
                </a:solidFill>
                <a:effectLst/>
                <a:latin typeface="inter-bold"/>
              </a:rPr>
              <a:t>Let us use </a:t>
            </a:r>
            <a:r>
              <a:rPr lang="en-US" b="1" i="0" dirty="0" smtClean="0">
                <a:solidFill>
                  <a:srgbClr val="333333"/>
                </a:solidFill>
                <a:effectLst/>
                <a:latin typeface="inter-bold"/>
              </a:rPr>
              <a:t>third  argument </a:t>
            </a:r>
            <a:r>
              <a:rPr lang="en-US" b="1" i="0" dirty="0">
                <a:solidFill>
                  <a:srgbClr val="333333"/>
                </a:solidFill>
                <a:effectLst/>
                <a:latin typeface="inter-bold"/>
              </a:rPr>
              <a:t>of the reduce() function:</a:t>
            </a:r>
            <a:endParaRPr lang="en-US"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031" y="1948457"/>
            <a:ext cx="69437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212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B5A6608-D5BA-5956-87E7-A7E48A87CD7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C468EF03-DF62-84E7-7D02-E1E52EC8216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BACDD768-338F-78FB-8D5F-A8841922611A}"/>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xmlns="" id="{4C9326F5-020F-A4DA-130B-6C4A317F09E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smtClean="0">
                <a:solidFill>
                  <a:schemeClr val="bg1"/>
                </a:solidFill>
                <a:effectLst/>
                <a:latin typeface="Source Sans 3"/>
              </a:rPr>
              <a:t> </a:t>
            </a:r>
            <a:r>
              <a:rPr lang="en-IN" sz="3200" b="1" i="0" dirty="0">
                <a:solidFill>
                  <a:schemeClr val="bg1"/>
                </a:solidFill>
                <a:effectLst/>
                <a:latin typeface="Source Sans 3"/>
              </a:rPr>
              <a:t>Reduce.</a:t>
            </a:r>
            <a:endParaRPr lang="en-IN" sz="3200" b="1" dirty="0">
              <a:solidFill>
                <a:schemeClr val="bg1"/>
              </a:solidFill>
              <a:latin typeface="Source Sans 3"/>
              <a:cs typeface="Times New Roman" panose="02020603050405020304"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46" y="888783"/>
            <a:ext cx="11430179" cy="33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2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29BA2485-8864-E793-BD7C-75131606255E}"/>
              </a:ext>
            </a:extLst>
          </p:cNvPr>
          <p:cNvSpPr txBox="1"/>
          <p:nvPr/>
        </p:nvSpPr>
        <p:spPr>
          <a:xfrm>
            <a:off x="1993900" y="724"/>
            <a:ext cx="9728196" cy="584775"/>
          </a:xfrm>
          <a:prstGeom prst="rect">
            <a:avLst/>
          </a:prstGeom>
          <a:noFill/>
        </p:spPr>
        <p:txBody>
          <a:bodyPr wrap="square">
            <a:spAutoFit/>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pic>
        <p:nvPicPr>
          <p:cNvPr id="4" name="Picture 3">
            <a:extLst>
              <a:ext uri="{FF2B5EF4-FFF2-40B4-BE49-F238E27FC236}">
                <a16:creationId xmlns:a16="http://schemas.microsoft.com/office/drawing/2014/main" xmlns="" id="{C038EC53-B7AC-19F1-3471-613AD2D397DB}"/>
              </a:ext>
            </a:extLst>
          </p:cNvPr>
          <p:cNvPicPr>
            <a:picLocks noChangeAspect="1"/>
          </p:cNvPicPr>
          <p:nvPr/>
        </p:nvPicPr>
        <p:blipFill>
          <a:blip r:embed="rId3"/>
          <a:stretch>
            <a:fillRect/>
          </a:stretch>
        </p:blipFill>
        <p:spPr>
          <a:xfrm>
            <a:off x="1993899" y="1095119"/>
            <a:ext cx="7792651" cy="5218931"/>
          </a:xfrm>
          <a:prstGeom prst="rect">
            <a:avLst/>
          </a:prstGeom>
        </p:spPr>
      </p:pic>
    </p:spTree>
    <p:extLst>
      <p:ext uri="{BB962C8B-B14F-4D97-AF65-F5344CB8AC3E}">
        <p14:creationId xmlns:p14="http://schemas.microsoft.com/office/powerpoint/2010/main" val="662538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5" y="2597"/>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Zip</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82EC56B4-CB9B-C054-FDCF-3DBD9FDCA577}"/>
              </a:ext>
            </a:extLst>
          </p:cNvPr>
          <p:cNvSpPr txBox="1"/>
          <p:nvPr/>
        </p:nvSpPr>
        <p:spPr>
          <a:xfrm>
            <a:off x="531341" y="1204943"/>
            <a:ext cx="11318789" cy="4708981"/>
          </a:xfrm>
          <a:prstGeom prst="rect">
            <a:avLst/>
          </a:prstGeom>
          <a:noFill/>
        </p:spPr>
        <p:txBody>
          <a:bodyPr wrap="square">
            <a:spAutoFit/>
          </a:bodyPr>
          <a:lstStyle/>
          <a:p>
            <a:pPr algn="l"/>
            <a:r>
              <a:rPr lang="en-US" sz="2000" dirty="0"/>
              <a:t>In functional programming in Python, the `zip()` function is often used to combine multiple </a:t>
            </a:r>
            <a:r>
              <a:rPr lang="en-US" sz="2000" dirty="0" err="1"/>
              <a:t>iterables</a:t>
            </a:r>
            <a:r>
              <a:rPr lang="en-US" sz="2000" dirty="0"/>
              <a:t> element-wise into tuples. It takes two or more </a:t>
            </a:r>
            <a:r>
              <a:rPr lang="en-US" sz="2000" dirty="0" err="1"/>
              <a:t>iterables</a:t>
            </a:r>
            <a:r>
              <a:rPr lang="en-US" sz="2000" dirty="0"/>
              <a:t> as input and returns an iterator of tuples, where each tuple contains the corresponding elements from the input </a:t>
            </a:r>
            <a:r>
              <a:rPr lang="en-US" sz="2000" dirty="0" err="1"/>
              <a:t>iterables</a:t>
            </a:r>
            <a:r>
              <a:rPr lang="en-US" sz="2000" dirty="0"/>
              <a:t>.</a:t>
            </a:r>
          </a:p>
          <a:p>
            <a:pPr algn="l"/>
            <a:endParaRPr lang="en-US" sz="2000" dirty="0"/>
          </a:p>
          <a:p>
            <a:pPr algn="l"/>
            <a:r>
              <a:rPr lang="en-US" sz="2000" dirty="0"/>
              <a:t>Here's an example:                                            </a:t>
            </a:r>
          </a:p>
          <a:p>
            <a:pPr algn="l"/>
            <a:endParaRPr lang="en-US" sz="2000" dirty="0"/>
          </a:p>
          <a:p>
            <a:pPr algn="l"/>
            <a:r>
              <a:rPr lang="en-US" sz="2000" dirty="0"/>
              <a:t>                                                                         Output</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functional programming, `zip()` is commonly used with other functional constructs like `map()` or list comprehensions to perform operations on multiple </a:t>
            </a:r>
            <a:r>
              <a:rPr lang="en-US" sz="2000" dirty="0" err="1"/>
              <a:t>iterables</a:t>
            </a:r>
            <a:r>
              <a:rPr lang="en-US" sz="2000" dirty="0"/>
              <a:t> simultaneously. This allows for a more concise and expressive way to manipulate data in a functional style.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165" y="2464058"/>
            <a:ext cx="4321335" cy="253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620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2120890"/>
            <a:ext cx="10077450" cy="4524315"/>
          </a:xfrm>
          <a:prstGeom prst="rect">
            <a:avLst/>
          </a:prstGeom>
        </p:spPr>
        <p:txBody>
          <a:bodyPr wrap="square">
            <a:spAutoFit/>
          </a:bodyPr>
          <a:lstStyle/>
          <a:p>
            <a:r>
              <a:rPr lang="en-GB" sz="2400" dirty="0"/>
              <a:t># Python code to demonstrate the application of</a:t>
            </a:r>
          </a:p>
          <a:p>
            <a:r>
              <a:rPr lang="en-GB" sz="2400" dirty="0"/>
              <a:t># zip()</a:t>
            </a:r>
          </a:p>
          <a:p>
            <a:endParaRPr lang="en-GB" sz="2400" dirty="0"/>
          </a:p>
          <a:p>
            <a:r>
              <a:rPr lang="en-GB" sz="2400" dirty="0"/>
              <a:t># initializing list of players.</a:t>
            </a:r>
          </a:p>
          <a:p>
            <a:r>
              <a:rPr lang="en-GB" sz="2400" dirty="0"/>
              <a:t>players = ["Sachin", "</a:t>
            </a:r>
            <a:r>
              <a:rPr lang="en-GB" sz="2400" dirty="0" err="1"/>
              <a:t>Sehwag</a:t>
            </a:r>
            <a:r>
              <a:rPr lang="en-GB" sz="2400" dirty="0"/>
              <a:t>", "</a:t>
            </a:r>
            <a:r>
              <a:rPr lang="en-GB" sz="2400" dirty="0" err="1"/>
              <a:t>Gambhir</a:t>
            </a:r>
            <a:r>
              <a:rPr lang="en-GB" sz="2400" dirty="0"/>
              <a:t>", "</a:t>
            </a:r>
            <a:r>
              <a:rPr lang="en-GB" sz="2400" dirty="0" err="1"/>
              <a:t>Dravid</a:t>
            </a:r>
            <a:r>
              <a:rPr lang="en-GB" sz="2400" dirty="0"/>
              <a:t>", "</a:t>
            </a:r>
            <a:r>
              <a:rPr lang="en-GB" sz="2400" dirty="0" err="1"/>
              <a:t>Raina</a:t>
            </a:r>
            <a:r>
              <a:rPr lang="en-GB" sz="2400" dirty="0"/>
              <a:t>"]</a:t>
            </a:r>
          </a:p>
          <a:p>
            <a:endParaRPr lang="en-GB" sz="2400" dirty="0"/>
          </a:p>
          <a:p>
            <a:r>
              <a:rPr lang="en-GB" sz="2400" dirty="0"/>
              <a:t># initializing their scores</a:t>
            </a:r>
          </a:p>
          <a:p>
            <a:r>
              <a:rPr lang="en-GB" sz="2400" dirty="0"/>
              <a:t>scores = [100, 15, 17, 28, 43]</a:t>
            </a:r>
          </a:p>
          <a:p>
            <a:endParaRPr lang="en-GB" sz="2400" dirty="0"/>
          </a:p>
          <a:p>
            <a:r>
              <a:rPr lang="en-GB" sz="2400" dirty="0"/>
              <a:t># printing players and scores.</a:t>
            </a:r>
          </a:p>
          <a:p>
            <a:r>
              <a:rPr lang="en-GB" sz="2400" dirty="0"/>
              <a:t>for </a:t>
            </a:r>
            <a:r>
              <a:rPr lang="en-GB" sz="2400" dirty="0" err="1"/>
              <a:t>pl</a:t>
            </a:r>
            <a:r>
              <a:rPr lang="en-GB" sz="2400" dirty="0"/>
              <a:t>, </a:t>
            </a:r>
            <a:r>
              <a:rPr lang="en-GB" sz="2400" dirty="0" err="1"/>
              <a:t>sc</a:t>
            </a:r>
            <a:r>
              <a:rPr lang="en-GB" sz="2400" dirty="0"/>
              <a:t> in zip(players, scores):</a:t>
            </a:r>
          </a:p>
          <a:p>
            <a:r>
              <a:rPr lang="en-GB" sz="2400" dirty="0"/>
              <a:t>	print("Player : %s	 Score : %d" % (</a:t>
            </a:r>
            <a:r>
              <a:rPr lang="en-GB" sz="2400" dirty="0" err="1"/>
              <a:t>pl</a:t>
            </a:r>
            <a:r>
              <a:rPr lang="en-GB" sz="2400" dirty="0"/>
              <a:t>, </a:t>
            </a:r>
            <a:r>
              <a:rPr lang="en-GB" sz="2400" dirty="0" err="1"/>
              <a:t>sc</a:t>
            </a:r>
            <a:r>
              <a:rPr lang="en-GB" sz="2400" dirty="0"/>
              <a:t>))</a:t>
            </a:r>
          </a:p>
        </p:txBody>
      </p:sp>
      <p:sp>
        <p:nvSpPr>
          <p:cNvPr id="3" name="Title 2"/>
          <p:cNvSpPr>
            <a:spLocks noGrp="1"/>
          </p:cNvSpPr>
          <p:nvPr>
            <p:ph type="title"/>
          </p:nvPr>
        </p:nvSpPr>
        <p:spPr/>
        <p:txBody>
          <a:bodyPr/>
          <a:lstStyle/>
          <a:p>
            <a:r>
              <a:rPr lang="en-US" dirty="0" smtClean="0"/>
              <a:t>Zip – Usage Illustration</a:t>
            </a:r>
            <a:endParaRPr lang="en-GB" dirty="0"/>
          </a:p>
        </p:txBody>
      </p:sp>
    </p:spTree>
    <p:extLst>
      <p:ext uri="{BB962C8B-B14F-4D97-AF65-F5344CB8AC3E}">
        <p14:creationId xmlns:p14="http://schemas.microsoft.com/office/powerpoint/2010/main" val="1109370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4913"/>
            <a:ext cx="11006091"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925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59B730C7-9457-FA7A-9297-F029F422C59C}"/>
              </a:ext>
            </a:extLst>
          </p:cNvPr>
          <p:cNvSpPr>
            <a:spLocks noChangeArrowheads="1"/>
          </p:cNvSpPr>
          <p:nvPr/>
        </p:nvSpPr>
        <p:spPr bwMode="auto">
          <a:xfrm>
            <a:off x="162074" y="1249187"/>
            <a:ext cx="11688056"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effectLst/>
                <a:latin typeface="Söhne"/>
              </a:rPr>
              <a:t>A pure function adheres strictly to the principle that its output is solely determined by its input, devoid of any observable side effects. In functional programming, programs consist entirely of the evaluation of pure functions. Computation progresses through nested or composed function calls, without altering state or mutable data.</a:t>
            </a:r>
          </a:p>
          <a:p>
            <a:pPr algn="l"/>
            <a:endParaRPr lang="en-US" sz="2000" b="0" i="0" dirty="0">
              <a:effectLst/>
              <a:latin typeface="Söhne"/>
            </a:endParaRPr>
          </a:p>
          <a:p>
            <a:pPr algn="l"/>
            <a:r>
              <a:rPr lang="en-US" sz="2000" b="0" i="0" dirty="0">
                <a:effectLst/>
                <a:latin typeface="Söhne"/>
              </a:rPr>
              <a:t>The functional paradigm enjoys popularity due to its numerous advantages over other programming paradigms. Functional code exhibits the following characteristics:</a:t>
            </a:r>
          </a:p>
          <a:p>
            <a:pPr algn="l"/>
            <a:endParaRPr lang="en-US" sz="2000" b="0" i="0" dirty="0">
              <a:effectLst/>
              <a:latin typeface="Söhne"/>
            </a:endParaRPr>
          </a:p>
          <a:p>
            <a:pPr algn="l"/>
            <a:r>
              <a:rPr lang="en-US" sz="2000" b="0" i="0" dirty="0">
                <a:effectLst/>
                <a:latin typeface="Söhne"/>
              </a:rPr>
              <a:t>1. High-level: Descriptions of desired results take precedence over explicit steps needed to achieve them. Single statements are often succinct yet impactful.</a:t>
            </a:r>
          </a:p>
          <a:p>
            <a:pPr algn="l"/>
            <a:r>
              <a:rPr lang="en-US" sz="2000" b="0" i="0" dirty="0">
                <a:effectLst/>
                <a:latin typeface="Söhne"/>
              </a:rPr>
              <a:t>   </a:t>
            </a:r>
          </a:p>
          <a:p>
            <a:pPr algn="l"/>
            <a:r>
              <a:rPr lang="en-US" sz="2000" b="0" i="0" dirty="0">
                <a:effectLst/>
                <a:latin typeface="Söhne"/>
              </a:rPr>
              <a:t>2. Transparent: The behavior of a pure function relies solely on its inputs and outputs, excluding any intermediary values. This absence of side effects simplifies debugging.</a:t>
            </a:r>
          </a:p>
          <a:p>
            <a:pPr algn="l"/>
            <a:endParaRPr lang="en-US" sz="2000" b="0" i="0" dirty="0">
              <a:effectLst/>
              <a:latin typeface="Söhne"/>
            </a:endParaRPr>
          </a:p>
          <a:p>
            <a:pPr algn="l"/>
            <a:r>
              <a:rPr lang="en-US" sz="2000" b="0" i="0" dirty="0">
                <a:effectLst/>
                <a:latin typeface="Söhne"/>
              </a:rPr>
              <a:t>3. Parallelizable: Functions devoid of side effects can be executed more readily in parallel with each other, enhancing efficiency in concurrent operations.</a:t>
            </a:r>
            <a:endParaRPr lang="en-US" sz="2000" dirty="0">
              <a:latin typeface="+mn-lt"/>
            </a:endParaRPr>
          </a:p>
        </p:txBody>
      </p:sp>
    </p:spTree>
    <p:extLst>
      <p:ext uri="{BB962C8B-B14F-4D97-AF65-F5344CB8AC3E}">
        <p14:creationId xmlns:p14="http://schemas.microsoft.com/office/powerpoint/2010/main" val="1823468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C4D6F0CC-23E5-AFE9-8B8B-A1745E6DBEB3}"/>
              </a:ext>
            </a:extLst>
          </p:cNvPr>
          <p:cNvSpPr>
            <a:spLocks noChangeArrowheads="1"/>
          </p:cNvSpPr>
          <p:nvPr/>
        </p:nvSpPr>
        <p:spPr bwMode="auto">
          <a:xfrm>
            <a:off x="578705" y="2201091"/>
            <a:ext cx="11034584"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To support functional programming, it's advantageous for a programming language to enable functions to: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1. Accept other functions as arguments.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2. Return functions to their caller.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Python excels in both these regards. As covered previously, Python treats everything in a program as an object, with functions being no exception.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p:txBody>
      </p:sp>
    </p:spTree>
    <p:extLst>
      <p:ext uri="{BB962C8B-B14F-4D97-AF65-F5344CB8AC3E}">
        <p14:creationId xmlns:p14="http://schemas.microsoft.com/office/powerpoint/2010/main" val="2499563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GB" dirty="0"/>
          </a:p>
        </p:txBody>
      </p:sp>
      <p:sp>
        <p:nvSpPr>
          <p:cNvPr id="3" name="Content Placeholder 2"/>
          <p:cNvSpPr>
            <a:spLocks noGrp="1"/>
          </p:cNvSpPr>
          <p:nvPr>
            <p:ph idx="1"/>
          </p:nvPr>
        </p:nvSpPr>
        <p:spPr>
          <a:xfrm>
            <a:off x="838200" y="1825625"/>
            <a:ext cx="10515600" cy="1698625"/>
          </a:xfrm>
        </p:spPr>
        <p:txBody>
          <a:bodyPr/>
          <a:lstStyle/>
          <a:p>
            <a:pPr marL="0" indent="0">
              <a:buNone/>
            </a:pPr>
            <a:r>
              <a:rPr lang="en-GB" b="1" dirty="0"/>
              <a:t>lambda </a:t>
            </a:r>
            <a:r>
              <a:rPr lang="en-GB" b="1" dirty="0" smtClean="0"/>
              <a:t>function </a:t>
            </a:r>
          </a:p>
          <a:p>
            <a:pPr marL="0" indent="0">
              <a:buNone/>
            </a:pPr>
            <a:r>
              <a:rPr lang="en-GB" dirty="0"/>
              <a:t>S</a:t>
            </a:r>
            <a:r>
              <a:rPr lang="en-GB" dirty="0" smtClean="0"/>
              <a:t>mall </a:t>
            </a:r>
            <a:r>
              <a:rPr lang="en-GB" dirty="0"/>
              <a:t>anonymous </a:t>
            </a:r>
            <a:r>
              <a:rPr lang="en-GB" dirty="0" smtClean="0"/>
              <a:t>function (Function without name)</a:t>
            </a:r>
          </a:p>
          <a:p>
            <a:pPr marL="0" indent="0">
              <a:buNone/>
            </a:pPr>
            <a:r>
              <a:rPr lang="en-GB" dirty="0" smtClean="0"/>
              <a:t>Take </a:t>
            </a:r>
            <a:r>
              <a:rPr lang="en-GB" dirty="0"/>
              <a:t>any number of arguments, but can only have one </a:t>
            </a:r>
            <a:r>
              <a:rPr lang="en-GB" dirty="0" smtClean="0"/>
              <a:t>expression</a:t>
            </a:r>
            <a:endParaRPr lang="en-GB" dirty="0"/>
          </a:p>
        </p:txBody>
      </p:sp>
      <p:sp>
        <p:nvSpPr>
          <p:cNvPr id="4" name="Content Placeholder 2"/>
          <p:cNvSpPr txBox="1">
            <a:spLocks/>
          </p:cNvSpPr>
          <p:nvPr/>
        </p:nvSpPr>
        <p:spPr>
          <a:xfrm>
            <a:off x="838200" y="3463925"/>
            <a:ext cx="10515600" cy="1279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Syntax </a:t>
            </a:r>
          </a:p>
          <a:p>
            <a:pPr marL="0" indent="0">
              <a:buFont typeface="Arial" panose="020B0604020202020204" pitchFamily="34" charset="0"/>
              <a:buNone/>
            </a:pPr>
            <a:r>
              <a:rPr lang="en-GB" dirty="0"/>
              <a:t>	</a:t>
            </a:r>
            <a:r>
              <a:rPr lang="en-GB" dirty="0" smtClean="0">
                <a:solidFill>
                  <a:srgbClr val="0000CC"/>
                </a:solidFill>
              </a:rPr>
              <a:t>lambda</a:t>
            </a:r>
            <a:r>
              <a:rPr lang="en-GB" dirty="0" smtClean="0"/>
              <a:t>  arguments  : Expression</a:t>
            </a:r>
            <a:endParaRPr lang="en-GB" dirty="0"/>
          </a:p>
        </p:txBody>
      </p:sp>
      <p:sp>
        <p:nvSpPr>
          <p:cNvPr id="5" name="Content Placeholder 2"/>
          <p:cNvSpPr txBox="1">
            <a:spLocks/>
          </p:cNvSpPr>
          <p:nvPr/>
        </p:nvSpPr>
        <p:spPr>
          <a:xfrm>
            <a:off x="990600" y="4930775"/>
            <a:ext cx="10515600" cy="12795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Example</a:t>
            </a:r>
          </a:p>
          <a:p>
            <a:pPr marL="0" indent="0">
              <a:buFont typeface="Arial" panose="020B0604020202020204" pitchFamily="34" charset="0"/>
              <a:buNone/>
            </a:pPr>
            <a:r>
              <a:rPr lang="en-GB" dirty="0"/>
              <a:t>	</a:t>
            </a:r>
            <a:r>
              <a:rPr lang="en-GB" dirty="0" err="1" smtClean="0"/>
              <a:t>funct</a:t>
            </a:r>
            <a:r>
              <a:rPr lang="en-GB" dirty="0" smtClean="0"/>
              <a:t> = </a:t>
            </a:r>
            <a:r>
              <a:rPr lang="en-GB" dirty="0" smtClean="0">
                <a:solidFill>
                  <a:srgbClr val="0000CC"/>
                </a:solidFill>
              </a:rPr>
              <a:t>lambda</a:t>
            </a:r>
            <a:r>
              <a:rPr lang="en-GB" dirty="0" smtClean="0"/>
              <a:t>  a  : a+10</a:t>
            </a:r>
          </a:p>
          <a:p>
            <a:pPr marL="0" indent="0">
              <a:buFont typeface="Arial" panose="020B0604020202020204" pitchFamily="34" charset="0"/>
              <a:buNone/>
            </a:pPr>
            <a:r>
              <a:rPr lang="en-US" dirty="0"/>
              <a:t>	</a:t>
            </a:r>
            <a:r>
              <a:rPr lang="en-US" dirty="0" smtClean="0"/>
              <a:t>print(</a:t>
            </a:r>
            <a:r>
              <a:rPr lang="en-US" dirty="0" err="1" smtClean="0"/>
              <a:t>funct</a:t>
            </a:r>
            <a:r>
              <a:rPr lang="en-US" dirty="0" smtClean="0"/>
              <a:t>(4))</a:t>
            </a:r>
            <a:endParaRPr lang="en-GB" dirty="0"/>
          </a:p>
        </p:txBody>
      </p:sp>
    </p:spTree>
    <p:extLst>
      <p:ext uri="{BB962C8B-B14F-4D97-AF65-F5344CB8AC3E}">
        <p14:creationId xmlns:p14="http://schemas.microsoft.com/office/powerpoint/2010/main" val="2199001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FFE54CD-DC71-43CA-2E97-AB57E9BB6C4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BD4DA66B-2EF2-C94C-9CEC-DEAA81B9AC37}"/>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xmlns="" id="{E24481F7-C05F-B19E-604F-F38259DDE5C4}"/>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99E6229-E2E0-8B7C-E267-943DC116C95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TextBox 9">
            <a:extLst>
              <a:ext uri="{FF2B5EF4-FFF2-40B4-BE49-F238E27FC236}">
                <a16:creationId xmlns:a16="http://schemas.microsoft.com/office/drawing/2014/main" xmlns="" id="{323FAFD6-8965-3722-33DA-0EEA7BAB1930}"/>
              </a:ext>
            </a:extLst>
          </p:cNvPr>
          <p:cNvSpPr txBox="1"/>
          <p:nvPr/>
        </p:nvSpPr>
        <p:spPr>
          <a:xfrm>
            <a:off x="444843" y="1507524"/>
            <a:ext cx="6104238" cy="4708981"/>
          </a:xfrm>
          <a:prstGeom prst="rect">
            <a:avLst/>
          </a:prstGeom>
          <a:noFill/>
        </p:spPr>
        <p:txBody>
          <a:bodyPr wrap="square" rtlCol="0">
            <a:spAutoFit/>
          </a:bodyPr>
          <a:lstStyle/>
          <a:p>
            <a:pPr algn="l"/>
            <a:r>
              <a:rPr lang="en-US" sz="2000" b="0" i="0" dirty="0">
                <a:effectLst/>
              </a:rPr>
              <a:t>In functional programming in Python, pure functions are functions that:</a:t>
            </a:r>
          </a:p>
          <a:p>
            <a:pPr algn="l">
              <a:buFont typeface="+mj-lt"/>
              <a:buAutoNum type="arabicPeriod"/>
            </a:pPr>
            <a:r>
              <a:rPr lang="en-US" sz="2000" b="0" i="0" dirty="0">
                <a:effectLst/>
              </a:rPr>
              <a:t>Always return the same output for the same input.</a:t>
            </a:r>
          </a:p>
          <a:p>
            <a:pPr algn="l">
              <a:buFont typeface="+mj-lt"/>
              <a:buAutoNum type="arabicPeriod"/>
            </a:pPr>
            <a:r>
              <a:rPr lang="en-US" sz="2000" b="0" i="0" dirty="0">
                <a:effectLst/>
              </a:rPr>
              <a:t>Have no side effects, meaning they do not modify any external state or variables.</a:t>
            </a:r>
          </a:p>
          <a:p>
            <a:pPr algn="l"/>
            <a:r>
              <a:rPr lang="en-US" sz="2000" b="0" i="0" dirty="0">
                <a:effectLst/>
              </a:rPr>
              <a:t>Here's an example of a pure function in Python:</a:t>
            </a:r>
          </a:p>
          <a:p>
            <a:pPr algn="l"/>
            <a:r>
              <a:rPr lang="en-US" sz="2000" b="0" i="0" dirty="0">
                <a:effectLst/>
              </a:rPr>
              <a:t>This function takes two inputs, `a` and `b`, and returns their sum. It will always return the same result for the same inputs, and it does not modify any external state. Therefore, it is considered a pure function.</a:t>
            </a:r>
          </a:p>
          <a:p>
            <a:pPr algn="l"/>
            <a:endParaRPr lang="en-US" sz="2000" b="0" i="0" dirty="0">
              <a:effectLst/>
            </a:endParaRPr>
          </a:p>
          <a:p>
            <a:pPr algn="l"/>
            <a:r>
              <a:rPr lang="en-US" sz="2000" b="0" i="0" dirty="0">
                <a:effectLst/>
              </a:rPr>
              <a:t>In functional programming, pure functions are favored because they are easier to reason about, test, and compose. They also help in writing more predictable and maintainable code.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977" y="2271712"/>
            <a:ext cx="572877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064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Impure Function</a:t>
            </a:r>
            <a:endParaRPr lang="en-GB" dirty="0"/>
          </a:p>
        </p:txBody>
      </p:sp>
      <p:sp>
        <p:nvSpPr>
          <p:cNvPr id="3" name="Content Placeholder 2"/>
          <p:cNvSpPr>
            <a:spLocks noGrp="1"/>
          </p:cNvSpPr>
          <p:nvPr>
            <p:ph idx="1"/>
          </p:nvPr>
        </p:nvSpPr>
        <p:spPr/>
        <p:txBody>
          <a:bodyPr/>
          <a:lstStyle/>
          <a:p>
            <a:r>
              <a:rPr lang="en-GB" dirty="0"/>
              <a:t>An impure function is a function that has side effects or does not always return the same output when given the same input. Side effects can include </a:t>
            </a:r>
            <a:endParaRPr lang="en-GB" dirty="0" smtClean="0"/>
          </a:p>
          <a:p>
            <a:pPr lvl="1"/>
            <a:r>
              <a:rPr lang="en-GB" dirty="0"/>
              <a:t>M</a:t>
            </a:r>
            <a:r>
              <a:rPr lang="en-GB" dirty="0" smtClean="0"/>
              <a:t>odifying </a:t>
            </a:r>
            <a:r>
              <a:rPr lang="en-GB" dirty="0"/>
              <a:t>a global </a:t>
            </a:r>
            <a:r>
              <a:rPr lang="en-GB" dirty="0" smtClean="0"/>
              <a:t>variable</a:t>
            </a:r>
          </a:p>
          <a:p>
            <a:pPr lvl="1"/>
            <a:r>
              <a:rPr lang="en-GB" dirty="0"/>
              <a:t>C</a:t>
            </a:r>
            <a:r>
              <a:rPr lang="en-GB" dirty="0" smtClean="0"/>
              <a:t>hanging </a:t>
            </a:r>
            <a:r>
              <a:rPr lang="en-GB" dirty="0"/>
              <a:t>the state of an </a:t>
            </a:r>
            <a:r>
              <a:rPr lang="en-GB" dirty="0" smtClean="0"/>
              <a:t>object</a:t>
            </a:r>
          </a:p>
          <a:p>
            <a:pPr lvl="1"/>
            <a:r>
              <a:rPr lang="en-GB" dirty="0" smtClean="0"/>
              <a:t>Functions that generate Random output</a:t>
            </a:r>
          </a:p>
          <a:p>
            <a:pPr lvl="1"/>
            <a:r>
              <a:rPr lang="en-US" dirty="0" smtClean="0"/>
              <a:t>Functions receive user inputs</a:t>
            </a:r>
            <a:endParaRPr lang="en-GB" dirty="0"/>
          </a:p>
        </p:txBody>
      </p:sp>
    </p:spTree>
    <p:extLst>
      <p:ext uri="{BB962C8B-B14F-4D97-AF65-F5344CB8AC3E}">
        <p14:creationId xmlns:p14="http://schemas.microsoft.com/office/powerpoint/2010/main" val="1881339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2850" y="365125"/>
            <a:ext cx="6712573" cy="626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378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9A28C2-B6BD-E743-F6AF-26E2F8383E2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F8405A75-8555-D401-7ADC-07A6D19E2185}"/>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xmlns="" id="{B6C99207-9221-C447-FB61-BC8AAD884E0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1F58D22-CC3C-DA6C-F083-244D4269A8B7}"/>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B11D8693-32FC-66A3-5CFE-068B3ADD262F}"/>
              </a:ext>
            </a:extLst>
          </p:cNvPr>
          <p:cNvSpPr>
            <a:spLocks noChangeArrowheads="1"/>
          </p:cNvSpPr>
          <p:nvPr/>
        </p:nvSpPr>
        <p:spPr bwMode="auto">
          <a:xfrm>
            <a:off x="546571" y="1089142"/>
            <a:ext cx="10687052" cy="5278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Decorators represent a potent and valuable tool in Python, empowering programmers to alter the behavior of a function or class dynamically. They enable the wrapping of one function to extend its behavior, all without permanently altering its core functionality. However, before delving into decorators, it's beneficial to grasp some fundamental concepts that will aid in comprehending decorators effectively.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In Python, functions are regarded as first-class objects, embodying several key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1. Instance of Object Type: Functions are instances of the Object type, possessing the same attributes as any other object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2. Storable in Variables: Functions can be stored in variables, enabling flexible usage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p:txBody>
      </p:sp>
    </p:spTree>
    <p:extLst>
      <p:ext uri="{BB962C8B-B14F-4D97-AF65-F5344CB8AC3E}">
        <p14:creationId xmlns:p14="http://schemas.microsoft.com/office/powerpoint/2010/main" val="40609936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E9AC34-6DC3-1675-E009-54E56DD6B4F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AE9284B8-4331-0F46-C28A-4F5BAE93399F}"/>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xmlns="" id="{71AFC4BC-1E29-312F-B011-3E04EE1CF93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40C69BD8-6E12-C1A6-341D-5B5F7D481B9D}"/>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5D6DE41A-3DBD-D752-3C39-E56CF76E9F47}"/>
              </a:ext>
            </a:extLst>
          </p:cNvPr>
          <p:cNvSpPr txBox="1"/>
          <p:nvPr/>
        </p:nvSpPr>
        <p:spPr>
          <a:xfrm>
            <a:off x="296562" y="949932"/>
            <a:ext cx="11627708"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 3. Passable as Parameters: Functions can be passed as parameters to other functions, facilitating dynamic behavior and higher-order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4. Returnable from Functions: Functions can be returned as results from other functions, allowing for dynamic creation and composition of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5. Storable in Data Structures: Functions can be stored within various data structures such as hash tables, lists, and more, permitting efficient organization and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Consider the following examples to gain a clearer understanding of these concepts.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                                                                                             Output</a:t>
            </a:r>
          </a:p>
        </p:txBody>
      </p:sp>
      <p:pic>
        <p:nvPicPr>
          <p:cNvPr id="6" name="Picture 5">
            <a:extLst>
              <a:ext uri="{FF2B5EF4-FFF2-40B4-BE49-F238E27FC236}">
                <a16:creationId xmlns:a16="http://schemas.microsoft.com/office/drawing/2014/main" xmlns="" id="{F82099F2-2C66-9527-46EF-6FA4ACF8AADE}"/>
              </a:ext>
            </a:extLst>
          </p:cNvPr>
          <p:cNvPicPr>
            <a:picLocks noChangeAspect="1"/>
          </p:cNvPicPr>
          <p:nvPr/>
        </p:nvPicPr>
        <p:blipFill>
          <a:blip r:embed="rId3"/>
          <a:stretch>
            <a:fillRect/>
          </a:stretch>
        </p:blipFill>
        <p:spPr>
          <a:xfrm>
            <a:off x="591390" y="4111388"/>
            <a:ext cx="3758187" cy="2276085"/>
          </a:xfrm>
          <a:prstGeom prst="rect">
            <a:avLst/>
          </a:prstGeom>
        </p:spPr>
      </p:pic>
      <p:pic>
        <p:nvPicPr>
          <p:cNvPr id="9" name="Picture 8">
            <a:extLst>
              <a:ext uri="{FF2B5EF4-FFF2-40B4-BE49-F238E27FC236}">
                <a16:creationId xmlns:a16="http://schemas.microsoft.com/office/drawing/2014/main" xmlns="" id="{21C8FB59-9159-95BE-E840-AD9E1E8D6643}"/>
              </a:ext>
            </a:extLst>
          </p:cNvPr>
          <p:cNvPicPr>
            <a:picLocks noChangeAspect="1"/>
          </p:cNvPicPr>
          <p:nvPr/>
        </p:nvPicPr>
        <p:blipFill>
          <a:blip r:embed="rId4"/>
          <a:stretch>
            <a:fillRect/>
          </a:stretch>
        </p:blipFill>
        <p:spPr>
          <a:xfrm>
            <a:off x="5656617" y="4695567"/>
            <a:ext cx="2642976" cy="1590463"/>
          </a:xfrm>
          <a:prstGeom prst="rect">
            <a:avLst/>
          </a:prstGeom>
        </p:spPr>
      </p:pic>
    </p:spTree>
    <p:extLst>
      <p:ext uri="{BB962C8B-B14F-4D97-AF65-F5344CB8AC3E}">
        <p14:creationId xmlns:p14="http://schemas.microsoft.com/office/powerpoint/2010/main" val="16537064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E86655-3AA2-CC3D-394E-01C52DF76BC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BC33575D-5479-FF33-4816-CEEEDB692D16}"/>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xmlns="" id="{AC612F85-F2E3-C5CF-D19D-986063A33B1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20A86437-0ADE-76A6-6E5C-EAF6CE5628D1}"/>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7">
            <a:extLst>
              <a:ext uri="{FF2B5EF4-FFF2-40B4-BE49-F238E27FC236}">
                <a16:creationId xmlns:a16="http://schemas.microsoft.com/office/drawing/2014/main" xmlns="" id="{1F40E89B-B012-44E1-5BD2-54D864EA1C54}"/>
              </a:ext>
            </a:extLst>
          </p:cNvPr>
          <p:cNvPicPr>
            <a:picLocks noChangeAspect="1"/>
          </p:cNvPicPr>
          <p:nvPr/>
        </p:nvPicPr>
        <p:blipFill>
          <a:blip r:embed="rId3"/>
          <a:stretch>
            <a:fillRect/>
          </a:stretch>
        </p:blipFill>
        <p:spPr>
          <a:xfrm>
            <a:off x="399226" y="1763065"/>
            <a:ext cx="6277851" cy="3134162"/>
          </a:xfrm>
          <a:prstGeom prst="rect">
            <a:avLst/>
          </a:prstGeom>
        </p:spPr>
      </p:pic>
      <p:pic>
        <p:nvPicPr>
          <p:cNvPr id="10" name="Picture 9">
            <a:extLst>
              <a:ext uri="{FF2B5EF4-FFF2-40B4-BE49-F238E27FC236}">
                <a16:creationId xmlns:a16="http://schemas.microsoft.com/office/drawing/2014/main" xmlns="" id="{A1ED972D-D20B-723F-A6DD-F7D82BF89D1F}"/>
              </a:ext>
            </a:extLst>
          </p:cNvPr>
          <p:cNvPicPr>
            <a:picLocks noChangeAspect="1"/>
          </p:cNvPicPr>
          <p:nvPr/>
        </p:nvPicPr>
        <p:blipFill>
          <a:blip r:embed="rId4"/>
          <a:stretch>
            <a:fillRect/>
          </a:stretch>
        </p:blipFill>
        <p:spPr>
          <a:xfrm>
            <a:off x="7058399" y="2481778"/>
            <a:ext cx="4927347" cy="1277461"/>
          </a:xfrm>
          <a:prstGeom prst="rect">
            <a:avLst/>
          </a:prstGeom>
        </p:spPr>
      </p:pic>
      <p:sp>
        <p:nvSpPr>
          <p:cNvPr id="13" name="TextBox 12">
            <a:extLst>
              <a:ext uri="{FF2B5EF4-FFF2-40B4-BE49-F238E27FC236}">
                <a16:creationId xmlns:a16="http://schemas.microsoft.com/office/drawing/2014/main" xmlns="" id="{0B2AB808-BB64-43C2-14A9-2294DC4C7A9D}"/>
              </a:ext>
            </a:extLst>
          </p:cNvPr>
          <p:cNvSpPr txBox="1"/>
          <p:nvPr/>
        </p:nvSpPr>
        <p:spPr>
          <a:xfrm>
            <a:off x="3172598" y="1099025"/>
            <a:ext cx="6098058" cy="400110"/>
          </a:xfrm>
          <a:prstGeom prst="rect">
            <a:avLst/>
          </a:prstGeom>
          <a:noFill/>
        </p:spPr>
        <p:txBody>
          <a:bodyPr wrap="square">
            <a:spAutoFit/>
          </a:bodyPr>
          <a:lstStyle/>
          <a:p>
            <a:r>
              <a:rPr lang="en-US" sz="2000" b="1" i="0" dirty="0">
                <a:effectLst/>
              </a:rPr>
              <a:t>Example 2:</a:t>
            </a:r>
            <a:r>
              <a:rPr lang="en-US" sz="2000" b="0" i="0" dirty="0">
                <a:effectLst/>
              </a:rPr>
              <a:t> Passing the function as an argument </a:t>
            </a:r>
            <a:endParaRPr lang="en-IN" sz="2000" dirty="0"/>
          </a:p>
        </p:txBody>
      </p:sp>
      <p:sp>
        <p:nvSpPr>
          <p:cNvPr id="15" name="TextBox 14">
            <a:extLst>
              <a:ext uri="{FF2B5EF4-FFF2-40B4-BE49-F238E27FC236}">
                <a16:creationId xmlns:a16="http://schemas.microsoft.com/office/drawing/2014/main" xmlns="" id="{588CBC5D-D182-FC3B-6822-B19F912EFC10}"/>
              </a:ext>
            </a:extLst>
          </p:cNvPr>
          <p:cNvSpPr txBox="1"/>
          <p:nvPr/>
        </p:nvSpPr>
        <p:spPr>
          <a:xfrm>
            <a:off x="580768" y="5117387"/>
            <a:ext cx="11182864" cy="646331"/>
          </a:xfrm>
          <a:prstGeom prst="rect">
            <a:avLst/>
          </a:prstGeom>
          <a:noFill/>
        </p:spPr>
        <p:txBody>
          <a:bodyPr wrap="square">
            <a:spAutoFit/>
          </a:bodyPr>
          <a:lstStyle/>
          <a:p>
            <a:r>
              <a:rPr lang="en-US" b="0" i="0" dirty="0">
                <a:effectLst/>
              </a:rPr>
              <a:t>In the above example, the greet function takes another function as a parameter (shout and whisper in this case). The function passed as an argument is then called inside the function greet.</a:t>
            </a:r>
            <a:endParaRPr lang="en-IN" dirty="0"/>
          </a:p>
        </p:txBody>
      </p:sp>
    </p:spTree>
    <p:extLst>
      <p:ext uri="{BB962C8B-B14F-4D97-AF65-F5344CB8AC3E}">
        <p14:creationId xmlns:p14="http://schemas.microsoft.com/office/powerpoint/2010/main" val="1616513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29327A-66B2-413D-5359-DB61D341E75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3CF16974-4842-D4D8-EF63-5EB2389F567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xmlns="" id="{98C1321D-0072-22CC-5A48-D759F66A6B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FE58D088-93A9-114E-CE47-2F6D032AE6E6}"/>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7E876B94-48E0-8022-D8F8-C0CE391E5E71}"/>
              </a:ext>
            </a:extLst>
          </p:cNvPr>
          <p:cNvSpPr txBox="1"/>
          <p:nvPr/>
        </p:nvSpPr>
        <p:spPr>
          <a:xfrm>
            <a:off x="453078" y="1259528"/>
            <a:ext cx="11738918" cy="707886"/>
          </a:xfrm>
          <a:prstGeom prst="rect">
            <a:avLst/>
          </a:prstGeom>
          <a:noFill/>
        </p:spPr>
        <p:txBody>
          <a:bodyPr wrap="square">
            <a:spAutoFit/>
          </a:bodyPr>
          <a:lstStyle/>
          <a:p>
            <a:r>
              <a:rPr lang="en-US" sz="2000" b="0" i="0" dirty="0">
                <a:effectLst/>
              </a:rPr>
              <a:t>As stated above the decorators are used to modify the </a:t>
            </a:r>
            <a:r>
              <a:rPr lang="en-US" sz="2000" b="0" i="0" dirty="0" err="1">
                <a:effectLst/>
              </a:rPr>
              <a:t>behaviour</a:t>
            </a:r>
            <a:r>
              <a:rPr lang="en-US" sz="2000" b="0" i="0" dirty="0">
                <a:effectLst/>
              </a:rPr>
              <a:t> of function or class. In Decorators, functions are taken as the argument into another function and then called inside the wrapper function.</a:t>
            </a:r>
            <a:endParaRPr lang="en-IN" sz="2000" dirty="0"/>
          </a:p>
        </p:txBody>
      </p:sp>
      <p:pic>
        <p:nvPicPr>
          <p:cNvPr id="10" name="Picture 9">
            <a:extLst>
              <a:ext uri="{FF2B5EF4-FFF2-40B4-BE49-F238E27FC236}">
                <a16:creationId xmlns:a16="http://schemas.microsoft.com/office/drawing/2014/main" xmlns="" id="{287F848B-DB8E-AB9D-5E51-B58109E648F7}"/>
              </a:ext>
            </a:extLst>
          </p:cNvPr>
          <p:cNvPicPr>
            <a:picLocks noChangeAspect="1"/>
          </p:cNvPicPr>
          <p:nvPr/>
        </p:nvPicPr>
        <p:blipFill>
          <a:blip r:embed="rId3"/>
          <a:stretch>
            <a:fillRect/>
          </a:stretch>
        </p:blipFill>
        <p:spPr>
          <a:xfrm>
            <a:off x="595614" y="2200758"/>
            <a:ext cx="6001460" cy="3397714"/>
          </a:xfrm>
          <a:prstGeom prst="rect">
            <a:avLst/>
          </a:prstGeom>
        </p:spPr>
      </p:pic>
      <p:sp>
        <p:nvSpPr>
          <p:cNvPr id="12" name="TextBox 11">
            <a:extLst>
              <a:ext uri="{FF2B5EF4-FFF2-40B4-BE49-F238E27FC236}">
                <a16:creationId xmlns:a16="http://schemas.microsoft.com/office/drawing/2014/main" xmlns="" id="{BD1C1EF5-93C9-4659-37DE-CE2C4F277362}"/>
              </a:ext>
            </a:extLst>
          </p:cNvPr>
          <p:cNvSpPr txBox="1"/>
          <p:nvPr/>
        </p:nvSpPr>
        <p:spPr>
          <a:xfrm>
            <a:off x="6597074" y="2686899"/>
            <a:ext cx="5203629" cy="1938992"/>
          </a:xfrm>
          <a:prstGeom prst="rect">
            <a:avLst/>
          </a:prstGeom>
          <a:noFill/>
        </p:spPr>
        <p:txBody>
          <a:bodyPr wrap="square">
            <a:spAutoFit/>
          </a:bodyPr>
          <a:lstStyle/>
          <a:p>
            <a:r>
              <a:rPr lang="en-IN" sz="2000" dirty="0"/>
              <a:t>In the provided code, `</a:t>
            </a:r>
            <a:r>
              <a:rPr lang="en-IN" sz="2000" dirty="0" err="1"/>
              <a:t>gfg_decorator</a:t>
            </a:r>
            <a:r>
              <a:rPr lang="en-IN" sz="2000" dirty="0"/>
              <a:t>` is a callable function designed to augment another callable function, `</a:t>
            </a:r>
            <a:r>
              <a:rPr lang="en-IN" sz="2000" dirty="0" err="1"/>
              <a:t>hello_decorator</a:t>
            </a:r>
            <a:r>
              <a:rPr lang="en-IN" sz="2000" dirty="0"/>
              <a:t>`, by adding additional functionality to it. It returns a wrapper function encapsulating both the original function and the added code.</a:t>
            </a:r>
          </a:p>
        </p:txBody>
      </p:sp>
    </p:spTree>
    <p:extLst>
      <p:ext uri="{BB962C8B-B14F-4D97-AF65-F5344CB8AC3E}">
        <p14:creationId xmlns:p14="http://schemas.microsoft.com/office/powerpoint/2010/main" val="39945433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Decorator can modify behaviour</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5">
            <a:extLst>
              <a:ext uri="{FF2B5EF4-FFF2-40B4-BE49-F238E27FC236}">
                <a16:creationId xmlns:a16="http://schemas.microsoft.com/office/drawing/2014/main" xmlns="" id="{3524E36E-EDFA-36A0-0413-D7E66640517C}"/>
              </a:ext>
            </a:extLst>
          </p:cNvPr>
          <p:cNvPicPr>
            <a:picLocks noChangeAspect="1"/>
          </p:cNvPicPr>
          <p:nvPr/>
        </p:nvPicPr>
        <p:blipFill>
          <a:blip r:embed="rId3"/>
          <a:stretch>
            <a:fillRect/>
          </a:stretch>
        </p:blipFill>
        <p:spPr>
          <a:xfrm>
            <a:off x="752474" y="992337"/>
            <a:ext cx="4401164" cy="5477639"/>
          </a:xfrm>
          <a:prstGeom prst="rect">
            <a:avLst/>
          </a:prstGeom>
        </p:spPr>
      </p:pic>
      <p:pic>
        <p:nvPicPr>
          <p:cNvPr id="9" name="Picture 8">
            <a:extLst>
              <a:ext uri="{FF2B5EF4-FFF2-40B4-BE49-F238E27FC236}">
                <a16:creationId xmlns:a16="http://schemas.microsoft.com/office/drawing/2014/main" xmlns="" id="{B042EE4F-E7D3-E5B5-0F7E-27D8C66C36D1}"/>
              </a:ext>
            </a:extLst>
          </p:cNvPr>
          <p:cNvPicPr>
            <a:picLocks noChangeAspect="1"/>
          </p:cNvPicPr>
          <p:nvPr/>
        </p:nvPicPr>
        <p:blipFill>
          <a:blip r:embed="rId4"/>
          <a:stretch>
            <a:fillRect/>
          </a:stretch>
        </p:blipFill>
        <p:spPr>
          <a:xfrm>
            <a:off x="5262787" y="2361891"/>
            <a:ext cx="6820059" cy="2729006"/>
          </a:xfrm>
          <a:prstGeom prst="rect">
            <a:avLst/>
          </a:prstGeom>
        </p:spPr>
      </p:pic>
    </p:spTree>
    <p:extLst>
      <p:ext uri="{BB962C8B-B14F-4D97-AF65-F5344CB8AC3E}">
        <p14:creationId xmlns:p14="http://schemas.microsoft.com/office/powerpoint/2010/main" val="3926059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Decorators importance and needs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C3CD88C4-7580-CABB-5AA3-62D9E23048A5}"/>
              </a:ext>
            </a:extLst>
          </p:cNvPr>
          <p:cNvSpPr txBox="1"/>
          <p:nvPr/>
        </p:nvSpPr>
        <p:spPr>
          <a:xfrm>
            <a:off x="752474" y="1035709"/>
            <a:ext cx="11184153" cy="5632311"/>
          </a:xfrm>
          <a:prstGeom prst="rect">
            <a:avLst/>
          </a:prstGeom>
          <a:noFill/>
        </p:spPr>
        <p:txBody>
          <a:bodyPr wrap="square" rtlCol="0">
            <a:spAutoFit/>
          </a:bodyPr>
          <a:lstStyle/>
          <a:p>
            <a:r>
              <a:rPr lang="en-US" b="0" i="0" dirty="0">
                <a:effectLst/>
              </a:rPr>
              <a:t>In functional programming, decorators play a significant role in enhancing code readability, maintainability, and reusability by allowing for the dynamic modification or extension of functions or methods. In Python, decorators are higher-order functions that take another function as input and return a new function that typically extends or modifies the behavior of the original function.</a:t>
            </a:r>
          </a:p>
          <a:p>
            <a:endParaRPr lang="en-US" b="0" i="0" dirty="0">
              <a:effectLst/>
            </a:endParaRPr>
          </a:p>
          <a:p>
            <a:r>
              <a:rPr lang="en-US" b="0" i="0" dirty="0">
                <a:effectLst/>
              </a:rPr>
              <a:t>Here's a detailed exploration of the importance and need of decorators in functional programming, with reference to Python:</a:t>
            </a:r>
          </a:p>
          <a:p>
            <a:endParaRPr lang="en-US" b="0" i="0" dirty="0">
              <a:effectLst/>
            </a:endParaRPr>
          </a:p>
          <a:p>
            <a:r>
              <a:rPr lang="en-US" b="0" i="0" dirty="0">
                <a:effectLst/>
              </a:rPr>
              <a:t>1. Separation of Concerns: Decorators enable the separation of concerns by allowing developers to add cross-cutting concerns (such as logging, authentication, caching, etc.) to functions without modifying their core logic. This promotes a cleaner and more modular codebase.</a:t>
            </a:r>
          </a:p>
          <a:p>
            <a:endParaRPr lang="en-US" b="0" i="0" dirty="0">
              <a:effectLst/>
            </a:endParaRPr>
          </a:p>
          <a:p>
            <a:r>
              <a:rPr lang="en-US" b="0" i="0" dirty="0">
                <a:effectLst/>
              </a:rPr>
              <a:t>2. Code Reusability: Decorators promote code reusability by encapsulating reusable functionality within decorator functions. This enables developers to apply the same functionality to multiple functions or methods throughout their codebase without duplicating code.</a:t>
            </a:r>
          </a:p>
          <a:p>
            <a:endParaRPr lang="en-US" b="0" i="0" dirty="0">
              <a:effectLst/>
            </a:endParaRPr>
          </a:p>
          <a:p>
            <a:r>
              <a:rPr lang="en-US" b="0" i="0" dirty="0">
                <a:effectLst/>
              </a:rPr>
              <a:t>3. Readability: Decorators enhance code readability by clearly delineating the additional functionality applied to a function. By decorating a function with a descriptive decorator name, developers can easily understand and reason about the behavior of the function.</a:t>
            </a:r>
          </a:p>
          <a:p>
            <a:endParaRPr lang="en-US" b="0" i="0" dirty="0">
              <a:effectLst/>
            </a:endParaRPr>
          </a:p>
        </p:txBody>
      </p:sp>
    </p:spTree>
    <p:extLst>
      <p:ext uri="{BB962C8B-B14F-4D97-AF65-F5344CB8AC3E}">
        <p14:creationId xmlns:p14="http://schemas.microsoft.com/office/powerpoint/2010/main" val="26350486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812962B-31B1-0FB1-09A0-B7C5EAC1891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655F17CA-767F-3CBB-AC8E-3498415D87B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B5E08BB0-272F-7299-82F6-181E0E55A611}"/>
              </a:ext>
            </a:extLst>
          </p:cNvPr>
          <p:cNvPicPr>
            <a:picLocks noChangeAspect="1"/>
          </p:cNvPicPr>
          <p:nvPr/>
        </p:nvPicPr>
        <p:blipFill>
          <a:blip r:embed="rId2"/>
          <a:stretch>
            <a:fillRect/>
          </a:stretch>
        </p:blipFill>
        <p:spPr>
          <a:xfrm>
            <a:off x="0" y="2597"/>
            <a:ext cx="1504949" cy="1023587"/>
          </a:xfrm>
          <a:prstGeom prst="rect">
            <a:avLst/>
          </a:prstGeom>
        </p:spPr>
      </p:pic>
      <p:sp>
        <p:nvSpPr>
          <p:cNvPr id="9" name="Title 1">
            <a:extLst>
              <a:ext uri="{FF2B5EF4-FFF2-40B4-BE49-F238E27FC236}">
                <a16:creationId xmlns:a16="http://schemas.microsoft.com/office/drawing/2014/main" xmlns="" id="{80A304CF-01F4-C50E-1C52-AD11511D84EF}"/>
              </a:ext>
            </a:extLst>
          </p:cNvPr>
          <p:cNvSpPr txBox="1">
            <a:spLocks noChangeArrowheads="1"/>
          </p:cNvSpPr>
          <p:nvPr/>
        </p:nvSpPr>
        <p:spPr>
          <a:xfrm>
            <a:off x="1504945" y="-6928"/>
            <a:ext cx="10687051" cy="1033112"/>
          </a:xfrm>
          <a:prstGeom prst="rect">
            <a:avLst/>
          </a:prstGeom>
          <a:solidFill>
            <a:srgbClr val="C00000"/>
          </a:solidFill>
        </p:spPr>
        <p:txBody>
          <a:bodyPr/>
          <a:lstStyle/>
          <a:p>
            <a:pPr algn="ctr" fontAlgn="base"/>
            <a:r>
              <a:rPr lang="en-IN" sz="3200" b="1">
                <a:solidFill>
                  <a:schemeClr val="bg1"/>
                </a:solidFill>
                <a:latin typeface="Source Sans 3"/>
                <a:cs typeface="Times New Roman" panose="02020603050405020304" pitchFamily="18" charset="0"/>
              </a:rPr>
              <a:t>Decorators importance and needs</a:t>
            </a:r>
            <a:endParaRPr lang="en-IN" sz="3200" b="1" dirty="0">
              <a:solidFill>
                <a:schemeClr val="bg1"/>
              </a:solidFill>
              <a:latin typeface="Source Sans 3"/>
              <a:cs typeface="Times New Roman" panose="02020603050405020304" pitchFamily="18" charset="0"/>
            </a:endParaRPr>
          </a:p>
        </p:txBody>
      </p:sp>
      <p:sp>
        <p:nvSpPr>
          <p:cNvPr id="3" name="TextBox 2">
            <a:extLst>
              <a:ext uri="{FF2B5EF4-FFF2-40B4-BE49-F238E27FC236}">
                <a16:creationId xmlns:a16="http://schemas.microsoft.com/office/drawing/2014/main" xmlns="" id="{E78DD9E4-85F4-50C1-E221-9C21BEC02D4B}"/>
              </a:ext>
            </a:extLst>
          </p:cNvPr>
          <p:cNvSpPr txBox="1"/>
          <p:nvPr/>
        </p:nvSpPr>
        <p:spPr>
          <a:xfrm>
            <a:off x="263608" y="1468999"/>
            <a:ext cx="11664778" cy="4524315"/>
          </a:xfrm>
          <a:prstGeom prst="rect">
            <a:avLst/>
          </a:prstGeom>
          <a:noFill/>
        </p:spPr>
        <p:txBody>
          <a:bodyPr wrap="square">
            <a:spAutoFit/>
          </a:bodyPr>
          <a:lstStyle/>
          <a:p>
            <a:r>
              <a:rPr lang="en-US" b="0" i="0" dirty="0">
                <a:effectLst/>
              </a:rPr>
              <a:t>4. Dynamic Behavior: Decorators enable dynamic behavior by allowing functions to be modified or extended at runtime. This enables developers to adapt the behavior of functions based on specific requirements or conditions, enhancing the flexibility of the codebase.</a:t>
            </a:r>
          </a:p>
          <a:p>
            <a:endParaRPr lang="en-US" b="0" i="0" dirty="0">
              <a:effectLst/>
            </a:endParaRPr>
          </a:p>
          <a:p>
            <a:r>
              <a:rPr lang="en-US" b="0" i="0" dirty="0">
                <a:effectLst/>
              </a:rPr>
              <a:t>5. Aspect-Oriented Programming (AOP): Decorators facilitate aspect-oriented programming by providing a mechanism to separate cross-cutting concerns from the core logic of functions. This promotes cleaner and more modular code architecture, making it easier to maintain and evolve large codebases.</a:t>
            </a:r>
          </a:p>
          <a:p>
            <a:endParaRPr lang="en-US" b="0" i="0" dirty="0">
              <a:effectLst/>
            </a:endParaRPr>
          </a:p>
          <a:p>
            <a:r>
              <a:rPr lang="en-US" b="0" i="0" dirty="0">
                <a:effectLst/>
              </a:rPr>
              <a:t>6. Promoting Functional Paradigm: Decorators align with the functional programming paradigm by treating functions as first-class citizens and enabling higher-order functions. They encourage the use of pure functions and immutable data structures, promoting functional programming principles within Python codebases.</a:t>
            </a:r>
          </a:p>
          <a:p>
            <a:endParaRPr lang="en-US" b="0" i="0" dirty="0">
              <a:effectLst/>
            </a:endParaRPr>
          </a:p>
          <a:p>
            <a:r>
              <a:rPr lang="en-US" b="0" i="0" dirty="0">
                <a:effectLst/>
              </a:rPr>
              <a:t>In Python, decorators are commonly used in frameworks and libraries for tasks such as request handling in web applications (e.g., Flask, Django), method caching (e.g., </a:t>
            </a:r>
            <a:r>
              <a:rPr lang="en-US" b="0" i="0" dirty="0" err="1">
                <a:effectLst/>
              </a:rPr>
              <a:t>functools.lru_cache</a:t>
            </a:r>
            <a:r>
              <a:rPr lang="en-US" b="0" i="0" dirty="0">
                <a:effectLst/>
              </a:rPr>
              <a:t>), logging, authentication, and authorization. They provide a powerful mechanism for extending and enhancing the behavior of functions in a flexible and reusable manner, making them indispensable tools in the Python ecosystem for functional programming.</a:t>
            </a:r>
            <a:endParaRPr lang="en-IN" dirty="0"/>
          </a:p>
        </p:txBody>
      </p:sp>
    </p:spTree>
    <p:extLst>
      <p:ext uri="{BB962C8B-B14F-4D97-AF65-F5344CB8AC3E}">
        <p14:creationId xmlns:p14="http://schemas.microsoft.com/office/powerpoint/2010/main" val="39106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 example – one argument</a:t>
            </a:r>
            <a:endParaRPr lang="en-GB" dirty="0"/>
          </a:p>
        </p:txBody>
      </p:sp>
      <p:sp>
        <p:nvSpPr>
          <p:cNvPr id="3" name="Content Placeholder 2"/>
          <p:cNvSpPr>
            <a:spLocks noGrp="1"/>
          </p:cNvSpPr>
          <p:nvPr>
            <p:ph idx="1"/>
          </p:nvPr>
        </p:nvSpPr>
        <p:spPr/>
        <p:txBody>
          <a:bodyPr/>
          <a:lstStyle/>
          <a:p>
            <a:pPr marL="0" indent="0">
              <a:buNone/>
            </a:pPr>
            <a:r>
              <a:rPr lang="en-GB" dirty="0" err="1">
                <a:solidFill>
                  <a:srgbClr val="0000CC"/>
                </a:solidFill>
              </a:rPr>
              <a:t>sqrVal</a:t>
            </a:r>
            <a:r>
              <a:rPr lang="en-GB" dirty="0">
                <a:solidFill>
                  <a:srgbClr val="0000CC"/>
                </a:solidFill>
              </a:rPr>
              <a:t> = lambda x : x*x</a:t>
            </a:r>
          </a:p>
          <a:p>
            <a:pPr marL="0" indent="0">
              <a:buNone/>
            </a:pPr>
            <a:r>
              <a:rPr lang="en-GB" dirty="0">
                <a:solidFill>
                  <a:srgbClr val="0000CC"/>
                </a:solidFill>
              </a:rPr>
              <a:t>print(</a:t>
            </a:r>
            <a:r>
              <a:rPr lang="en-GB" dirty="0" err="1">
                <a:solidFill>
                  <a:srgbClr val="0000CC"/>
                </a:solidFill>
              </a:rPr>
              <a:t>sqrVal</a:t>
            </a:r>
            <a:r>
              <a:rPr lang="en-GB" dirty="0">
                <a:solidFill>
                  <a:srgbClr val="0000CC"/>
                </a:solidFill>
              </a:rPr>
              <a:t>(4))</a:t>
            </a:r>
          </a:p>
          <a:p>
            <a:pPr marL="0" indent="0">
              <a:buNone/>
            </a:pPr>
            <a:endParaRPr lang="en-GB" dirty="0"/>
          </a:p>
          <a:p>
            <a:pPr marL="0" indent="0">
              <a:buNone/>
            </a:pPr>
            <a:r>
              <a:rPr lang="en-GB" dirty="0"/>
              <a:t># </a:t>
            </a:r>
            <a:r>
              <a:rPr lang="en-GB" dirty="0" err="1"/>
              <a:t>sqrVal</a:t>
            </a:r>
            <a:r>
              <a:rPr lang="en-GB" dirty="0"/>
              <a:t> - Function Reference</a:t>
            </a:r>
          </a:p>
          <a:p>
            <a:pPr marL="0" indent="0">
              <a:buNone/>
            </a:pPr>
            <a:r>
              <a:rPr lang="en-GB" dirty="0"/>
              <a:t># lambda - keyword</a:t>
            </a:r>
          </a:p>
          <a:p>
            <a:pPr marL="0" indent="0">
              <a:buNone/>
            </a:pPr>
            <a:r>
              <a:rPr lang="en-GB" dirty="0"/>
              <a:t># x: x is </a:t>
            </a:r>
            <a:r>
              <a:rPr lang="en-GB" dirty="0" err="1"/>
              <a:t>arugument</a:t>
            </a:r>
            <a:endParaRPr lang="en-GB" dirty="0"/>
          </a:p>
          <a:p>
            <a:pPr marL="0" indent="0">
              <a:buNone/>
            </a:pPr>
            <a:r>
              <a:rPr lang="en-GB" dirty="0"/>
              <a:t># </a:t>
            </a:r>
            <a:r>
              <a:rPr lang="en-GB" dirty="0" err="1"/>
              <a:t>sigle</a:t>
            </a:r>
            <a:r>
              <a:rPr lang="en-GB" dirty="0"/>
              <a:t> expression x*x</a:t>
            </a:r>
          </a:p>
          <a:p>
            <a:pPr marL="0" indent="0">
              <a:buNone/>
            </a:pPr>
            <a:r>
              <a:rPr lang="en-GB" dirty="0"/>
              <a:t># this expression value will be returned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17" y="1900673"/>
            <a:ext cx="11065883" cy="4957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2660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DBE922-5E2F-814E-B59D-E8EFB52A63D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B79DBC48-19E9-8D34-5D14-5F5ECB84D0EB}"/>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8948E4F6-197E-5A75-00C1-EE08C3285D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1765A07A-2EBB-F852-1321-52B3C1DCF423}"/>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6CED8E0B-B271-2052-70FE-2B6C551D8B24}"/>
              </a:ext>
            </a:extLst>
          </p:cNvPr>
          <p:cNvSpPr txBox="1"/>
          <p:nvPr/>
        </p:nvSpPr>
        <p:spPr>
          <a:xfrm>
            <a:off x="183289" y="1161222"/>
            <a:ext cx="11825416" cy="5139869"/>
          </a:xfrm>
          <a:prstGeom prst="rect">
            <a:avLst/>
          </a:prstGeom>
          <a:noFill/>
        </p:spPr>
        <p:txBody>
          <a:bodyPr wrap="square" rtlCol="0">
            <a:spAutoFit/>
          </a:bodyPr>
          <a:lstStyle/>
          <a:p>
            <a:pPr algn="l"/>
            <a:r>
              <a:rPr lang="en-US" sz="2000" b="0" i="0" dirty="0">
                <a:effectLst/>
              </a:rPr>
              <a:t>Generators, regular expressions, and comprehensions are essential tools in Python programming, particularly within the context of functional programming. Let's delve into each of these concepts in detail:</a:t>
            </a:r>
          </a:p>
          <a:p>
            <a:pPr algn="l"/>
            <a:endParaRPr lang="en-US" sz="2000" b="0" i="0" dirty="0">
              <a:effectLst/>
            </a:endParaRPr>
          </a:p>
          <a:p>
            <a:pPr algn="l"/>
            <a:r>
              <a:rPr lang="en-US" sz="2800" b="1" i="0" dirty="0">
                <a:effectLst/>
              </a:rPr>
              <a:t>Generators:</a:t>
            </a:r>
          </a:p>
          <a:p>
            <a:pPr algn="l"/>
            <a:endParaRPr lang="en-US" sz="2000" b="0" i="0" dirty="0">
              <a:effectLst/>
            </a:endParaRPr>
          </a:p>
          <a:p>
            <a:pPr algn="l"/>
            <a:r>
              <a:rPr lang="en-US" sz="2000" b="0" i="0" dirty="0">
                <a:effectLst/>
              </a:rPr>
              <a:t>Generators are a powerful feature in Python that allow for the creation of iterators. They provide a convenient way to generate a sequence of values lazily, on-the-fly, rather than storing them in memory all at once. This is especially useful when dealing with large datasets or infinite sequences.</a:t>
            </a:r>
          </a:p>
          <a:p>
            <a:pPr algn="l"/>
            <a:endParaRPr lang="en-US" sz="2000" b="0" i="0" dirty="0">
              <a:effectLst/>
            </a:endParaRPr>
          </a:p>
          <a:p>
            <a:pPr algn="l"/>
            <a:r>
              <a:rPr lang="en-US" sz="2000" b="0" i="0" dirty="0">
                <a:effectLst/>
              </a:rPr>
              <a:t>In functional programming, generators fit well with the principle of lazy evaluation, where computations are deferred until their results are actually needed. They enable the creation of functions that produce a stream of values, allowing for efficient memory usage and improved performance.</a:t>
            </a:r>
          </a:p>
          <a:p>
            <a:pPr algn="l"/>
            <a:endParaRPr lang="en-US" sz="2000" b="0" i="0" dirty="0">
              <a:effectLst/>
            </a:endParaRPr>
          </a:p>
          <a:p>
            <a:pPr algn="l"/>
            <a:r>
              <a:rPr lang="en-US" sz="2000" b="0" i="0" dirty="0">
                <a:effectLst/>
              </a:rPr>
              <a:t>Generators are defined using the `yield` keyword, which suspends the function's execution and returns a value to the caller. The function's state is preserved, allowing it to resume execution from where it left off when called again.</a:t>
            </a:r>
          </a:p>
        </p:txBody>
      </p:sp>
    </p:spTree>
    <p:extLst>
      <p:ext uri="{BB962C8B-B14F-4D97-AF65-F5344CB8AC3E}">
        <p14:creationId xmlns:p14="http://schemas.microsoft.com/office/powerpoint/2010/main" val="26648674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8B3646D-61C6-910B-6194-C0B46035AE6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4E455231-E902-ABB7-5321-43F687A80BD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EC2E0CD0-C2C8-EB9A-D3B5-81DCF275C2C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F797710A-1B6D-93F5-4405-FC23D29BB82C}"/>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6ACC57C3-C39D-AC69-F795-3EAA4B4EF9EB}"/>
              </a:ext>
            </a:extLst>
          </p:cNvPr>
          <p:cNvSpPr txBox="1"/>
          <p:nvPr/>
        </p:nvSpPr>
        <p:spPr>
          <a:xfrm>
            <a:off x="259492" y="836268"/>
            <a:ext cx="11689492" cy="6001643"/>
          </a:xfrm>
          <a:prstGeom prst="rect">
            <a:avLst/>
          </a:prstGeom>
          <a:noFill/>
        </p:spPr>
        <p:txBody>
          <a:bodyPr wrap="square" rtlCol="0">
            <a:spAutoFit/>
          </a:bodyPr>
          <a:lstStyle/>
          <a:p>
            <a:r>
              <a:rPr lang="en-US" sz="2400" b="1" dirty="0"/>
              <a:t> Performance of Generators:</a:t>
            </a:r>
          </a:p>
          <a:p>
            <a:endParaRPr lang="en-US" dirty="0"/>
          </a:p>
          <a:p>
            <a:r>
              <a:rPr lang="en-US" dirty="0"/>
              <a:t>Generators offer several performance benefits:</a:t>
            </a:r>
          </a:p>
          <a:p>
            <a:endParaRPr lang="en-US" dirty="0"/>
          </a:p>
          <a:p>
            <a:r>
              <a:rPr lang="en-US" dirty="0"/>
              <a:t>1. Memory Efficiency: Since generators produce values on-the-fly, they do not store the entire sequence in memory at once. This makes them suitable for processing large datasets or infinite sequences without exhausting system resources.</a:t>
            </a:r>
          </a:p>
          <a:p>
            <a:endParaRPr lang="en-US" dirty="0"/>
          </a:p>
          <a:p>
            <a:r>
              <a:rPr lang="en-US" dirty="0"/>
              <a:t>2. Time Efficiency: Generators allow for lazy evaluation, meaning computations are only performed when values are actually needed. This can lead to significant time savings, especially when dealing with complex or resource-intensive operations.</a:t>
            </a:r>
          </a:p>
          <a:p>
            <a:endParaRPr lang="en-US" dirty="0"/>
          </a:p>
          <a:p>
            <a:r>
              <a:rPr lang="en-US" dirty="0"/>
              <a:t>3. Optimized Iteration: Generators provide an optimized way to iterate over sequences, reducing the overhead associated with creating and managing intermediate data structures.</a:t>
            </a:r>
          </a:p>
          <a:p>
            <a:endParaRPr lang="en-US" dirty="0"/>
          </a:p>
          <a:p>
            <a:r>
              <a:rPr lang="en-US" dirty="0"/>
              <a:t>4. Concise and Readable Code: Generators enable the encapsulation of complex logic or data generation into a single function, leading to more concise and readable code. This enhances code maintainability and comprehension.</a:t>
            </a:r>
          </a:p>
          <a:p>
            <a:endParaRPr lang="en-US" dirty="0"/>
          </a:p>
          <a:p>
            <a:r>
              <a:rPr lang="en-US" dirty="0"/>
              <a:t>5. Enhanced Code Reusability: Generator functions can be reused across different parts of the codebase. This allows for the encapsulation of common functionality or data generation logic, promoting code reusability and reducing redundancy.</a:t>
            </a:r>
          </a:p>
          <a:p>
            <a:endParaRPr lang="en-US" dirty="0"/>
          </a:p>
          <a:p>
            <a:endParaRPr lang="en-US" dirty="0"/>
          </a:p>
          <a:p>
            <a:endParaRPr lang="en-IN" dirty="0"/>
          </a:p>
        </p:txBody>
      </p:sp>
    </p:spTree>
    <p:extLst>
      <p:ext uri="{BB962C8B-B14F-4D97-AF65-F5344CB8AC3E}">
        <p14:creationId xmlns:p14="http://schemas.microsoft.com/office/powerpoint/2010/main" val="701943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9FB03E5-90EE-73FE-77DB-BD9BB091AAD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B451784B-402D-D596-1B70-7A68D17B9E8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14D08A1D-3097-3F08-B490-BC608373970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EF9CD402-9195-66D5-DB3C-D08C19A2A95E}"/>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0278FF27-8F18-DB60-06D3-C0DF5DD2B3EF}"/>
              </a:ext>
            </a:extLst>
          </p:cNvPr>
          <p:cNvSpPr txBox="1"/>
          <p:nvPr/>
        </p:nvSpPr>
        <p:spPr>
          <a:xfrm>
            <a:off x="251251" y="925312"/>
            <a:ext cx="11689492" cy="5816977"/>
          </a:xfrm>
          <a:prstGeom prst="rect">
            <a:avLst/>
          </a:prstGeom>
          <a:noFill/>
        </p:spPr>
        <p:txBody>
          <a:bodyPr wrap="square" rtlCol="0">
            <a:spAutoFit/>
          </a:bodyPr>
          <a:lstStyle/>
          <a:p>
            <a:r>
              <a:rPr lang="en-US" sz="2000" dirty="0"/>
              <a:t>6. Suitability for Large Datasets: Generators excel in handling large datasets that cannot fit into memory. By generating data on-the-fly and iterating over it one piece at a time, generators minimize memory usage and optimize performance.</a:t>
            </a:r>
          </a:p>
          <a:p>
            <a:endParaRPr lang="en-US" sz="2000" dirty="0"/>
          </a:p>
          <a:p>
            <a:r>
              <a:rPr lang="en-US" sz="2000" dirty="0"/>
              <a:t>7. Performance Optimization: Generators are instrumental in performance optimization, especially when dealing with large datasets. By avoiding the need to store all data in memory simultaneously, generators reduce memory overhead and improve overall performance.</a:t>
            </a:r>
          </a:p>
          <a:p>
            <a:endParaRPr lang="en-US" sz="2000" dirty="0"/>
          </a:p>
          <a:p>
            <a:r>
              <a:rPr lang="en-US" sz="2400" b="1" dirty="0"/>
              <a:t>Python generators find utility in various real-world scenarios:</a:t>
            </a:r>
          </a:p>
          <a:p>
            <a:endParaRPr lang="en-US" sz="2400" b="1" dirty="0"/>
          </a:p>
          <a:p>
            <a:r>
              <a:rPr lang="en-US" sz="2000" dirty="0"/>
              <a:t>1. Processing Large Datasets: Generators excel at handling large datasets, like reading from sizable CSV files or processing database query results. By iterating over data incrementally, generators minimize memory usage and boost performance.</a:t>
            </a:r>
          </a:p>
          <a:p>
            <a:endParaRPr lang="en-US" sz="2000" dirty="0"/>
          </a:p>
          <a:p>
            <a:r>
              <a:rPr lang="en-US" sz="2000" dirty="0"/>
              <a:t>2. Parsing and Processing Complex Files: When parsing large XML or JSON files, generators facilitate incremental processing, ideal for handling files too large to fit in memory or for processing streaming data efficiently.</a:t>
            </a:r>
          </a:p>
          <a:p>
            <a:endParaRPr lang="en-IN" sz="2400" b="1" dirty="0"/>
          </a:p>
        </p:txBody>
      </p:sp>
    </p:spTree>
    <p:extLst>
      <p:ext uri="{BB962C8B-B14F-4D97-AF65-F5344CB8AC3E}">
        <p14:creationId xmlns:p14="http://schemas.microsoft.com/office/powerpoint/2010/main" val="8712525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2060B5-FAEF-1BC2-4AD2-427C6BB29C2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03043D6E-8295-2578-9175-785DB94CB1C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021092C0-45CB-CD08-B8B7-2B455C85BF2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392233F3-018A-869D-7F0F-FD147E12DBFD}"/>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C4892A25-B7AA-9937-25AA-33301148A879}"/>
              </a:ext>
            </a:extLst>
          </p:cNvPr>
          <p:cNvSpPr txBox="1"/>
          <p:nvPr/>
        </p:nvSpPr>
        <p:spPr>
          <a:xfrm>
            <a:off x="251251" y="925312"/>
            <a:ext cx="11689492" cy="5816977"/>
          </a:xfrm>
          <a:prstGeom prst="rect">
            <a:avLst/>
          </a:prstGeom>
          <a:noFill/>
        </p:spPr>
        <p:txBody>
          <a:bodyPr wrap="square" rtlCol="0">
            <a:spAutoFit/>
          </a:bodyPr>
          <a:lstStyle/>
          <a:p>
            <a:r>
              <a:rPr lang="en-US" sz="2000" dirty="0"/>
              <a:t>3. Web Scraping: In web scraping tasks, generators efficiently process extensive data from websites. By fetching web pages one at a time and parsing HTML incrementally, generators streamline data extraction.</a:t>
            </a:r>
          </a:p>
          <a:p>
            <a:endParaRPr lang="en-US" sz="2000" dirty="0"/>
          </a:p>
          <a:p>
            <a:r>
              <a:rPr lang="en-US" sz="2000" dirty="0"/>
              <a:t>4. Log File Analysis: Generators efficiently process large log files by reading entries one at a time, enabling filtering or transformation of data without overwhelming memory resources.</a:t>
            </a:r>
          </a:p>
          <a:p>
            <a:endParaRPr lang="en-US" sz="2000" dirty="0"/>
          </a:p>
          <a:p>
            <a:r>
              <a:rPr lang="en-US" sz="2000" dirty="0"/>
              <a:t>5. Data Stream Processing: Real-time data streams, like those from sensors or IoT devices, benefit from generators for incremental processing, ensuring efficient and timely data analysis.</a:t>
            </a:r>
          </a:p>
          <a:p>
            <a:endParaRPr lang="en-US" sz="2000" dirty="0"/>
          </a:p>
          <a:p>
            <a:r>
              <a:rPr lang="en-US" sz="2000" dirty="0"/>
              <a:t>6. Image Processing: Image processing tasks leverage generators to handle large numbers of images or video frames efficiently. By processing images one at a time, memory usage is optimized.</a:t>
            </a:r>
          </a:p>
          <a:p>
            <a:endParaRPr lang="en-US" sz="2000" dirty="0"/>
          </a:p>
          <a:p>
            <a:r>
              <a:rPr lang="en-US" sz="2000" dirty="0"/>
              <a:t>7. Data Analysis and Machine Learning: Generators aid in processing vast datasets, such as machine learning training data, in smaller, manageable chunks. This improves memory management and processing efficiency.</a:t>
            </a:r>
          </a:p>
          <a:p>
            <a:endParaRPr lang="en-US" sz="2000" dirty="0"/>
          </a:p>
          <a:p>
            <a:r>
              <a:rPr lang="en-US" sz="2000" dirty="0"/>
              <a:t>8. Network Communication: Generators are instrumental in network communication tasks, allowing for the sequential processing of incoming data packets, enhancing memory usage and performance.</a:t>
            </a:r>
          </a:p>
          <a:p>
            <a:endParaRPr lang="en-US" sz="2000" dirty="0"/>
          </a:p>
        </p:txBody>
      </p:sp>
    </p:spTree>
    <p:extLst>
      <p:ext uri="{BB962C8B-B14F-4D97-AF65-F5344CB8AC3E}">
        <p14:creationId xmlns:p14="http://schemas.microsoft.com/office/powerpoint/2010/main" val="3489020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20C897-73BA-BCA5-BA10-9160089B5C7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E0B25DF7-EFAA-046F-C7AC-401B6D063087}"/>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1DB6867B-1AA2-F181-BD2C-5B3E08E4114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B94850D4-B32B-E26E-BCE3-9BE04BE6871D}"/>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59BFC9C6-2336-203F-806A-2C99A147C3BD}"/>
              </a:ext>
            </a:extLst>
          </p:cNvPr>
          <p:cNvSpPr txBox="1"/>
          <p:nvPr/>
        </p:nvSpPr>
        <p:spPr>
          <a:xfrm>
            <a:off x="234778" y="1161535"/>
            <a:ext cx="11751276" cy="4401205"/>
          </a:xfrm>
          <a:prstGeom prst="rect">
            <a:avLst/>
          </a:prstGeom>
          <a:noFill/>
        </p:spPr>
        <p:txBody>
          <a:bodyPr wrap="square" rtlCol="0">
            <a:spAutoFit/>
          </a:bodyPr>
          <a:lstStyle/>
          <a:p>
            <a:r>
              <a:rPr lang="en-US" sz="2000" dirty="0"/>
              <a:t>Consider the following example of a generator that reads lines from a sizable text file: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this example, the </a:t>
            </a:r>
            <a:r>
              <a:rPr lang="en-US" sz="2000" dirty="0" err="1"/>
              <a:t>read_large_file</a:t>
            </a:r>
            <a:r>
              <a:rPr lang="en-US" sz="2000" dirty="0"/>
              <a:t> generator reads lines from a large text file one at a time, allowing you to process the file line by line without loading the entire file into memory.</a:t>
            </a:r>
          </a:p>
        </p:txBody>
      </p:sp>
      <p:pic>
        <p:nvPicPr>
          <p:cNvPr id="6" name="Picture 5">
            <a:extLst>
              <a:ext uri="{FF2B5EF4-FFF2-40B4-BE49-F238E27FC236}">
                <a16:creationId xmlns:a16="http://schemas.microsoft.com/office/drawing/2014/main" xmlns="" id="{EF077275-C931-E276-D073-F5E4D7AD394E}"/>
              </a:ext>
            </a:extLst>
          </p:cNvPr>
          <p:cNvPicPr>
            <a:picLocks noChangeAspect="1"/>
          </p:cNvPicPr>
          <p:nvPr/>
        </p:nvPicPr>
        <p:blipFill>
          <a:blip r:embed="rId3"/>
          <a:stretch>
            <a:fillRect/>
          </a:stretch>
        </p:blipFill>
        <p:spPr>
          <a:xfrm>
            <a:off x="234777" y="1733525"/>
            <a:ext cx="6231215" cy="2492486"/>
          </a:xfrm>
          <a:prstGeom prst="rect">
            <a:avLst/>
          </a:prstGeom>
        </p:spPr>
      </p:pic>
    </p:spTree>
    <p:extLst>
      <p:ext uri="{BB962C8B-B14F-4D97-AF65-F5344CB8AC3E}">
        <p14:creationId xmlns:p14="http://schemas.microsoft.com/office/powerpoint/2010/main" val="6986939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E1A849-2E70-E2A8-54E4-E66D5C16A39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32153C4F-685D-57DF-6D07-BD9C1C2840CE}"/>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84694577-3B4D-2149-A84E-8895EE1298E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FB5F768A-99DD-DD85-4488-A35D9BCF79FE}"/>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7C3EA6B9-F6F5-EBBA-8A7A-D41401A41FCD}"/>
              </a:ext>
            </a:extLst>
          </p:cNvPr>
          <p:cNvSpPr txBox="1"/>
          <p:nvPr/>
        </p:nvSpPr>
        <p:spPr>
          <a:xfrm>
            <a:off x="234778" y="927157"/>
            <a:ext cx="11751276" cy="5878532"/>
          </a:xfrm>
          <a:prstGeom prst="rect">
            <a:avLst/>
          </a:prstGeom>
          <a:noFill/>
        </p:spPr>
        <p:txBody>
          <a:bodyPr wrap="square" rtlCol="0">
            <a:spAutoFit/>
          </a:bodyPr>
          <a:lstStyle/>
          <a:p>
            <a:pPr algn="l"/>
            <a:r>
              <a:rPr lang="en-US" sz="2800" b="1" i="0" dirty="0">
                <a:solidFill>
                  <a:srgbClr val="000000"/>
                </a:solidFill>
                <a:effectLst/>
              </a:rPr>
              <a:t>Regular Expressions:</a:t>
            </a:r>
          </a:p>
          <a:p>
            <a:pPr algn="l"/>
            <a:endParaRPr lang="en-US" sz="2800" b="1" dirty="0">
              <a:solidFill>
                <a:srgbClr val="000000"/>
              </a:solidFill>
            </a:endParaRPr>
          </a:p>
          <a:p>
            <a:pPr marL="342900" indent="-342900" algn="l">
              <a:buFont typeface="Arial" panose="020B0604020202020204" pitchFamily="34" charset="0"/>
              <a:buChar char="•"/>
            </a:pPr>
            <a:r>
              <a:rPr lang="en-US" sz="2000" b="0" i="0" dirty="0">
                <a:solidFill>
                  <a:srgbClr val="000000"/>
                </a:solidFill>
                <a:effectLst/>
              </a:rPr>
              <a:t>Regular expressions (regex) are a powerful tool for pattern matching and text manipulation. They allow developers to search for specific patterns within strings, extract data, and perform sophisticated text transformations.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solidFill>
                  <a:srgbClr val="000000"/>
                </a:solidFill>
                <a:effectLst/>
              </a:rPr>
              <a:t>In functional programming, regular expressions are commonly used for data processing tasks such as parsing, validation, and extraction. They enable developers to write concise and expressive code for pattern-based operations.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solidFill>
                  <a:srgbClr val="000000"/>
                </a:solidFill>
                <a:effectLst/>
              </a:rPr>
              <a:t>Python's `re` module provides comprehensive support for regular expressions, allowing developers to compile regex patterns, search for matches within strings, and perform various text manipulation operations.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effectLst/>
              </a:rPr>
              <a:t>A Python regular expression is a sequence of metacharacters that define a search pattern. We use these patterns in a string-searching algorithm to "find" or "find and replace" on strings. </a:t>
            </a:r>
          </a:p>
          <a:p>
            <a:pPr marL="342900" indent="-342900" algn="l">
              <a:buFont typeface="Arial" panose="020B0604020202020204" pitchFamily="34" charset="0"/>
              <a:buChar char="•"/>
            </a:pPr>
            <a:r>
              <a:rPr lang="en-US" sz="2000" b="0" i="0" dirty="0">
                <a:effectLst/>
              </a:rPr>
              <a:t>The term "regular expressions" is frequently shortened to "</a:t>
            </a:r>
            <a:r>
              <a:rPr lang="en-US" sz="2000" b="0" i="0" dirty="0" err="1">
                <a:effectLst/>
              </a:rPr>
              <a:t>RegEx</a:t>
            </a:r>
            <a:r>
              <a:rPr lang="en-US" sz="2000" b="0" i="0" dirty="0">
                <a:effectLst/>
              </a:rPr>
              <a:t>".</a:t>
            </a:r>
          </a:p>
          <a:p>
            <a:pPr algn="l"/>
            <a:endParaRPr lang="en-US" sz="2000" b="0" i="0" dirty="0">
              <a:solidFill>
                <a:srgbClr val="000000"/>
              </a:solidFill>
              <a:effectLst/>
            </a:endParaRPr>
          </a:p>
        </p:txBody>
      </p:sp>
    </p:spTree>
    <p:extLst>
      <p:ext uri="{BB962C8B-B14F-4D97-AF65-F5344CB8AC3E}">
        <p14:creationId xmlns:p14="http://schemas.microsoft.com/office/powerpoint/2010/main" val="8828498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A27B9B-C1BC-29C3-D7BE-76848D2AFA8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6F0BBF79-DC98-BD53-A44E-ECC8AEA022F1}"/>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4EDEF4E4-3717-2D88-B3B1-47A6A7599A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331BC55E-E6FC-F942-DC9B-FD6E5B002E0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66A513E9-B91A-BD38-33D5-C6FEBBBCF612}"/>
              </a:ext>
            </a:extLst>
          </p:cNvPr>
          <p:cNvSpPr txBox="1"/>
          <p:nvPr/>
        </p:nvSpPr>
        <p:spPr>
          <a:xfrm>
            <a:off x="440720" y="2394312"/>
            <a:ext cx="11751276" cy="2246769"/>
          </a:xfrm>
          <a:prstGeom prst="rect">
            <a:avLst/>
          </a:prstGeom>
          <a:noFill/>
        </p:spPr>
        <p:txBody>
          <a:bodyPr wrap="square" rtlCol="0">
            <a:spAutoFit/>
          </a:bodyPr>
          <a:lstStyle/>
          <a:p>
            <a:pPr algn="l"/>
            <a:r>
              <a:rPr lang="en-US" sz="2000" b="1" i="0" dirty="0" err="1">
                <a:effectLst/>
                <a:latin typeface="Roboto" panose="02000000000000000000" pitchFamily="2" charset="0"/>
              </a:rPr>
              <a:t>RegEx</a:t>
            </a:r>
            <a:r>
              <a:rPr lang="en-US" sz="2000" b="1" i="0" dirty="0">
                <a:effectLst/>
                <a:latin typeface="Roboto" panose="02000000000000000000" pitchFamily="2" charset="0"/>
              </a:rPr>
              <a:t> Functions</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The “re” module provides a set of functions that enables us to search a string for a match. Some of the functions are listed below:</a:t>
            </a:r>
          </a:p>
          <a:p>
            <a:pPr algn="l"/>
            <a:endParaRPr lang="en-US" sz="2000" b="0" i="0" dirty="0">
              <a:effectLst/>
              <a:latin typeface="Roboto" panose="02000000000000000000" pitchFamily="2" charset="0"/>
            </a:endParaRPr>
          </a:p>
          <a:p>
            <a:pPr algn="l">
              <a:buFont typeface="Arial" panose="020B0604020202020204" pitchFamily="34" charset="0"/>
              <a:buChar char="•"/>
            </a:pPr>
            <a:r>
              <a:rPr lang="en-US" sz="2000" b="0" i="0" dirty="0" err="1">
                <a:effectLst/>
                <a:latin typeface="Roboto" panose="02000000000000000000" pitchFamily="2" charset="0"/>
              </a:rPr>
              <a:t>findall</a:t>
            </a:r>
            <a:r>
              <a:rPr lang="en-US" sz="2000" b="0" i="0" dirty="0">
                <a:effectLst/>
                <a:latin typeface="Roboto" panose="02000000000000000000" pitchFamily="2" charset="0"/>
              </a:rPr>
              <a:t>() function</a:t>
            </a:r>
          </a:p>
          <a:p>
            <a:pPr algn="l"/>
            <a:r>
              <a:rPr lang="en-US" sz="2000" b="0" i="0" dirty="0">
                <a:effectLst/>
                <a:latin typeface="Roboto" panose="02000000000000000000" pitchFamily="2" charset="0"/>
              </a:rPr>
              <a:t>The </a:t>
            </a:r>
            <a:r>
              <a:rPr lang="en-US" sz="2000" b="0" i="0" dirty="0" err="1">
                <a:effectLst/>
                <a:latin typeface="Roboto" panose="02000000000000000000" pitchFamily="2" charset="0"/>
              </a:rPr>
              <a:t>findall</a:t>
            </a:r>
            <a:r>
              <a:rPr lang="en-US" sz="2000" b="0" i="0" dirty="0">
                <a:effectLst/>
                <a:latin typeface="Roboto" panose="02000000000000000000" pitchFamily="2" charset="0"/>
              </a:rPr>
              <a:t>() function returns a list containing all matches.</a:t>
            </a:r>
          </a:p>
        </p:txBody>
      </p:sp>
      <p:pic>
        <p:nvPicPr>
          <p:cNvPr id="6" name="Picture 5">
            <a:extLst>
              <a:ext uri="{FF2B5EF4-FFF2-40B4-BE49-F238E27FC236}">
                <a16:creationId xmlns:a16="http://schemas.microsoft.com/office/drawing/2014/main" xmlns="" id="{363E2F9F-BB62-50D6-D47B-566177FB2D3D}"/>
              </a:ext>
            </a:extLst>
          </p:cNvPr>
          <p:cNvPicPr>
            <a:picLocks noChangeAspect="1"/>
          </p:cNvPicPr>
          <p:nvPr/>
        </p:nvPicPr>
        <p:blipFill>
          <a:blip r:embed="rId3"/>
          <a:stretch>
            <a:fillRect/>
          </a:stretch>
        </p:blipFill>
        <p:spPr>
          <a:xfrm>
            <a:off x="440720" y="1237591"/>
            <a:ext cx="4086795" cy="1105054"/>
          </a:xfrm>
          <a:prstGeom prst="rect">
            <a:avLst/>
          </a:prstGeom>
        </p:spPr>
      </p:pic>
      <p:pic>
        <p:nvPicPr>
          <p:cNvPr id="10" name="Picture 9">
            <a:extLst>
              <a:ext uri="{FF2B5EF4-FFF2-40B4-BE49-F238E27FC236}">
                <a16:creationId xmlns:a16="http://schemas.microsoft.com/office/drawing/2014/main" xmlns="" id="{50859AD6-9702-B582-005E-5DBD9FF57402}"/>
              </a:ext>
            </a:extLst>
          </p:cNvPr>
          <p:cNvPicPr>
            <a:picLocks noChangeAspect="1"/>
          </p:cNvPicPr>
          <p:nvPr/>
        </p:nvPicPr>
        <p:blipFill>
          <a:blip r:embed="rId4"/>
          <a:stretch>
            <a:fillRect/>
          </a:stretch>
        </p:blipFill>
        <p:spPr>
          <a:xfrm>
            <a:off x="440720" y="4854947"/>
            <a:ext cx="4153480" cy="1190791"/>
          </a:xfrm>
          <a:prstGeom prst="rect">
            <a:avLst/>
          </a:prstGeom>
        </p:spPr>
      </p:pic>
    </p:spTree>
    <p:extLst>
      <p:ext uri="{BB962C8B-B14F-4D97-AF65-F5344CB8AC3E}">
        <p14:creationId xmlns:p14="http://schemas.microsoft.com/office/powerpoint/2010/main" val="24379124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AA583D-01BC-3F9C-1EF6-27B4FB17B8E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5A7C6E1A-F673-80CA-EF5E-7ACC138864B2}"/>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8C93F931-A92A-DA79-282C-92785449FAA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E61D2233-61B1-FEE2-7DEA-98A8BCE1B105}"/>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B3D4A66E-B4DD-806D-E024-B2066396E1F9}"/>
              </a:ext>
            </a:extLst>
          </p:cNvPr>
          <p:cNvSpPr txBox="1"/>
          <p:nvPr/>
        </p:nvSpPr>
        <p:spPr>
          <a:xfrm>
            <a:off x="329510" y="1378649"/>
            <a:ext cx="11751276" cy="3785652"/>
          </a:xfrm>
          <a:prstGeom prst="rect">
            <a:avLst/>
          </a:prstGeom>
          <a:noFill/>
        </p:spPr>
        <p:txBody>
          <a:bodyPr wrap="square" rtlCol="0">
            <a:spAutoFit/>
          </a:bodyPr>
          <a:lstStyle/>
          <a:p>
            <a:pPr algn="l">
              <a:buFont typeface="Arial" panose="020B0604020202020204" pitchFamily="34" charset="0"/>
              <a:buChar char="•"/>
            </a:pPr>
            <a:r>
              <a:rPr lang="en-US" sz="2000" b="0" i="0" dirty="0">
                <a:effectLst/>
              </a:rPr>
              <a:t>search() function  </a:t>
            </a:r>
          </a:p>
          <a:p>
            <a:pPr algn="l"/>
            <a:r>
              <a:rPr lang="en-US" sz="2000" b="0" i="0" dirty="0">
                <a:effectLst/>
              </a:rPr>
              <a:t>The search() function takes a regular expression pattern and a string, and it searches for that pattern within the string. If the search is successful, search() returns a match object. Otherwise, it doesn’t return any.</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buFont typeface="Arial" panose="020B0604020202020204" pitchFamily="34" charset="0"/>
              <a:buChar char="•"/>
            </a:pPr>
            <a:r>
              <a:rPr lang="en-US" sz="2000" b="0" i="0" dirty="0">
                <a:effectLst/>
              </a:rPr>
              <a:t>split() function</a:t>
            </a:r>
          </a:p>
          <a:p>
            <a:pPr algn="l"/>
            <a:r>
              <a:rPr lang="en-US" sz="2000" b="0" i="0" dirty="0">
                <a:effectLst/>
              </a:rPr>
              <a:t>The split() function returns a list that shows where the string has been split at each match.</a:t>
            </a:r>
          </a:p>
          <a:p>
            <a:pPr algn="l"/>
            <a:endParaRPr lang="en-US" sz="2000" b="0" i="0" dirty="0">
              <a:effectLst/>
            </a:endParaRPr>
          </a:p>
        </p:txBody>
      </p:sp>
      <p:pic>
        <p:nvPicPr>
          <p:cNvPr id="8" name="Picture 7">
            <a:extLst>
              <a:ext uri="{FF2B5EF4-FFF2-40B4-BE49-F238E27FC236}">
                <a16:creationId xmlns:a16="http://schemas.microsoft.com/office/drawing/2014/main" xmlns="" id="{B562CB69-6E99-AF10-B642-8B6F39A6B892}"/>
              </a:ext>
            </a:extLst>
          </p:cNvPr>
          <p:cNvPicPr>
            <a:picLocks noChangeAspect="1"/>
          </p:cNvPicPr>
          <p:nvPr/>
        </p:nvPicPr>
        <p:blipFill>
          <a:blip r:embed="rId3"/>
          <a:stretch>
            <a:fillRect/>
          </a:stretch>
        </p:blipFill>
        <p:spPr>
          <a:xfrm>
            <a:off x="484541" y="2394312"/>
            <a:ext cx="5401301" cy="1671061"/>
          </a:xfrm>
          <a:prstGeom prst="rect">
            <a:avLst/>
          </a:prstGeom>
        </p:spPr>
      </p:pic>
      <p:pic>
        <p:nvPicPr>
          <p:cNvPr id="11" name="Picture 10">
            <a:extLst>
              <a:ext uri="{FF2B5EF4-FFF2-40B4-BE49-F238E27FC236}">
                <a16:creationId xmlns:a16="http://schemas.microsoft.com/office/drawing/2014/main" xmlns="" id="{D96552DD-961A-4682-20C8-AC7FC5CB2A0D}"/>
              </a:ext>
            </a:extLst>
          </p:cNvPr>
          <p:cNvPicPr>
            <a:picLocks noChangeAspect="1"/>
          </p:cNvPicPr>
          <p:nvPr/>
        </p:nvPicPr>
        <p:blipFill>
          <a:blip r:embed="rId4"/>
          <a:stretch>
            <a:fillRect/>
          </a:stretch>
        </p:blipFill>
        <p:spPr>
          <a:xfrm>
            <a:off x="484541" y="4873739"/>
            <a:ext cx="4029637" cy="1286054"/>
          </a:xfrm>
          <a:prstGeom prst="rect">
            <a:avLst/>
          </a:prstGeom>
        </p:spPr>
      </p:pic>
    </p:spTree>
    <p:extLst>
      <p:ext uri="{BB962C8B-B14F-4D97-AF65-F5344CB8AC3E}">
        <p14:creationId xmlns:p14="http://schemas.microsoft.com/office/powerpoint/2010/main" val="29807228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47749A-8CE8-AEC5-2B03-B086E0DCFEF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C25EF49E-485C-875E-E14F-25550042C61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A8EF7E18-010F-C013-A77D-A9AA96DE333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BF2DF8CE-C35F-E91D-1188-066795C20625}"/>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9F3EF170-F6A9-9EAD-8BC6-A5E4099C8F25}"/>
              </a:ext>
            </a:extLst>
          </p:cNvPr>
          <p:cNvSpPr txBox="1"/>
          <p:nvPr/>
        </p:nvSpPr>
        <p:spPr>
          <a:xfrm>
            <a:off x="247135" y="1210962"/>
            <a:ext cx="11701849" cy="4493538"/>
          </a:xfrm>
          <a:prstGeom prst="rect">
            <a:avLst/>
          </a:prstGeom>
          <a:noFill/>
        </p:spPr>
        <p:txBody>
          <a:bodyPr wrap="square" rtlCol="0">
            <a:spAutoFit/>
          </a:bodyPr>
          <a:lstStyle/>
          <a:p>
            <a:pPr algn="l"/>
            <a:r>
              <a:rPr lang="en-US" sz="2000" b="1" i="0" dirty="0">
                <a:effectLst/>
              </a:rPr>
              <a:t>Python </a:t>
            </a:r>
            <a:r>
              <a:rPr lang="en-US" sz="2000" b="1" i="0" dirty="0" err="1">
                <a:effectLst/>
              </a:rPr>
              <a:t>RegEx</a:t>
            </a:r>
            <a:r>
              <a:rPr lang="en-US" sz="2000" b="1" i="0" dirty="0">
                <a:effectLst/>
              </a:rPr>
              <a:t>: Metacharacters</a:t>
            </a:r>
          </a:p>
          <a:p>
            <a:pPr algn="l"/>
            <a:r>
              <a:rPr lang="en-US" sz="2000" b="0" i="0" dirty="0">
                <a:effectLst/>
              </a:rPr>
              <a:t>Every character in a Python </a:t>
            </a:r>
            <a:r>
              <a:rPr lang="en-US" sz="2000" b="0" i="0" dirty="0" err="1">
                <a:effectLst/>
              </a:rPr>
              <a:t>RegEx</a:t>
            </a:r>
            <a:r>
              <a:rPr lang="en-US" sz="2000" b="0" i="0" dirty="0">
                <a:effectLst/>
              </a:rPr>
              <a:t> is either a metacharacter or a regular character. A metacharacter has a special meaning, whereas a regular character matches itself.</a:t>
            </a:r>
          </a:p>
          <a:p>
            <a:pPr algn="l"/>
            <a:r>
              <a:rPr lang="en-US" sz="2000" b="0" i="0" dirty="0">
                <a:effectLst/>
              </a:rPr>
              <a:t>Some of the basic metacharacters used in </a:t>
            </a:r>
            <a:r>
              <a:rPr lang="en-US" sz="2000" b="0" i="0" dirty="0" err="1">
                <a:effectLst/>
              </a:rPr>
              <a:t>RegEx</a:t>
            </a:r>
            <a:r>
              <a:rPr lang="en-US" sz="2000" b="0" i="0" dirty="0">
                <a:effectLst/>
              </a:rPr>
              <a:t> include:</a:t>
            </a:r>
          </a:p>
          <a:p>
            <a:pPr algn="l">
              <a:buFont typeface="Arial" panose="020B0604020202020204" pitchFamily="34" charset="0"/>
              <a:buChar char="•"/>
            </a:pPr>
            <a:r>
              <a:rPr lang="en-US" sz="2000" b="0" i="0" dirty="0">
                <a:effectLst/>
              </a:rPr>
              <a:t>“^” </a:t>
            </a:r>
          </a:p>
          <a:p>
            <a:pPr algn="l"/>
            <a:r>
              <a:rPr lang="en-US" sz="2000" b="0" i="0" dirty="0">
                <a:effectLst/>
              </a:rPr>
              <a:t>The ‘ ^ ’ character checks if the string starts with a particular word or character</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buFont typeface="Arial" panose="020B0604020202020204" pitchFamily="34" charset="0"/>
              <a:buChar char="•"/>
            </a:pPr>
            <a:r>
              <a:rPr lang="en-US" sz="2000" b="0" i="0" dirty="0">
                <a:effectLst/>
              </a:rPr>
              <a:t>“$”</a:t>
            </a:r>
          </a:p>
          <a:p>
            <a:pPr algn="l"/>
            <a:r>
              <a:rPr lang="en-US" sz="2000" b="0" i="0" dirty="0">
                <a:effectLst/>
              </a:rPr>
              <a:t>The ‘$‘ character checks if the string ends with a particular word or character.</a:t>
            </a:r>
          </a:p>
          <a:p>
            <a:pPr algn="l"/>
            <a:r>
              <a:rPr lang="en-US" sz="2000" b="0" i="0" dirty="0">
                <a:effectLst/>
              </a:rPr>
              <a:t>.</a:t>
            </a:r>
          </a:p>
          <a:p>
            <a:endParaRPr lang="en-IN" sz="2000" dirty="0"/>
          </a:p>
        </p:txBody>
      </p:sp>
      <p:pic>
        <p:nvPicPr>
          <p:cNvPr id="10" name="Picture 9">
            <a:extLst>
              <a:ext uri="{FF2B5EF4-FFF2-40B4-BE49-F238E27FC236}">
                <a16:creationId xmlns:a16="http://schemas.microsoft.com/office/drawing/2014/main" xmlns="" id="{11FC36B4-C65B-0219-86C2-2624AE03F031}"/>
              </a:ext>
            </a:extLst>
          </p:cNvPr>
          <p:cNvPicPr>
            <a:picLocks noChangeAspect="1"/>
          </p:cNvPicPr>
          <p:nvPr/>
        </p:nvPicPr>
        <p:blipFill>
          <a:blip r:embed="rId3"/>
          <a:stretch>
            <a:fillRect/>
          </a:stretch>
        </p:blipFill>
        <p:spPr>
          <a:xfrm>
            <a:off x="8536996" y="1927655"/>
            <a:ext cx="3441237" cy="2062638"/>
          </a:xfrm>
          <a:prstGeom prst="rect">
            <a:avLst/>
          </a:prstGeom>
        </p:spPr>
      </p:pic>
      <p:pic>
        <p:nvPicPr>
          <p:cNvPr id="12" name="Picture 11">
            <a:extLst>
              <a:ext uri="{FF2B5EF4-FFF2-40B4-BE49-F238E27FC236}">
                <a16:creationId xmlns:a16="http://schemas.microsoft.com/office/drawing/2014/main" xmlns="" id="{6E87CD5A-9DEA-B49F-08D7-537C68CEA326}"/>
              </a:ext>
            </a:extLst>
          </p:cNvPr>
          <p:cNvPicPr>
            <a:picLocks noChangeAspect="1"/>
          </p:cNvPicPr>
          <p:nvPr/>
        </p:nvPicPr>
        <p:blipFill>
          <a:blip r:embed="rId4"/>
          <a:stretch>
            <a:fillRect/>
          </a:stretch>
        </p:blipFill>
        <p:spPr>
          <a:xfrm>
            <a:off x="8536996" y="4364883"/>
            <a:ext cx="3585881" cy="2056310"/>
          </a:xfrm>
          <a:prstGeom prst="rect">
            <a:avLst/>
          </a:prstGeom>
        </p:spPr>
      </p:pic>
    </p:spTree>
    <p:extLst>
      <p:ext uri="{BB962C8B-B14F-4D97-AF65-F5344CB8AC3E}">
        <p14:creationId xmlns:p14="http://schemas.microsoft.com/office/powerpoint/2010/main" val="23842990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0618A4-A16B-B074-6235-0A5F3DC90C6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CB30E7EB-CFDC-7F25-851F-7BC16F0EF5E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78CAD1B6-9D53-B385-9DB0-C4E4095C8D4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45AFF4E3-4FAC-A05E-141F-58EB4814B4BF}"/>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0004475A-C41E-55D0-BD75-3A8D6C0D140F}"/>
              </a:ext>
            </a:extLst>
          </p:cNvPr>
          <p:cNvSpPr txBox="1"/>
          <p:nvPr/>
        </p:nvSpPr>
        <p:spPr>
          <a:xfrm>
            <a:off x="247135" y="1210962"/>
            <a:ext cx="11701849" cy="378565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272C37"/>
                </a:solidFill>
                <a:effectLst/>
              </a:rPr>
              <a:t>“|”</a:t>
            </a:r>
          </a:p>
          <a:p>
            <a:pPr algn="l"/>
            <a:r>
              <a:rPr lang="en-US" sz="2000" b="0" i="0" dirty="0">
                <a:solidFill>
                  <a:srgbClr val="51565E"/>
                </a:solidFill>
                <a:effectLst/>
              </a:rPr>
              <a:t>The ‘ | ‘ character is used to check either/or condition.</a:t>
            </a:r>
          </a:p>
          <a:p>
            <a:pPr algn="l"/>
            <a:endParaRPr lang="en-US" sz="2000" dirty="0">
              <a:solidFill>
                <a:srgbClr val="51565E"/>
              </a:solidFill>
            </a:endParaRPr>
          </a:p>
          <a:p>
            <a:pPr algn="l"/>
            <a:endParaRPr lang="en-US" sz="2000" b="0" i="0" dirty="0">
              <a:solidFill>
                <a:srgbClr val="51565E"/>
              </a:solidFill>
              <a:effectLst/>
            </a:endParaRPr>
          </a:p>
          <a:p>
            <a:pPr algn="l"/>
            <a:endParaRPr lang="en-US" sz="2000" dirty="0">
              <a:solidFill>
                <a:srgbClr val="51565E"/>
              </a:solidFill>
            </a:endParaRPr>
          </a:p>
          <a:p>
            <a:pPr algn="l"/>
            <a:endParaRPr lang="en-US" sz="2000" b="0" i="0" dirty="0">
              <a:solidFill>
                <a:srgbClr val="51565E"/>
              </a:solidFill>
              <a:effectLst/>
            </a:endParaRPr>
          </a:p>
          <a:p>
            <a:pPr algn="l"/>
            <a:endParaRPr lang="en-US" sz="2000" dirty="0">
              <a:solidFill>
                <a:srgbClr val="51565E"/>
              </a:solidFill>
            </a:endParaRPr>
          </a:p>
          <a:p>
            <a:pPr algn="l"/>
            <a:endParaRPr lang="en-US" sz="2000" b="0" i="0" dirty="0">
              <a:solidFill>
                <a:srgbClr val="51565E"/>
              </a:solidFill>
              <a:effectLst/>
            </a:endParaRPr>
          </a:p>
          <a:p>
            <a:pPr algn="l">
              <a:buFont typeface="Arial" panose="020B0604020202020204" pitchFamily="34" charset="0"/>
              <a:buChar char="•"/>
            </a:pPr>
            <a:r>
              <a:rPr lang="en-US" sz="2000" b="0" i="0" dirty="0">
                <a:solidFill>
                  <a:srgbClr val="272C37"/>
                </a:solidFill>
                <a:effectLst/>
              </a:rPr>
              <a:t>“+”</a:t>
            </a:r>
          </a:p>
          <a:p>
            <a:pPr algn="l"/>
            <a:r>
              <a:rPr lang="en-US" sz="2000" b="0" i="0" dirty="0">
                <a:solidFill>
                  <a:srgbClr val="51565E"/>
                </a:solidFill>
                <a:effectLst/>
              </a:rPr>
              <a:t>This matches one or more occurrences of a character in a</a:t>
            </a:r>
          </a:p>
          <a:p>
            <a:pPr algn="l"/>
            <a:r>
              <a:rPr lang="en-US" sz="2000" b="0" i="0" dirty="0">
                <a:solidFill>
                  <a:srgbClr val="51565E"/>
                </a:solidFill>
                <a:effectLst/>
              </a:rPr>
              <a:t> string.</a:t>
            </a:r>
          </a:p>
          <a:p>
            <a:pPr algn="l"/>
            <a:endParaRPr lang="en-US" sz="2000" b="0" i="0" dirty="0">
              <a:solidFill>
                <a:srgbClr val="51565E"/>
              </a:solidFill>
              <a:effectLst/>
            </a:endParaRPr>
          </a:p>
        </p:txBody>
      </p:sp>
      <p:pic>
        <p:nvPicPr>
          <p:cNvPr id="4" name="Picture 3">
            <a:extLst>
              <a:ext uri="{FF2B5EF4-FFF2-40B4-BE49-F238E27FC236}">
                <a16:creationId xmlns:a16="http://schemas.microsoft.com/office/drawing/2014/main" xmlns="" id="{B9FF6608-7896-EEF7-E610-48EB851FDC94}"/>
              </a:ext>
            </a:extLst>
          </p:cNvPr>
          <p:cNvPicPr>
            <a:picLocks noChangeAspect="1"/>
          </p:cNvPicPr>
          <p:nvPr/>
        </p:nvPicPr>
        <p:blipFill>
          <a:blip r:embed="rId3"/>
          <a:stretch>
            <a:fillRect/>
          </a:stretch>
        </p:blipFill>
        <p:spPr>
          <a:xfrm>
            <a:off x="7493441" y="1026184"/>
            <a:ext cx="4124901" cy="2438740"/>
          </a:xfrm>
          <a:prstGeom prst="rect">
            <a:avLst/>
          </a:prstGeom>
        </p:spPr>
      </p:pic>
      <p:pic>
        <p:nvPicPr>
          <p:cNvPr id="9" name="Picture 8">
            <a:extLst>
              <a:ext uri="{FF2B5EF4-FFF2-40B4-BE49-F238E27FC236}">
                <a16:creationId xmlns:a16="http://schemas.microsoft.com/office/drawing/2014/main" xmlns="" id="{114123BD-19F8-FABC-4529-6681EF4A3D2A}"/>
              </a:ext>
            </a:extLst>
          </p:cNvPr>
          <p:cNvPicPr>
            <a:picLocks noChangeAspect="1"/>
          </p:cNvPicPr>
          <p:nvPr/>
        </p:nvPicPr>
        <p:blipFill>
          <a:blip r:embed="rId4"/>
          <a:stretch>
            <a:fillRect/>
          </a:stretch>
        </p:blipFill>
        <p:spPr>
          <a:xfrm>
            <a:off x="7400252" y="3869241"/>
            <a:ext cx="4791744" cy="2410161"/>
          </a:xfrm>
          <a:prstGeom prst="rect">
            <a:avLst/>
          </a:prstGeom>
        </p:spPr>
      </p:pic>
    </p:spTree>
    <p:extLst>
      <p:ext uri="{BB962C8B-B14F-4D97-AF65-F5344CB8AC3E}">
        <p14:creationId xmlns:p14="http://schemas.microsoft.com/office/powerpoint/2010/main" val="205202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 example</a:t>
            </a:r>
            <a:endParaRPr lang="en-GB"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612" y="1690688"/>
            <a:ext cx="10644188" cy="280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638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C8C8EBC-6139-951C-8F94-2D86C5571AB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FE2935DA-F63E-CFB7-F3FE-E8C43505949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C9A2C71B-14ED-5807-CAB8-38500D10D1B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8B31E19F-9663-3167-4341-16C1551BC33B}"/>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DE28F48E-9931-783B-0AE9-2C4020A76982}"/>
              </a:ext>
            </a:extLst>
          </p:cNvPr>
          <p:cNvSpPr txBox="1"/>
          <p:nvPr/>
        </p:nvSpPr>
        <p:spPr>
          <a:xfrm>
            <a:off x="247135" y="1210962"/>
            <a:ext cx="11701849" cy="5386090"/>
          </a:xfrm>
          <a:prstGeom prst="rect">
            <a:avLst/>
          </a:prstGeom>
          <a:noFill/>
        </p:spPr>
        <p:txBody>
          <a:bodyPr wrap="square" rtlCol="0">
            <a:spAutoFit/>
          </a:bodyPr>
          <a:lstStyle/>
          <a:p>
            <a:pPr algn="l">
              <a:buFont typeface="Arial" panose="020B0604020202020204" pitchFamily="34" charset="0"/>
              <a:buChar char="•"/>
            </a:pPr>
            <a:r>
              <a:rPr lang="en-US" sz="2000" b="0" i="0" dirty="0">
                <a:effectLst/>
              </a:rPr>
              <a:t>“*”</a:t>
            </a:r>
          </a:p>
          <a:p>
            <a:pPr algn="l"/>
            <a:r>
              <a:rPr lang="en-US" sz="2000" b="0" i="0" dirty="0">
                <a:effectLst/>
              </a:rPr>
              <a:t>This returns the zero or more occurrences of a character</a:t>
            </a:r>
          </a:p>
          <a:p>
            <a:pPr algn="l"/>
            <a:r>
              <a:rPr lang="en-US" sz="2000" b="0" i="0" dirty="0">
                <a:effectLst/>
              </a:rPr>
              <a:t> in a string.</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r>
              <a:rPr lang="en-US" sz="2000" dirty="0"/>
              <a:t> </a:t>
            </a:r>
            <a:r>
              <a:rPr lang="en-US" sz="2400" b="1" dirty="0"/>
              <a:t>Comprehensions</a:t>
            </a:r>
            <a:r>
              <a:rPr lang="en-US" sz="2000" b="1" dirty="0"/>
              <a:t>:</a:t>
            </a:r>
          </a:p>
          <a:p>
            <a:pPr algn="l"/>
            <a:r>
              <a:rPr lang="en-US" sz="2000" dirty="0"/>
              <a:t>Comprehensions are a concise and expressive way to create collections (lists, dictionaries, sets) in Python. They allow developers to generate collections by applying an expression to each element of an iterable, often in a single line of code.</a:t>
            </a:r>
          </a:p>
          <a:p>
            <a:pPr algn="l"/>
            <a:endParaRPr lang="en-US" sz="2000" dirty="0"/>
          </a:p>
          <a:p>
            <a:pPr algn="l"/>
            <a:r>
              <a:rPr lang="en-US" sz="2000" dirty="0"/>
              <a:t>In functional programming, comprehensions align well with the principles of declarative programming, where computations are expressed in terms of transformations on data structures.</a:t>
            </a:r>
          </a:p>
          <a:p>
            <a:pPr algn="l"/>
            <a:endParaRPr lang="en-US" sz="2000" dirty="0"/>
          </a:p>
          <a:p>
            <a:pPr algn="l"/>
            <a:endParaRPr lang="en-US" sz="2000" b="0" i="0" dirty="0">
              <a:effectLst/>
            </a:endParaRPr>
          </a:p>
          <a:p>
            <a:pPr algn="l"/>
            <a:endParaRPr lang="en-US" sz="2000" b="0" i="0" dirty="0">
              <a:effectLst/>
            </a:endParaRPr>
          </a:p>
        </p:txBody>
      </p:sp>
      <p:pic>
        <p:nvPicPr>
          <p:cNvPr id="4" name="Picture 3">
            <a:extLst>
              <a:ext uri="{FF2B5EF4-FFF2-40B4-BE49-F238E27FC236}">
                <a16:creationId xmlns:a16="http://schemas.microsoft.com/office/drawing/2014/main" xmlns="" id="{DF111E2D-1946-6EF2-7981-1B127060D372}"/>
              </a:ext>
            </a:extLst>
          </p:cNvPr>
          <p:cNvPicPr>
            <a:picLocks noChangeAspect="1"/>
          </p:cNvPicPr>
          <p:nvPr/>
        </p:nvPicPr>
        <p:blipFill>
          <a:blip r:embed="rId3"/>
          <a:stretch>
            <a:fillRect/>
          </a:stretch>
        </p:blipFill>
        <p:spPr>
          <a:xfrm>
            <a:off x="6848474" y="1206512"/>
            <a:ext cx="4753638" cy="2391109"/>
          </a:xfrm>
          <a:prstGeom prst="rect">
            <a:avLst/>
          </a:prstGeom>
        </p:spPr>
      </p:pic>
    </p:spTree>
    <p:extLst>
      <p:ext uri="{BB962C8B-B14F-4D97-AF65-F5344CB8AC3E}">
        <p14:creationId xmlns:p14="http://schemas.microsoft.com/office/powerpoint/2010/main" val="27872728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D7FA3B-B7CD-9788-B1B8-F7C8E1DEEE4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7E79D016-BA6F-6BE5-C74F-A5C32577B9B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xmlns="" id="{730DB4A3-E535-A7A0-1C50-BA659E6858C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87F07559-362D-6068-E3F0-C5E8C552ED2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CC0DB286-83CC-5D0A-287A-674850D630C2}"/>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1CADAABF-BA2F-1728-B62E-FD410AC8F791}"/>
              </a:ext>
            </a:extLst>
          </p:cNvPr>
          <p:cNvSpPr txBox="1"/>
          <p:nvPr/>
        </p:nvSpPr>
        <p:spPr>
          <a:xfrm>
            <a:off x="296562" y="1124465"/>
            <a:ext cx="11800703" cy="4708981"/>
          </a:xfrm>
          <a:prstGeom prst="rect">
            <a:avLst/>
          </a:prstGeom>
          <a:noFill/>
        </p:spPr>
        <p:txBody>
          <a:bodyPr wrap="square" rtlCol="0">
            <a:spAutoFit/>
          </a:bodyPr>
          <a:lstStyle/>
          <a:p>
            <a:pPr algn="l"/>
            <a:r>
              <a:rPr lang="en-US" sz="2000" dirty="0"/>
              <a:t>Python supports several types of comprehensions:</a:t>
            </a:r>
          </a:p>
          <a:p>
            <a:pPr algn="l"/>
            <a:endParaRPr lang="en-US" sz="2000" dirty="0"/>
          </a:p>
          <a:p>
            <a:pPr algn="l"/>
            <a:r>
              <a:rPr lang="en-US" sz="2000" dirty="0"/>
              <a:t>- List Comprehensions: Generate lists by applying an expression to each element of an iterable.</a:t>
            </a:r>
          </a:p>
          <a:p>
            <a:pPr algn="l"/>
            <a:r>
              <a:rPr lang="en-US" sz="2000" dirty="0"/>
              <a:t>- Dictionary Comprehensions: Generate dictionaries by applying key-value expressions to each element of an iterable.</a:t>
            </a:r>
          </a:p>
          <a:p>
            <a:pPr algn="l"/>
            <a:r>
              <a:rPr lang="en-US" sz="2000" dirty="0"/>
              <a:t>- Set Comprehensions: Generate sets by applying an expression to each element of an iterable.</a:t>
            </a:r>
          </a:p>
          <a:p>
            <a:pPr algn="l"/>
            <a:endParaRPr lang="en-US" sz="2000" dirty="0"/>
          </a:p>
          <a:p>
            <a:pPr algn="l"/>
            <a:r>
              <a:rPr lang="en-US" sz="2000" dirty="0"/>
              <a:t>Comprehensions offer performance benefits by leveraging optimized internal mechanisms for iteration and collection creation, resulting in more efficient code execution.</a:t>
            </a:r>
          </a:p>
          <a:p>
            <a:pPr algn="l"/>
            <a:endParaRPr lang="en-US" sz="2000" b="1" dirty="0"/>
          </a:p>
          <a:p>
            <a:pPr algn="l"/>
            <a:endParaRPr lang="en-US" sz="2000" b="1" dirty="0"/>
          </a:p>
          <a:p>
            <a:pPr algn="l"/>
            <a:r>
              <a:rPr lang="en-US" sz="2000" b="1" dirty="0"/>
              <a:t>1. List Comprehensions:</a:t>
            </a:r>
          </a:p>
          <a:p>
            <a:pPr algn="l"/>
            <a:r>
              <a:rPr lang="en-US" sz="2000" dirty="0"/>
              <a:t>List comprehensions provide a concise and expressive way to create lists in Python by applying an expression to each element of an iterable. The syntax is [expression for item in iterable if condition].</a:t>
            </a:r>
          </a:p>
          <a:p>
            <a:pPr algn="l"/>
            <a:endParaRPr lang="en-US" sz="2000" dirty="0"/>
          </a:p>
        </p:txBody>
      </p:sp>
    </p:spTree>
    <p:extLst>
      <p:ext uri="{BB962C8B-B14F-4D97-AF65-F5344CB8AC3E}">
        <p14:creationId xmlns:p14="http://schemas.microsoft.com/office/powerpoint/2010/main" val="8630641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E660A3-5133-97C6-8DF1-9CB34D23ECA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8A80177B-C233-3D14-1CE3-8DF7A42AF038}"/>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xmlns="" id="{DB5E353C-B1B0-84EA-356B-747564A6198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A386C71C-081B-8E89-D460-D24DCED9F884}"/>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D4C6107E-1FB7-9C2A-DEF1-2C1B687DE184}"/>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2171B5D5-7853-E44E-C601-C2A1D2233E77}"/>
              </a:ext>
            </a:extLst>
          </p:cNvPr>
          <p:cNvSpPr txBox="1"/>
          <p:nvPr/>
        </p:nvSpPr>
        <p:spPr>
          <a:xfrm>
            <a:off x="296562" y="1124465"/>
            <a:ext cx="11800703" cy="3785652"/>
          </a:xfrm>
          <a:prstGeom prst="rect">
            <a:avLst/>
          </a:prstGeom>
          <a:noFill/>
        </p:spPr>
        <p:txBody>
          <a:bodyPr wrap="square" rtlCol="0">
            <a:spAutoFit/>
          </a:bodyPr>
          <a:lstStyle/>
          <a:p>
            <a:pPr algn="l"/>
            <a:r>
              <a:rPr lang="en-US" sz="2000" dirty="0"/>
              <a:t>Here's an example of a list comprehension that generates a list of squares of numbers from 0 to 9:</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x**2 is the expression applied to each element.</a:t>
            </a:r>
          </a:p>
          <a:p>
            <a:pPr marL="342900" indent="-342900" algn="l">
              <a:buFont typeface="Arial" panose="020B0604020202020204" pitchFamily="34" charset="0"/>
              <a:buChar char="•"/>
            </a:pPr>
            <a:r>
              <a:rPr lang="en-US" sz="2000" dirty="0"/>
              <a:t>for x in range(10) iterates over numbers from 0 to 9.</a:t>
            </a:r>
          </a:p>
          <a:p>
            <a:pPr marL="342900" indent="-342900" algn="l">
              <a:buFont typeface="Arial" panose="020B0604020202020204" pitchFamily="34" charset="0"/>
              <a:buChar char="•"/>
            </a:pPr>
            <a:r>
              <a:rPr lang="en-US" sz="2000" dirty="0"/>
              <a:t>There's no condition in this example, so all elements from the iterable are included.	</a:t>
            </a:r>
          </a:p>
        </p:txBody>
      </p:sp>
      <p:pic>
        <p:nvPicPr>
          <p:cNvPr id="10" name="Picture 9">
            <a:extLst>
              <a:ext uri="{FF2B5EF4-FFF2-40B4-BE49-F238E27FC236}">
                <a16:creationId xmlns:a16="http://schemas.microsoft.com/office/drawing/2014/main" xmlns="" id="{8D3900F1-68E4-DA35-ADC5-83A1D6CD9904}"/>
              </a:ext>
            </a:extLst>
          </p:cNvPr>
          <p:cNvPicPr>
            <a:picLocks noChangeAspect="1"/>
          </p:cNvPicPr>
          <p:nvPr/>
        </p:nvPicPr>
        <p:blipFill>
          <a:blip r:embed="rId3"/>
          <a:stretch>
            <a:fillRect/>
          </a:stretch>
        </p:blipFill>
        <p:spPr>
          <a:xfrm>
            <a:off x="517696" y="1789752"/>
            <a:ext cx="4437656" cy="1385934"/>
          </a:xfrm>
          <a:prstGeom prst="rect">
            <a:avLst/>
          </a:prstGeom>
        </p:spPr>
      </p:pic>
      <p:pic>
        <p:nvPicPr>
          <p:cNvPr id="12" name="Picture 11">
            <a:extLst>
              <a:ext uri="{FF2B5EF4-FFF2-40B4-BE49-F238E27FC236}">
                <a16:creationId xmlns:a16="http://schemas.microsoft.com/office/drawing/2014/main" xmlns="" id="{AEBA0C21-CA8A-E398-5F55-11F65DBCC3FB}"/>
              </a:ext>
            </a:extLst>
          </p:cNvPr>
          <p:cNvPicPr>
            <a:picLocks noChangeAspect="1"/>
          </p:cNvPicPr>
          <p:nvPr/>
        </p:nvPicPr>
        <p:blipFill>
          <a:blip r:embed="rId4"/>
          <a:stretch>
            <a:fillRect/>
          </a:stretch>
        </p:blipFill>
        <p:spPr>
          <a:xfrm>
            <a:off x="6295248" y="2728815"/>
            <a:ext cx="3753374" cy="466790"/>
          </a:xfrm>
          <a:prstGeom prst="rect">
            <a:avLst/>
          </a:prstGeom>
        </p:spPr>
      </p:pic>
      <p:pic>
        <p:nvPicPr>
          <p:cNvPr id="14" name="Picture 13">
            <a:extLst>
              <a:ext uri="{FF2B5EF4-FFF2-40B4-BE49-F238E27FC236}">
                <a16:creationId xmlns:a16="http://schemas.microsoft.com/office/drawing/2014/main" xmlns="" id="{4953429E-99B2-0555-206E-1782B145A43F}"/>
              </a:ext>
            </a:extLst>
          </p:cNvPr>
          <p:cNvPicPr>
            <a:picLocks noChangeAspect="1"/>
          </p:cNvPicPr>
          <p:nvPr/>
        </p:nvPicPr>
        <p:blipFill>
          <a:blip r:embed="rId5"/>
          <a:stretch>
            <a:fillRect/>
          </a:stretch>
        </p:blipFill>
        <p:spPr>
          <a:xfrm>
            <a:off x="6295248" y="2271551"/>
            <a:ext cx="3753374" cy="457264"/>
          </a:xfrm>
          <a:prstGeom prst="rect">
            <a:avLst/>
          </a:prstGeom>
        </p:spPr>
      </p:pic>
    </p:spTree>
    <p:extLst>
      <p:ext uri="{BB962C8B-B14F-4D97-AF65-F5344CB8AC3E}">
        <p14:creationId xmlns:p14="http://schemas.microsoft.com/office/powerpoint/2010/main" val="1183259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C785E3-9EFF-6020-C9DE-C10AD70F24F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CF94D2C3-1366-0D3E-43EA-D66C00F981C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xmlns="" id="{6EB063A9-38CD-DB9A-33AB-C9C87F0EC2A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65F2E623-23B3-B447-F2C5-2233C46A483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FADAF3D8-C6BC-1DAF-06A8-047F266B42E7}"/>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B6A1D3E9-887A-0417-2A14-DA675F724B37}"/>
              </a:ext>
            </a:extLst>
          </p:cNvPr>
          <p:cNvSpPr txBox="1"/>
          <p:nvPr/>
        </p:nvSpPr>
        <p:spPr>
          <a:xfrm>
            <a:off x="296562" y="1124465"/>
            <a:ext cx="11800703" cy="5447645"/>
          </a:xfrm>
          <a:prstGeom prst="rect">
            <a:avLst/>
          </a:prstGeom>
          <a:noFill/>
        </p:spPr>
        <p:txBody>
          <a:bodyPr wrap="square" rtlCol="0">
            <a:spAutoFit/>
          </a:bodyPr>
          <a:lstStyle/>
          <a:p>
            <a:pPr algn="l"/>
            <a:r>
              <a:rPr lang="en-US" sz="2800" b="1" dirty="0"/>
              <a:t>Dictionary Comprehensions:</a:t>
            </a:r>
          </a:p>
          <a:p>
            <a:pPr algn="l"/>
            <a:r>
              <a:rPr lang="en-US" sz="2000" dirty="0"/>
              <a:t>Dictionary comprehensions allow you to create dictionaries by applying key-value expressions to each element of an iterable. The syntax is {</a:t>
            </a:r>
            <a:r>
              <a:rPr lang="en-US" sz="2000" dirty="0" err="1"/>
              <a:t>key_expression</a:t>
            </a:r>
            <a:r>
              <a:rPr lang="en-US" sz="2000" dirty="0"/>
              <a:t>: </a:t>
            </a:r>
            <a:r>
              <a:rPr lang="en-US" sz="2000" dirty="0" err="1"/>
              <a:t>value_expression</a:t>
            </a:r>
            <a:r>
              <a:rPr lang="en-US" sz="2000" dirty="0"/>
              <a:t> for item in iterable if condition}.</a:t>
            </a:r>
          </a:p>
          <a:p>
            <a:pPr algn="l"/>
            <a:endParaRPr lang="en-US" sz="2000" dirty="0"/>
          </a:p>
          <a:p>
            <a:pPr algn="l"/>
            <a:r>
              <a:rPr lang="en-US" sz="2000" dirty="0"/>
              <a:t>Here's an example that creates a dictionary mapping numbers to their squares:</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 x**2 is the key-value expression.</a:t>
            </a:r>
          </a:p>
          <a:p>
            <a:pPr marL="342900" indent="-342900" algn="l">
              <a:buFont typeface="Arial" panose="020B0604020202020204" pitchFamily="34" charset="0"/>
              <a:buChar char="•"/>
            </a:pPr>
            <a:r>
              <a:rPr lang="en-US" sz="2000" dirty="0"/>
              <a:t>for x in range(1, 6) iterates over numbers from 1 to 5.</a:t>
            </a:r>
          </a:p>
          <a:p>
            <a:pPr marL="342900" indent="-342900" algn="l">
              <a:buFont typeface="Arial" panose="020B0604020202020204" pitchFamily="34" charset="0"/>
              <a:buChar char="•"/>
            </a:pPr>
            <a:r>
              <a:rPr lang="en-US" sz="2000" dirty="0"/>
              <a:t>There's no condition, so all elements from the iterable are included.</a:t>
            </a:r>
          </a:p>
          <a:p>
            <a:pPr algn="l"/>
            <a:endParaRPr lang="en-US" sz="2000" dirty="0"/>
          </a:p>
          <a:p>
            <a:pPr algn="l"/>
            <a:endParaRPr lang="en-US" sz="2000" dirty="0"/>
          </a:p>
        </p:txBody>
      </p:sp>
      <p:pic>
        <p:nvPicPr>
          <p:cNvPr id="8" name="Picture 7">
            <a:extLst>
              <a:ext uri="{FF2B5EF4-FFF2-40B4-BE49-F238E27FC236}">
                <a16:creationId xmlns:a16="http://schemas.microsoft.com/office/drawing/2014/main" xmlns="" id="{8CBACB21-489B-B128-5A64-064CFE75F07A}"/>
              </a:ext>
            </a:extLst>
          </p:cNvPr>
          <p:cNvPicPr>
            <a:picLocks noChangeAspect="1"/>
          </p:cNvPicPr>
          <p:nvPr/>
        </p:nvPicPr>
        <p:blipFill>
          <a:blip r:embed="rId3"/>
          <a:stretch>
            <a:fillRect/>
          </a:stretch>
        </p:blipFill>
        <p:spPr>
          <a:xfrm>
            <a:off x="423070" y="3122202"/>
            <a:ext cx="3781953" cy="943107"/>
          </a:xfrm>
          <a:prstGeom prst="rect">
            <a:avLst/>
          </a:prstGeom>
        </p:spPr>
      </p:pic>
      <p:pic>
        <p:nvPicPr>
          <p:cNvPr id="10" name="Picture 9">
            <a:extLst>
              <a:ext uri="{FF2B5EF4-FFF2-40B4-BE49-F238E27FC236}">
                <a16:creationId xmlns:a16="http://schemas.microsoft.com/office/drawing/2014/main" xmlns="" id="{12AA55BC-B910-8182-A8A3-F619CE2FAECE}"/>
              </a:ext>
            </a:extLst>
          </p:cNvPr>
          <p:cNvPicPr>
            <a:picLocks noChangeAspect="1"/>
          </p:cNvPicPr>
          <p:nvPr/>
        </p:nvPicPr>
        <p:blipFill>
          <a:blip r:embed="rId4"/>
          <a:stretch>
            <a:fillRect/>
          </a:stretch>
        </p:blipFill>
        <p:spPr>
          <a:xfrm>
            <a:off x="4815595" y="3546432"/>
            <a:ext cx="3500502" cy="466790"/>
          </a:xfrm>
          <a:prstGeom prst="rect">
            <a:avLst/>
          </a:prstGeom>
        </p:spPr>
      </p:pic>
      <p:pic>
        <p:nvPicPr>
          <p:cNvPr id="12" name="Picture 11">
            <a:extLst>
              <a:ext uri="{FF2B5EF4-FFF2-40B4-BE49-F238E27FC236}">
                <a16:creationId xmlns:a16="http://schemas.microsoft.com/office/drawing/2014/main" xmlns="" id="{A297AC05-4D4E-AE1B-8B84-7E120FA796BB}"/>
              </a:ext>
            </a:extLst>
          </p:cNvPr>
          <p:cNvPicPr>
            <a:picLocks noChangeAspect="1"/>
          </p:cNvPicPr>
          <p:nvPr/>
        </p:nvPicPr>
        <p:blipFill>
          <a:blip r:embed="rId5"/>
          <a:stretch>
            <a:fillRect/>
          </a:stretch>
        </p:blipFill>
        <p:spPr>
          <a:xfrm>
            <a:off x="4815595" y="3012958"/>
            <a:ext cx="3500502" cy="533474"/>
          </a:xfrm>
          <a:prstGeom prst="rect">
            <a:avLst/>
          </a:prstGeom>
        </p:spPr>
      </p:pic>
    </p:spTree>
    <p:extLst>
      <p:ext uri="{BB962C8B-B14F-4D97-AF65-F5344CB8AC3E}">
        <p14:creationId xmlns:p14="http://schemas.microsoft.com/office/powerpoint/2010/main" val="799650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8D3DB5-E6D2-73D2-1E7C-03926465E4A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236A12E8-74C5-D261-3FF9-42C1CC256FD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xmlns="" id="{E6F8CA2F-C7AF-E5AE-0400-66CDC2A6388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74F2A997-2E38-97AF-F853-4C7AF07FF134}"/>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73C66319-1AAB-43D5-2327-0645C11ED596}"/>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C57CC76F-1921-E723-5FFD-A560BB597218}"/>
              </a:ext>
            </a:extLst>
          </p:cNvPr>
          <p:cNvSpPr txBox="1"/>
          <p:nvPr/>
        </p:nvSpPr>
        <p:spPr>
          <a:xfrm>
            <a:off x="296562" y="1124465"/>
            <a:ext cx="11800703" cy="6678751"/>
          </a:xfrm>
          <a:prstGeom prst="rect">
            <a:avLst/>
          </a:prstGeom>
          <a:noFill/>
        </p:spPr>
        <p:txBody>
          <a:bodyPr wrap="square" rtlCol="0">
            <a:spAutoFit/>
          </a:bodyPr>
          <a:lstStyle/>
          <a:p>
            <a:pPr algn="l"/>
            <a:r>
              <a:rPr lang="en-US" sz="2800" b="1" dirty="0"/>
              <a:t>Set Comprehensions:</a:t>
            </a:r>
          </a:p>
          <a:p>
            <a:pPr algn="l"/>
            <a:r>
              <a:rPr lang="en-US" sz="2000" dirty="0"/>
              <a:t>Set comprehensions provide a concise way to create sets in Python by applying an expression to each element of an iterable. The syntax is {expression for item in iterable if condition}.</a:t>
            </a:r>
          </a:p>
          <a:p>
            <a:pPr algn="l"/>
            <a:endParaRPr lang="en-US" sz="2000" dirty="0"/>
          </a:p>
          <a:p>
            <a:pPr algn="l"/>
            <a:r>
              <a:rPr lang="en-US" sz="2000" dirty="0"/>
              <a:t>Here's an example that generates a set of the first five squares of even numbers:</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x**2 is the expression applied to each element.</a:t>
            </a:r>
          </a:p>
          <a:p>
            <a:pPr marL="342900" indent="-342900" algn="l">
              <a:buFont typeface="Arial" panose="020B0604020202020204" pitchFamily="34" charset="0"/>
              <a:buChar char="•"/>
            </a:pPr>
            <a:r>
              <a:rPr lang="en-US" sz="2000" dirty="0"/>
              <a:t>for x in range(10) if x % 2 == 0 iterates over even numbers from 0 to 9.</a:t>
            </a:r>
          </a:p>
          <a:p>
            <a:pPr marL="342900" indent="-342900" algn="l">
              <a:buFont typeface="Arial" panose="020B0604020202020204" pitchFamily="34" charset="0"/>
              <a:buChar char="•"/>
            </a:pPr>
            <a:r>
              <a:rPr lang="en-US" sz="2000" dirty="0"/>
              <a:t>Only even squares are included in the set, filtered by the condition if x % 2 == 0.</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9" name="Picture 8">
            <a:extLst>
              <a:ext uri="{FF2B5EF4-FFF2-40B4-BE49-F238E27FC236}">
                <a16:creationId xmlns:a16="http://schemas.microsoft.com/office/drawing/2014/main" xmlns="" id="{B8B00756-1985-F4C3-3C9B-ADEF9843857C}"/>
              </a:ext>
            </a:extLst>
          </p:cNvPr>
          <p:cNvPicPr>
            <a:picLocks noChangeAspect="1"/>
          </p:cNvPicPr>
          <p:nvPr/>
        </p:nvPicPr>
        <p:blipFill>
          <a:blip r:embed="rId3"/>
          <a:stretch>
            <a:fillRect/>
          </a:stretch>
        </p:blipFill>
        <p:spPr>
          <a:xfrm>
            <a:off x="422482" y="3082004"/>
            <a:ext cx="5020376" cy="1000265"/>
          </a:xfrm>
          <a:prstGeom prst="rect">
            <a:avLst/>
          </a:prstGeom>
        </p:spPr>
      </p:pic>
      <p:pic>
        <p:nvPicPr>
          <p:cNvPr id="13" name="Picture 12">
            <a:extLst>
              <a:ext uri="{FF2B5EF4-FFF2-40B4-BE49-F238E27FC236}">
                <a16:creationId xmlns:a16="http://schemas.microsoft.com/office/drawing/2014/main" xmlns="" id="{B874956C-5BDC-7199-AB18-725EA6FF5816}"/>
              </a:ext>
            </a:extLst>
          </p:cNvPr>
          <p:cNvPicPr>
            <a:picLocks noChangeAspect="1"/>
          </p:cNvPicPr>
          <p:nvPr/>
        </p:nvPicPr>
        <p:blipFill>
          <a:blip r:embed="rId4"/>
          <a:stretch>
            <a:fillRect/>
          </a:stretch>
        </p:blipFill>
        <p:spPr>
          <a:xfrm>
            <a:off x="6377870" y="3644058"/>
            <a:ext cx="2105319" cy="438211"/>
          </a:xfrm>
          <a:prstGeom prst="rect">
            <a:avLst/>
          </a:prstGeom>
        </p:spPr>
      </p:pic>
      <p:pic>
        <p:nvPicPr>
          <p:cNvPr id="15" name="Picture 14">
            <a:extLst>
              <a:ext uri="{FF2B5EF4-FFF2-40B4-BE49-F238E27FC236}">
                <a16:creationId xmlns:a16="http://schemas.microsoft.com/office/drawing/2014/main" xmlns="" id="{D1216F7C-0897-52D3-EB73-A5BCB9DAB64C}"/>
              </a:ext>
            </a:extLst>
          </p:cNvPr>
          <p:cNvPicPr>
            <a:picLocks noChangeAspect="1"/>
          </p:cNvPicPr>
          <p:nvPr/>
        </p:nvPicPr>
        <p:blipFill>
          <a:blip r:embed="rId5"/>
          <a:stretch>
            <a:fillRect/>
          </a:stretch>
        </p:blipFill>
        <p:spPr>
          <a:xfrm>
            <a:off x="6377870" y="3151063"/>
            <a:ext cx="2105319" cy="504895"/>
          </a:xfrm>
          <a:prstGeom prst="rect">
            <a:avLst/>
          </a:prstGeom>
        </p:spPr>
      </p:pic>
    </p:spTree>
    <p:extLst>
      <p:ext uri="{BB962C8B-B14F-4D97-AF65-F5344CB8AC3E}">
        <p14:creationId xmlns:p14="http://schemas.microsoft.com/office/powerpoint/2010/main" val="459529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7B25D8-C8F0-30E6-9190-D446911BA7D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8A9A384C-0183-E4B1-A033-6A2A7751B58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xmlns="" id="{50A1BF80-CB0F-2FA0-5175-B97B714BECF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2293D9E1-FE95-230A-2E72-953A30A27BF2}"/>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99223397-D58E-C992-6A49-30B6C598D13B}"/>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B9D74C43-D254-6D9A-DFA8-990E5CA6E4D5}"/>
              </a:ext>
            </a:extLst>
          </p:cNvPr>
          <p:cNvSpPr txBox="1"/>
          <p:nvPr/>
        </p:nvSpPr>
        <p:spPr>
          <a:xfrm>
            <a:off x="296562" y="1124465"/>
            <a:ext cx="11800703" cy="5755422"/>
          </a:xfrm>
          <a:prstGeom prst="rect">
            <a:avLst/>
          </a:prstGeom>
          <a:noFill/>
        </p:spPr>
        <p:txBody>
          <a:bodyPr wrap="square" rtlCol="0">
            <a:spAutoFit/>
          </a:bodyPr>
          <a:lstStyle/>
          <a:p>
            <a:pPr algn="l"/>
            <a:r>
              <a:rPr lang="en-US" sz="2800" b="1" dirty="0"/>
              <a:t>Tuple Comprehensions:</a:t>
            </a:r>
          </a:p>
          <a:p>
            <a:pPr algn="l"/>
            <a:r>
              <a:rPr lang="en-US" sz="2000" dirty="0"/>
              <a:t>In Python, tuples do not have a direct comprehension syntax like lists, dictionaries, and sets. Tuples are immutable, meaning once created, their elements cannot be changed or modified. However, tuple comprehensions can be simulated using generator expressions along with the tuple() constructor.</a:t>
            </a:r>
          </a:p>
          <a:p>
            <a:pPr algn="l"/>
            <a:endParaRPr lang="en-US" sz="2000" dirty="0"/>
          </a:p>
          <a:p>
            <a:pPr algn="l"/>
            <a:r>
              <a:rPr lang="en-US" sz="2000" dirty="0"/>
              <a:t>Here's how you can create a tuple comprehension using generator expressions:</a:t>
            </a:r>
          </a:p>
          <a:p>
            <a:pPr algn="l"/>
            <a:endParaRPr lang="en-US" sz="2000" dirty="0"/>
          </a:p>
          <a:p>
            <a:pPr algn="l"/>
            <a:endParaRPr lang="en-US" sz="2000" dirty="0"/>
          </a:p>
          <a:p>
            <a:pPr algn="l"/>
            <a:endParaRPr lang="en-US" sz="2000" dirty="0"/>
          </a:p>
          <a:p>
            <a:pPr algn="l"/>
            <a:endParaRPr lang="en-US" sz="2000" dirty="0"/>
          </a:p>
          <a:p>
            <a:pPr algn="l"/>
            <a:r>
              <a:rPr lang="en-US" sz="2000" dirty="0"/>
              <a:t>This code simulates a tuple comprehension using a generator expression `(x**2 for x in range(5))`, which yields the squares of numbers from 0 to 4. The `tuple()` constructor converts the generator expression into a tuple, maintaining its immutability.</a:t>
            </a:r>
          </a:p>
          <a:p>
            <a:pPr algn="l"/>
            <a:endParaRPr lang="en-US" sz="2000" dirty="0"/>
          </a:p>
          <a:p>
            <a:pPr algn="l"/>
            <a:r>
              <a:rPr lang="en-US" sz="2000" dirty="0"/>
              <a:t>While tuple comprehensions lack a dedicated syntax like lists or sets, they achieve the same result effectively. They are useful for creating tuples from expressions applied to iterable elements, but their application may be more limited due to tuples' immutability.</a:t>
            </a:r>
          </a:p>
          <a:p>
            <a:pPr algn="l"/>
            <a:endParaRPr lang="en-US" sz="2000" dirty="0"/>
          </a:p>
        </p:txBody>
      </p:sp>
      <p:pic>
        <p:nvPicPr>
          <p:cNvPr id="9" name="Picture 8">
            <a:extLst>
              <a:ext uri="{FF2B5EF4-FFF2-40B4-BE49-F238E27FC236}">
                <a16:creationId xmlns:a16="http://schemas.microsoft.com/office/drawing/2014/main" xmlns="" id="{D0BFDCF2-7EDE-8A9B-5AB4-95D58274A273}"/>
              </a:ext>
            </a:extLst>
          </p:cNvPr>
          <p:cNvPicPr>
            <a:picLocks noChangeAspect="1"/>
          </p:cNvPicPr>
          <p:nvPr/>
        </p:nvPicPr>
        <p:blipFill>
          <a:blip r:embed="rId3"/>
          <a:stretch>
            <a:fillRect/>
          </a:stretch>
        </p:blipFill>
        <p:spPr>
          <a:xfrm>
            <a:off x="459204" y="3428999"/>
            <a:ext cx="4477375" cy="885949"/>
          </a:xfrm>
          <a:prstGeom prst="rect">
            <a:avLst/>
          </a:prstGeom>
        </p:spPr>
      </p:pic>
      <p:pic>
        <p:nvPicPr>
          <p:cNvPr id="13" name="Picture 12">
            <a:extLst>
              <a:ext uri="{FF2B5EF4-FFF2-40B4-BE49-F238E27FC236}">
                <a16:creationId xmlns:a16="http://schemas.microsoft.com/office/drawing/2014/main" xmlns="" id="{F6E2FA93-FE01-FA50-AE4E-EAF78C9DD52A}"/>
              </a:ext>
            </a:extLst>
          </p:cNvPr>
          <p:cNvPicPr>
            <a:picLocks noChangeAspect="1"/>
          </p:cNvPicPr>
          <p:nvPr/>
        </p:nvPicPr>
        <p:blipFill>
          <a:blip r:embed="rId4"/>
          <a:stretch>
            <a:fillRect/>
          </a:stretch>
        </p:blipFill>
        <p:spPr>
          <a:xfrm>
            <a:off x="5348416" y="3727969"/>
            <a:ext cx="2990494" cy="593156"/>
          </a:xfrm>
          <a:prstGeom prst="rect">
            <a:avLst/>
          </a:prstGeom>
        </p:spPr>
      </p:pic>
      <p:pic>
        <p:nvPicPr>
          <p:cNvPr id="15" name="Picture 14">
            <a:extLst>
              <a:ext uri="{FF2B5EF4-FFF2-40B4-BE49-F238E27FC236}">
                <a16:creationId xmlns:a16="http://schemas.microsoft.com/office/drawing/2014/main" xmlns="" id="{7C42E513-874A-27F8-5BA7-E9EE7EC9E760}"/>
              </a:ext>
            </a:extLst>
          </p:cNvPr>
          <p:cNvPicPr>
            <a:picLocks noChangeAspect="1"/>
          </p:cNvPicPr>
          <p:nvPr/>
        </p:nvPicPr>
        <p:blipFill>
          <a:blip r:embed="rId5"/>
          <a:stretch>
            <a:fillRect/>
          </a:stretch>
        </p:blipFill>
        <p:spPr>
          <a:xfrm>
            <a:off x="5348416" y="3406919"/>
            <a:ext cx="2990494" cy="333422"/>
          </a:xfrm>
          <a:prstGeom prst="rect">
            <a:avLst/>
          </a:prstGeom>
        </p:spPr>
      </p:pic>
    </p:spTree>
    <p:extLst>
      <p:ext uri="{BB962C8B-B14F-4D97-AF65-F5344CB8AC3E}">
        <p14:creationId xmlns:p14="http://schemas.microsoft.com/office/powerpoint/2010/main" val="5821769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C0D10FA-CFE6-ED3A-4A93-4D254EF32AC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2D794195-6DD4-FF5C-DC1F-BB1671398275}"/>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8A737958-0660-4F6A-07C1-BC89AE28252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FD9CE0C1-976F-6619-C46E-894518EDF7A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B35CF89C-C735-A5EF-7483-0E386089C85B}"/>
              </a:ext>
            </a:extLst>
          </p:cNvPr>
          <p:cNvSpPr txBox="1"/>
          <p:nvPr/>
        </p:nvSpPr>
        <p:spPr>
          <a:xfrm>
            <a:off x="47367" y="1026184"/>
            <a:ext cx="12097265" cy="2616101"/>
          </a:xfrm>
          <a:prstGeom prst="rect">
            <a:avLst/>
          </a:prstGeom>
          <a:noFill/>
        </p:spPr>
        <p:txBody>
          <a:bodyPr wrap="square" rtlCol="0">
            <a:spAutoFit/>
          </a:bodyPr>
          <a:lstStyle/>
          <a:p>
            <a:pPr algn="l"/>
            <a:r>
              <a:rPr lang="en-US" sz="2000" b="0" i="0" dirty="0">
                <a:effectLst/>
              </a:rPr>
              <a:t>Modules and packages are fundamental concepts in Python that facilitate code organization, reuse, and distribution. They play a crucial role in functional programming by promoting modularity, abstraction, and code separation.</a:t>
            </a:r>
          </a:p>
          <a:p>
            <a:pPr algn="l"/>
            <a:endParaRPr lang="en-US" sz="2000" dirty="0"/>
          </a:p>
          <a:p>
            <a:pPr algn="l"/>
            <a:r>
              <a:rPr lang="en-US" sz="2400" b="1" i="0" dirty="0">
                <a:effectLst/>
                <a:latin typeface="Calibri (Body)"/>
              </a:rPr>
              <a:t>Modules:</a:t>
            </a:r>
          </a:p>
          <a:p>
            <a:pPr algn="l"/>
            <a:r>
              <a:rPr lang="en-US" sz="2000" b="0" i="0" dirty="0">
                <a:effectLst/>
                <a:latin typeface="Calibri (Body)"/>
              </a:rPr>
              <a:t>A module is a file containing Python code, typically containing functions, classes, and variables, that can be imported and used in other Python scripts. Modules allow for better organization of code by grouping related functionality together. They help avoid naming conflicts and promote code reusability.</a:t>
            </a:r>
          </a:p>
        </p:txBody>
      </p:sp>
      <p:pic>
        <p:nvPicPr>
          <p:cNvPr id="6" name="Picture 5">
            <a:extLst>
              <a:ext uri="{FF2B5EF4-FFF2-40B4-BE49-F238E27FC236}">
                <a16:creationId xmlns:a16="http://schemas.microsoft.com/office/drawing/2014/main" xmlns="" id="{3FC6AF4B-663F-D917-8839-E45E4477C657}"/>
              </a:ext>
            </a:extLst>
          </p:cNvPr>
          <p:cNvPicPr>
            <a:picLocks noChangeAspect="1"/>
          </p:cNvPicPr>
          <p:nvPr/>
        </p:nvPicPr>
        <p:blipFill>
          <a:blip r:embed="rId3"/>
          <a:stretch>
            <a:fillRect/>
          </a:stretch>
        </p:blipFill>
        <p:spPr>
          <a:xfrm>
            <a:off x="318856" y="4002108"/>
            <a:ext cx="5551889" cy="2052130"/>
          </a:xfrm>
          <a:prstGeom prst="rect">
            <a:avLst/>
          </a:prstGeom>
        </p:spPr>
      </p:pic>
    </p:spTree>
    <p:extLst>
      <p:ext uri="{BB962C8B-B14F-4D97-AF65-F5344CB8AC3E}">
        <p14:creationId xmlns:p14="http://schemas.microsoft.com/office/powerpoint/2010/main" val="22764538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884FAF7-F58A-58A1-4017-552182317F2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365C0FF8-EAD7-2957-661E-4548DF444D77}"/>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855E6C6C-ED32-BDB7-22FC-F52D210952D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8D3D0FDC-4FFB-A76E-7FF8-82F6F0554BC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434E535B-3346-0810-7452-1C1C111E93AE}"/>
              </a:ext>
            </a:extLst>
          </p:cNvPr>
          <p:cNvSpPr txBox="1"/>
          <p:nvPr/>
        </p:nvSpPr>
        <p:spPr>
          <a:xfrm>
            <a:off x="47367" y="1026184"/>
            <a:ext cx="12097265" cy="5262979"/>
          </a:xfrm>
          <a:prstGeom prst="rect">
            <a:avLst/>
          </a:prstGeom>
          <a:noFill/>
        </p:spPr>
        <p:txBody>
          <a:bodyPr wrap="square" rtlCol="0">
            <a:spAutoFit/>
          </a:bodyPr>
          <a:lstStyle/>
          <a:p>
            <a:pPr algn="l"/>
            <a:r>
              <a:rPr lang="en-US" sz="2800" b="1" i="0" dirty="0">
                <a:effectLst/>
              </a:rPr>
              <a:t>Packages:</a:t>
            </a:r>
          </a:p>
          <a:p>
            <a:pPr algn="l"/>
            <a:r>
              <a:rPr lang="en-US" sz="2000" b="0" i="0" dirty="0">
                <a:effectLst/>
              </a:rPr>
              <a:t>A package is a directory containing one or more Python modules and an __init__.py file (which can be empty). Packages provide a hierarchical structure for organizing modules and sub-packages. They allow for the creation of larger, more complex libraries and applications.</a:t>
            </a:r>
          </a:p>
          <a:p>
            <a:pPr algn="l"/>
            <a:endParaRPr lang="en-US" sz="2000" dirty="0">
              <a:latin typeface="Calibri (Body)"/>
            </a:endParaRPr>
          </a:p>
          <a:p>
            <a:pPr algn="l"/>
            <a:r>
              <a:rPr lang="en-US" sz="2000" b="0" i="0" dirty="0">
                <a:effectLst/>
                <a:latin typeface="Calibri (Body)"/>
              </a:rPr>
              <a:t>Example:</a:t>
            </a: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r>
              <a:rPr lang="en-US" sz="2800" b="1" i="0" dirty="0">
                <a:effectLst/>
                <a:latin typeface="Calibri (Body)"/>
              </a:rPr>
              <a:t>Importance in Functional Programming:</a:t>
            </a:r>
          </a:p>
          <a:p>
            <a:pPr algn="l"/>
            <a:endParaRPr lang="en-US" sz="2000" b="0" i="0" dirty="0">
              <a:effectLst/>
              <a:latin typeface="Calibri (Body)"/>
            </a:endParaRPr>
          </a:p>
          <a:p>
            <a:pPr algn="l"/>
            <a:r>
              <a:rPr lang="en-US" sz="2000" b="0" i="0" dirty="0">
                <a:effectLst/>
                <a:latin typeface="Calibri (Body)"/>
              </a:rPr>
              <a:t>In functional programming, modules and packages play crucial roles in structuring and organizing code, promoting modularity, reusability, and maintainability. Here's why they are important in the context of functional programming:</a:t>
            </a:r>
          </a:p>
          <a:p>
            <a:pPr algn="l"/>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Modularity: Functional programming emphasizes breaking down programs into smaller, composable functions. </a:t>
            </a:r>
          </a:p>
        </p:txBody>
      </p:sp>
      <p:pic>
        <p:nvPicPr>
          <p:cNvPr id="8" name="Picture 7">
            <a:extLst>
              <a:ext uri="{FF2B5EF4-FFF2-40B4-BE49-F238E27FC236}">
                <a16:creationId xmlns:a16="http://schemas.microsoft.com/office/drawing/2014/main" xmlns="" id="{E3867D76-0713-F231-AB25-B1D2553A016E}"/>
              </a:ext>
            </a:extLst>
          </p:cNvPr>
          <p:cNvPicPr>
            <a:picLocks noChangeAspect="1"/>
          </p:cNvPicPr>
          <p:nvPr/>
        </p:nvPicPr>
        <p:blipFill>
          <a:blip r:embed="rId3"/>
          <a:stretch>
            <a:fillRect/>
          </a:stretch>
        </p:blipFill>
        <p:spPr>
          <a:xfrm>
            <a:off x="1413147" y="2507753"/>
            <a:ext cx="2491588" cy="1203564"/>
          </a:xfrm>
          <a:prstGeom prst="rect">
            <a:avLst/>
          </a:prstGeom>
        </p:spPr>
      </p:pic>
    </p:spTree>
    <p:extLst>
      <p:ext uri="{BB962C8B-B14F-4D97-AF65-F5344CB8AC3E}">
        <p14:creationId xmlns:p14="http://schemas.microsoft.com/office/powerpoint/2010/main" val="23394868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9A8CF51-6E1B-7E0F-D2A1-82EF8389B3D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887AB9A6-4AD9-DE73-AD72-A035009BB5E3}"/>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79B338A9-D9E0-FEF9-8A1A-1ABA8F39B44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04DBE366-760D-7E3B-AC72-EF5BF9B567B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912B137B-5E7E-31F5-C985-5403850A98BB}"/>
              </a:ext>
            </a:extLst>
          </p:cNvPr>
          <p:cNvSpPr txBox="1"/>
          <p:nvPr/>
        </p:nvSpPr>
        <p:spPr>
          <a:xfrm>
            <a:off x="47364" y="1147761"/>
            <a:ext cx="12097265" cy="5324535"/>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Body)"/>
              </a:rPr>
              <a:t>Modules and packages provide a way to organize these functions into logical units. Each module can focus on a specific aspect of the program, making the codebase easier to understand and maintain.</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Encapsulation: Modules allow you to encapsulate related functions and data structures, hiding implementation details and exposing only the necessary interfaces. This promotes information hiding and reduces coupling between different parts of the program, leading to more robust and scalable code.</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Reusability: By organizing functions into modules and packages, you can easily reuse them across different parts of your program or even in other projects. This promotes code reuse, which is a key principle in functional programming, as it allows you to leverage existing code and avoid reinventing the wheel.</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Namespace Management: Modules provide a namespace for functions and variables, preventing naming conflicts and enabling better organization of code. This is particularly important in functional programming, where functions are first-class citizens and can be passed around as arguments or returned from other functions.</a:t>
            </a:r>
          </a:p>
          <a:p>
            <a:pPr algn="l"/>
            <a:endParaRPr lang="en-US" sz="2000" b="0" i="0" dirty="0">
              <a:effectLst/>
              <a:latin typeface="Calibri (Body)"/>
            </a:endParaRPr>
          </a:p>
          <a:p>
            <a:pPr marL="342900" indent="-342900" algn="l">
              <a:buFont typeface="Arial" panose="020B0604020202020204" pitchFamily="34" charset="0"/>
              <a:buChar char="•"/>
            </a:pPr>
            <a:endParaRPr lang="en-US" sz="2000" b="0" i="0" dirty="0">
              <a:effectLst/>
              <a:latin typeface="Calibri (Body)"/>
            </a:endParaRPr>
          </a:p>
        </p:txBody>
      </p:sp>
    </p:spTree>
    <p:extLst>
      <p:ext uri="{BB962C8B-B14F-4D97-AF65-F5344CB8AC3E}">
        <p14:creationId xmlns:p14="http://schemas.microsoft.com/office/powerpoint/2010/main" val="8509206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81DC5B-3E6C-9623-2EBB-1A2B2CD72A0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093D3EA0-3B25-EABE-6444-C7EB606D1DF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F894420F-1609-FF5B-3AE6-651C51E7014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E9339612-C1A7-F67E-89B7-C697FBB87D3D}"/>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F604D731-4D00-5499-6827-F1D04108A8D4}"/>
              </a:ext>
            </a:extLst>
          </p:cNvPr>
          <p:cNvSpPr txBox="1"/>
          <p:nvPr/>
        </p:nvSpPr>
        <p:spPr>
          <a:xfrm>
            <a:off x="331573" y="995341"/>
            <a:ext cx="11528854"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Body)"/>
              </a:rPr>
              <a:t>Separation of Concerns: Modules and packages help in separating different concerns or layers of your application, such as input/output, business logic, and presentation. This separation makes the codebase easier to reason about, test, and maintain, as each module focuses on a specific aspect of the application.</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Testing and Debugging: Modular code is easier to test and debug, as you can isolate and test individual modules independently of each other. This promotes a more systematic approach to testing and helps in identifying and fixing bugs more efficiently.</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Scalability: As your codebase grows, modular design becomes increasingly important for managing complexity and maintaining productivity. Modules and packages provide a scalable structure for organizing and evolving your codebase over time.</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Overall, modules and packages are essential building blocks in functional programming, enabling you to write more modular, reusable, and maintainable code. They facilitate the principles of modularity, encapsulation, and code reuse, which are central to the functional programming paradigm.</a:t>
            </a:r>
          </a:p>
        </p:txBody>
      </p:sp>
    </p:spTree>
    <p:extLst>
      <p:ext uri="{BB962C8B-B14F-4D97-AF65-F5344CB8AC3E}">
        <p14:creationId xmlns:p14="http://schemas.microsoft.com/office/powerpoint/2010/main" val="4108040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 Two arguments - Example</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950" y="2095500"/>
            <a:ext cx="12810166" cy="2324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3232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8417DE-7742-56A9-D99E-9B1C4F3B605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BB8FF55A-FFAA-C84A-787B-0DBB66950108}"/>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F2C2F2F6-E5A1-BEF3-579A-B0A847136BC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D1986B7F-4F3B-0DAE-E310-0E37D3DCD3CB}"/>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6E0859C2-2CDF-2148-B835-DB655B8A23D9}"/>
              </a:ext>
            </a:extLst>
          </p:cNvPr>
          <p:cNvSpPr txBox="1"/>
          <p:nvPr/>
        </p:nvSpPr>
        <p:spPr>
          <a:xfrm>
            <a:off x="331573" y="995341"/>
            <a:ext cx="11528854" cy="5139869"/>
          </a:xfrm>
          <a:prstGeom prst="rect">
            <a:avLst/>
          </a:prstGeom>
          <a:noFill/>
        </p:spPr>
        <p:txBody>
          <a:bodyPr wrap="square" rtlCol="0">
            <a:spAutoFit/>
          </a:bodyPr>
          <a:lstStyle/>
          <a:p>
            <a:pPr algn="l"/>
            <a:r>
              <a:rPr lang="en-IN" sz="2800" b="1" i="0" dirty="0">
                <a:effectLst/>
              </a:rPr>
              <a:t>Implementation with Example:</a:t>
            </a:r>
          </a:p>
          <a:p>
            <a:pPr algn="l"/>
            <a:r>
              <a:rPr lang="en-US" sz="2000" i="0" dirty="0">
                <a:effectLst/>
              </a:rPr>
              <a:t>Let's create a simple package named </a:t>
            </a:r>
            <a:r>
              <a:rPr lang="en-US" sz="2000" i="0" dirty="0" err="1">
                <a:effectLst/>
              </a:rPr>
              <a:t>my_package</a:t>
            </a:r>
            <a:r>
              <a:rPr lang="en-US" sz="2000" i="0" dirty="0">
                <a:effectLst/>
              </a:rPr>
              <a:t> with a module </a:t>
            </a:r>
            <a:r>
              <a:rPr lang="en-US" sz="2000" i="0" dirty="0" err="1">
                <a:effectLst/>
              </a:rPr>
              <a:t>mymodule</a:t>
            </a:r>
            <a:r>
              <a:rPr lang="en-US" sz="2000" i="0" dirty="0">
                <a:effectLst/>
              </a:rPr>
              <a:t>:</a:t>
            </a:r>
          </a:p>
          <a:p>
            <a:pPr algn="l"/>
            <a:endParaRPr lang="en-US" sz="2000" dirty="0"/>
          </a:p>
          <a:p>
            <a:pPr algn="l"/>
            <a:endParaRPr lang="en-US" sz="2000" i="0" dirty="0">
              <a:effectLst/>
            </a:endParaRPr>
          </a:p>
          <a:p>
            <a:pPr algn="l"/>
            <a:endParaRPr lang="en-US" sz="2000" dirty="0"/>
          </a:p>
          <a:p>
            <a:pPr algn="l"/>
            <a:endParaRPr lang="en-US" sz="2000" i="0" dirty="0">
              <a:effectLst/>
            </a:endParaRPr>
          </a:p>
          <a:p>
            <a:pPr algn="l"/>
            <a:endParaRPr lang="en-US" sz="2000" dirty="0"/>
          </a:p>
          <a:p>
            <a:pPr algn="l"/>
            <a:r>
              <a:rPr lang="en-IN" sz="2000" i="0" dirty="0">
                <a:effectLst/>
              </a:rPr>
              <a:t>Contents of mymodule.py:</a:t>
            </a:r>
          </a:p>
          <a:p>
            <a:pPr algn="l"/>
            <a:endParaRPr lang="en-IN" sz="2000" dirty="0"/>
          </a:p>
          <a:p>
            <a:pPr algn="l"/>
            <a:endParaRPr lang="en-IN" sz="2000" i="0" dirty="0">
              <a:effectLst/>
            </a:endParaRPr>
          </a:p>
          <a:p>
            <a:pPr algn="l"/>
            <a:endParaRPr lang="en-IN" sz="2000" dirty="0"/>
          </a:p>
          <a:p>
            <a:pPr algn="l"/>
            <a:endParaRPr lang="en-IN" sz="2000" i="0" dirty="0">
              <a:effectLst/>
            </a:endParaRPr>
          </a:p>
          <a:p>
            <a:pPr algn="l"/>
            <a:endParaRPr lang="en-IN" sz="2000" dirty="0"/>
          </a:p>
          <a:p>
            <a:pPr algn="l"/>
            <a:r>
              <a:rPr lang="en-US" sz="2000" i="0" dirty="0">
                <a:effectLst/>
              </a:rPr>
              <a:t>Contents of __init__.py (can be empty):</a:t>
            </a:r>
          </a:p>
          <a:p>
            <a:pPr algn="l"/>
            <a:endParaRPr lang="en-US" sz="2000" dirty="0"/>
          </a:p>
          <a:p>
            <a:pPr algn="l"/>
            <a:endParaRPr lang="en-IN" sz="2000" i="0" dirty="0">
              <a:effectLst/>
            </a:endParaRPr>
          </a:p>
        </p:txBody>
      </p:sp>
      <p:pic>
        <p:nvPicPr>
          <p:cNvPr id="8" name="Picture 7">
            <a:extLst>
              <a:ext uri="{FF2B5EF4-FFF2-40B4-BE49-F238E27FC236}">
                <a16:creationId xmlns:a16="http://schemas.microsoft.com/office/drawing/2014/main" xmlns="" id="{19165934-50B6-E141-36DE-F5562016EAF7}"/>
              </a:ext>
            </a:extLst>
          </p:cNvPr>
          <p:cNvPicPr>
            <a:picLocks noChangeAspect="1"/>
          </p:cNvPicPr>
          <p:nvPr/>
        </p:nvPicPr>
        <p:blipFill>
          <a:blip r:embed="rId3"/>
          <a:stretch>
            <a:fillRect/>
          </a:stretch>
        </p:blipFill>
        <p:spPr>
          <a:xfrm>
            <a:off x="525118" y="1932896"/>
            <a:ext cx="3348321" cy="1279861"/>
          </a:xfrm>
          <a:prstGeom prst="rect">
            <a:avLst/>
          </a:prstGeom>
        </p:spPr>
      </p:pic>
      <p:pic>
        <p:nvPicPr>
          <p:cNvPr id="10" name="Picture 9">
            <a:extLst>
              <a:ext uri="{FF2B5EF4-FFF2-40B4-BE49-F238E27FC236}">
                <a16:creationId xmlns:a16="http://schemas.microsoft.com/office/drawing/2014/main" xmlns="" id="{D79ED24B-9775-9633-9F66-F2C65293DE04}"/>
              </a:ext>
            </a:extLst>
          </p:cNvPr>
          <p:cNvPicPr>
            <a:picLocks noChangeAspect="1"/>
          </p:cNvPicPr>
          <p:nvPr/>
        </p:nvPicPr>
        <p:blipFill>
          <a:blip r:embed="rId4"/>
          <a:stretch>
            <a:fillRect/>
          </a:stretch>
        </p:blipFill>
        <p:spPr>
          <a:xfrm>
            <a:off x="525118" y="3840812"/>
            <a:ext cx="3426106" cy="1052464"/>
          </a:xfrm>
          <a:prstGeom prst="rect">
            <a:avLst/>
          </a:prstGeom>
        </p:spPr>
      </p:pic>
      <p:pic>
        <p:nvPicPr>
          <p:cNvPr id="12" name="Picture 11">
            <a:extLst>
              <a:ext uri="{FF2B5EF4-FFF2-40B4-BE49-F238E27FC236}">
                <a16:creationId xmlns:a16="http://schemas.microsoft.com/office/drawing/2014/main" xmlns="" id="{AC1532B9-3FFE-3991-34F4-87ACC551E6C6}"/>
              </a:ext>
            </a:extLst>
          </p:cNvPr>
          <p:cNvPicPr>
            <a:picLocks noChangeAspect="1"/>
          </p:cNvPicPr>
          <p:nvPr/>
        </p:nvPicPr>
        <p:blipFill>
          <a:blip r:embed="rId5"/>
          <a:stretch>
            <a:fillRect/>
          </a:stretch>
        </p:blipFill>
        <p:spPr>
          <a:xfrm>
            <a:off x="525118" y="5396774"/>
            <a:ext cx="2477141" cy="1052464"/>
          </a:xfrm>
          <a:prstGeom prst="rect">
            <a:avLst/>
          </a:prstGeom>
        </p:spPr>
      </p:pic>
    </p:spTree>
    <p:extLst>
      <p:ext uri="{BB962C8B-B14F-4D97-AF65-F5344CB8AC3E}">
        <p14:creationId xmlns:p14="http://schemas.microsoft.com/office/powerpoint/2010/main" val="8943419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B18E25-286E-BD2B-A3D8-6E4D34A33BA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F7F6FAE2-AAFF-1105-3132-7FC62374465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95526F55-00EE-3F7D-1363-50F4CD8718E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4093B5A1-658B-9523-52E9-4631057CA09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32A69C9B-67DD-91CB-BD08-0353BC9159FF}"/>
              </a:ext>
            </a:extLst>
          </p:cNvPr>
          <p:cNvSpPr txBox="1"/>
          <p:nvPr/>
        </p:nvSpPr>
        <p:spPr>
          <a:xfrm>
            <a:off x="331573" y="1026184"/>
            <a:ext cx="11528854" cy="3908762"/>
          </a:xfrm>
          <a:prstGeom prst="rect">
            <a:avLst/>
          </a:prstGeom>
          <a:noFill/>
        </p:spPr>
        <p:txBody>
          <a:bodyPr wrap="square" rtlCol="0">
            <a:spAutoFit/>
          </a:bodyPr>
          <a:lstStyle/>
          <a:p>
            <a:pPr algn="l"/>
            <a:r>
              <a:rPr lang="en-US" sz="2000" b="0" i="0" dirty="0">
                <a:effectLst/>
                <a:latin typeface="Calibri (Body)"/>
              </a:rPr>
              <a:t>To import and use the greet function from </a:t>
            </a:r>
            <a:r>
              <a:rPr lang="en-US" sz="2000" b="0" i="0" dirty="0" err="1">
                <a:effectLst/>
                <a:latin typeface="Calibri (Body)"/>
              </a:rPr>
              <a:t>mymodule</a:t>
            </a:r>
            <a:r>
              <a:rPr lang="en-US" sz="2000" b="0" i="0" dirty="0">
                <a:effectLst/>
                <a:latin typeface="Calibri (Body)"/>
              </a:rPr>
              <a:t>:</a:t>
            </a: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r>
              <a:rPr lang="en-US" sz="2800" b="1" i="0" dirty="0">
                <a:effectLst/>
              </a:rPr>
              <a:t>Different Methods of Importing Packages:</a:t>
            </a:r>
          </a:p>
          <a:p>
            <a:pPr marL="457200" indent="-457200">
              <a:buFont typeface="+mj-lt"/>
              <a:buAutoNum type="arabicPeriod"/>
            </a:pPr>
            <a:r>
              <a:rPr lang="en-US" sz="2000" i="0" dirty="0">
                <a:effectLst/>
              </a:rPr>
              <a:t>Importing Specific Functions or Variables:</a:t>
            </a:r>
          </a:p>
          <a:p>
            <a:pPr algn="l"/>
            <a:endParaRPr lang="en-US" sz="2000" b="0" i="0" dirty="0">
              <a:effectLst/>
              <a:latin typeface="Calibri (Body)"/>
            </a:endParaRPr>
          </a:p>
        </p:txBody>
      </p:sp>
      <p:pic>
        <p:nvPicPr>
          <p:cNvPr id="6" name="Picture 5">
            <a:extLst>
              <a:ext uri="{FF2B5EF4-FFF2-40B4-BE49-F238E27FC236}">
                <a16:creationId xmlns:a16="http://schemas.microsoft.com/office/drawing/2014/main" xmlns="" id="{38BF08B8-3B8B-0CC4-3A5F-320EB5C82AE0}"/>
              </a:ext>
            </a:extLst>
          </p:cNvPr>
          <p:cNvPicPr>
            <a:picLocks noChangeAspect="1"/>
          </p:cNvPicPr>
          <p:nvPr/>
        </p:nvPicPr>
        <p:blipFill>
          <a:blip r:embed="rId3"/>
          <a:stretch>
            <a:fillRect/>
          </a:stretch>
        </p:blipFill>
        <p:spPr>
          <a:xfrm>
            <a:off x="468932" y="1582327"/>
            <a:ext cx="4212286" cy="1408007"/>
          </a:xfrm>
          <a:prstGeom prst="rect">
            <a:avLst/>
          </a:prstGeom>
        </p:spPr>
      </p:pic>
      <p:pic>
        <p:nvPicPr>
          <p:cNvPr id="9" name="Picture 8">
            <a:extLst>
              <a:ext uri="{FF2B5EF4-FFF2-40B4-BE49-F238E27FC236}">
                <a16:creationId xmlns:a16="http://schemas.microsoft.com/office/drawing/2014/main" xmlns="" id="{833BAEB2-D2CA-E725-DBF0-CAD407CD6FAA}"/>
              </a:ext>
            </a:extLst>
          </p:cNvPr>
          <p:cNvPicPr>
            <a:picLocks noChangeAspect="1"/>
          </p:cNvPicPr>
          <p:nvPr/>
        </p:nvPicPr>
        <p:blipFill>
          <a:blip r:embed="rId4"/>
          <a:stretch>
            <a:fillRect/>
          </a:stretch>
        </p:blipFill>
        <p:spPr>
          <a:xfrm>
            <a:off x="917164" y="4762587"/>
            <a:ext cx="6684717" cy="1082157"/>
          </a:xfrm>
          <a:prstGeom prst="rect">
            <a:avLst/>
          </a:prstGeom>
        </p:spPr>
      </p:pic>
    </p:spTree>
    <p:extLst>
      <p:ext uri="{BB962C8B-B14F-4D97-AF65-F5344CB8AC3E}">
        <p14:creationId xmlns:p14="http://schemas.microsoft.com/office/powerpoint/2010/main" val="3217911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453D9A-26D3-1DEA-B260-7FDCC9D3A22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DCEE7CA0-5776-9CDF-E6FF-D8B54532E09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CA94C4F1-F96F-CB43-EB31-AC2AC6FE729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119F47D1-178E-58D3-496F-F8BA806B1A2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39E341C6-E488-5D72-7C87-F3390644CEDC}"/>
              </a:ext>
            </a:extLst>
          </p:cNvPr>
          <p:cNvSpPr txBox="1"/>
          <p:nvPr/>
        </p:nvSpPr>
        <p:spPr>
          <a:xfrm>
            <a:off x="331573" y="995341"/>
            <a:ext cx="11528854" cy="3477875"/>
          </a:xfrm>
          <a:prstGeom prst="rect">
            <a:avLst/>
          </a:prstGeom>
          <a:noFill/>
        </p:spPr>
        <p:txBody>
          <a:bodyPr wrap="square" rtlCol="0">
            <a:spAutoFit/>
          </a:bodyPr>
          <a:lstStyle/>
          <a:p>
            <a:pPr algn="l"/>
            <a:r>
              <a:rPr lang="en-IN" sz="2000" i="0" dirty="0">
                <a:effectLst/>
              </a:rPr>
              <a:t>2. Importing the Entire Module:</a:t>
            </a:r>
          </a:p>
          <a:p>
            <a:pPr algn="l"/>
            <a:endParaRPr lang="en-IN" sz="2000" dirty="0"/>
          </a:p>
          <a:p>
            <a:pPr algn="l"/>
            <a:endParaRPr lang="en-IN" sz="2000" i="0" dirty="0">
              <a:effectLst/>
            </a:endParaRPr>
          </a:p>
          <a:p>
            <a:pPr algn="l"/>
            <a:endParaRPr lang="en-IN" sz="2000" dirty="0"/>
          </a:p>
          <a:p>
            <a:pPr algn="l"/>
            <a:endParaRPr lang="en-IN" sz="2000" i="0" dirty="0">
              <a:effectLst/>
            </a:endParaRPr>
          </a:p>
          <a:p>
            <a:pPr algn="l"/>
            <a:endParaRPr lang="en-IN" sz="2000" dirty="0"/>
          </a:p>
          <a:p>
            <a:pPr algn="l"/>
            <a:endParaRPr lang="en-IN" sz="2000" dirty="0"/>
          </a:p>
          <a:p>
            <a:pPr algn="l"/>
            <a:endParaRPr lang="en-IN" sz="2000" dirty="0"/>
          </a:p>
          <a:p>
            <a:pPr algn="l"/>
            <a:r>
              <a:rPr lang="en-IN" sz="2000" i="0" dirty="0">
                <a:effectLst/>
              </a:rPr>
              <a:t>3. Using Alias for Modules:</a:t>
            </a:r>
          </a:p>
          <a:p>
            <a:pPr algn="l"/>
            <a:endParaRPr lang="en-IN" sz="2000" dirty="0"/>
          </a:p>
          <a:p>
            <a:pPr algn="l"/>
            <a:endParaRPr lang="en-US" sz="2000" i="0" dirty="0">
              <a:effectLst/>
            </a:endParaRPr>
          </a:p>
        </p:txBody>
      </p:sp>
      <p:pic>
        <p:nvPicPr>
          <p:cNvPr id="6" name="Picture 5">
            <a:extLst>
              <a:ext uri="{FF2B5EF4-FFF2-40B4-BE49-F238E27FC236}">
                <a16:creationId xmlns:a16="http://schemas.microsoft.com/office/drawing/2014/main" xmlns="" id="{D34C453F-2E99-2312-491B-F7A2A74C5CBE}"/>
              </a:ext>
            </a:extLst>
          </p:cNvPr>
          <p:cNvPicPr>
            <a:picLocks noChangeAspect="1"/>
          </p:cNvPicPr>
          <p:nvPr/>
        </p:nvPicPr>
        <p:blipFill>
          <a:blip r:embed="rId3"/>
          <a:stretch>
            <a:fillRect/>
          </a:stretch>
        </p:blipFill>
        <p:spPr>
          <a:xfrm>
            <a:off x="632464" y="1502009"/>
            <a:ext cx="3099277" cy="970717"/>
          </a:xfrm>
          <a:prstGeom prst="rect">
            <a:avLst/>
          </a:prstGeom>
        </p:spPr>
      </p:pic>
      <p:pic>
        <p:nvPicPr>
          <p:cNvPr id="9" name="Picture 8">
            <a:extLst>
              <a:ext uri="{FF2B5EF4-FFF2-40B4-BE49-F238E27FC236}">
                <a16:creationId xmlns:a16="http://schemas.microsoft.com/office/drawing/2014/main" xmlns="" id="{ED45DB7C-92AE-F19A-0BB6-1E9ADF2B248E}"/>
              </a:ext>
            </a:extLst>
          </p:cNvPr>
          <p:cNvPicPr>
            <a:picLocks noChangeAspect="1"/>
          </p:cNvPicPr>
          <p:nvPr/>
        </p:nvPicPr>
        <p:blipFill>
          <a:blip r:embed="rId4"/>
          <a:stretch>
            <a:fillRect/>
          </a:stretch>
        </p:blipFill>
        <p:spPr>
          <a:xfrm>
            <a:off x="632464" y="4037338"/>
            <a:ext cx="4739173" cy="1084871"/>
          </a:xfrm>
          <a:prstGeom prst="rect">
            <a:avLst/>
          </a:prstGeom>
        </p:spPr>
      </p:pic>
    </p:spTree>
    <p:extLst>
      <p:ext uri="{BB962C8B-B14F-4D97-AF65-F5344CB8AC3E}">
        <p14:creationId xmlns:p14="http://schemas.microsoft.com/office/powerpoint/2010/main" val="398456543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D0E2CCE-7DEE-2D70-A9B5-EFA2C323DCC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58514B01-1363-245D-11F0-93CBA91DF64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48D8E146-E878-63D6-75BD-ACEBA4AEBF2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47448C15-CAF8-F778-23EF-26D739C95EE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0BEFAEDD-C7B6-4E11-2E98-BA0630F07EF1}"/>
              </a:ext>
            </a:extLst>
          </p:cNvPr>
          <p:cNvSpPr txBox="1"/>
          <p:nvPr/>
        </p:nvSpPr>
        <p:spPr>
          <a:xfrm>
            <a:off x="331573" y="995341"/>
            <a:ext cx="11528854" cy="2677656"/>
          </a:xfrm>
          <a:prstGeom prst="rect">
            <a:avLst/>
          </a:prstGeom>
          <a:noFill/>
        </p:spPr>
        <p:txBody>
          <a:bodyPr wrap="square" rtlCol="0">
            <a:spAutoFit/>
          </a:bodyPr>
          <a:lstStyle/>
          <a:p>
            <a:pPr algn="l"/>
            <a:r>
              <a:rPr lang="en-IN" sz="2800" b="1" i="0" dirty="0">
                <a:effectLst/>
              </a:rPr>
              <a:t>Built-in Modules:</a:t>
            </a:r>
          </a:p>
          <a:p>
            <a:pPr algn="l"/>
            <a:r>
              <a:rPr lang="en-US" sz="2000" b="0" i="0" dirty="0">
                <a:effectLst/>
              </a:rPr>
              <a:t>Built-in modules in Python are modules that come pre-installed with the Python interpreter. These modules provide a wide range of functionality for tasks such as file I/O, mathematics, working with dates and times, and much more.</a:t>
            </a:r>
          </a:p>
          <a:p>
            <a:pPr algn="l"/>
            <a:r>
              <a:rPr lang="en-US" sz="2000" b="0" i="0" dirty="0">
                <a:effectLst/>
              </a:rPr>
              <a:t> lets see some examples of built-in modules along with brief explanations and examples of how they can be used:</a:t>
            </a:r>
          </a:p>
          <a:p>
            <a:pPr algn="l"/>
            <a:endParaRPr lang="en-US" sz="2000" dirty="0"/>
          </a:p>
          <a:p>
            <a:pPr algn="l"/>
            <a:r>
              <a:rPr lang="en-US" sz="2000" b="1" i="0" dirty="0">
                <a:effectLst/>
              </a:rPr>
              <a:t>1. math: This module provides mathematical functions and constants. </a:t>
            </a:r>
            <a:endParaRPr lang="en-IN" sz="2000" b="1" i="0" dirty="0">
              <a:effectLst/>
            </a:endParaRPr>
          </a:p>
        </p:txBody>
      </p:sp>
      <p:pic>
        <p:nvPicPr>
          <p:cNvPr id="8" name="Picture 7">
            <a:extLst>
              <a:ext uri="{FF2B5EF4-FFF2-40B4-BE49-F238E27FC236}">
                <a16:creationId xmlns:a16="http://schemas.microsoft.com/office/drawing/2014/main" xmlns="" id="{4D159399-CC2F-8766-C03F-8FDB0782AC37}"/>
              </a:ext>
            </a:extLst>
          </p:cNvPr>
          <p:cNvPicPr>
            <a:picLocks noChangeAspect="1"/>
          </p:cNvPicPr>
          <p:nvPr/>
        </p:nvPicPr>
        <p:blipFill>
          <a:blip r:embed="rId3"/>
          <a:stretch>
            <a:fillRect/>
          </a:stretch>
        </p:blipFill>
        <p:spPr>
          <a:xfrm>
            <a:off x="641102" y="3651915"/>
            <a:ext cx="4163006" cy="2724530"/>
          </a:xfrm>
          <a:prstGeom prst="rect">
            <a:avLst/>
          </a:prstGeom>
        </p:spPr>
      </p:pic>
    </p:spTree>
    <p:extLst>
      <p:ext uri="{BB962C8B-B14F-4D97-AF65-F5344CB8AC3E}">
        <p14:creationId xmlns:p14="http://schemas.microsoft.com/office/powerpoint/2010/main" val="17869836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A74890-CB66-E634-828B-C55C0D00513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D55CB5CF-A72B-0619-087C-46001D57305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DD87C930-B15C-9EAC-C8EC-57FBB2B3B63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9DA182C0-2C86-066C-2413-6A1CCB50506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xmlns="" id="{D1D4A805-5067-F190-435A-E682420BD807}"/>
              </a:ext>
            </a:extLst>
          </p:cNvPr>
          <p:cNvSpPr txBox="1"/>
          <p:nvPr/>
        </p:nvSpPr>
        <p:spPr>
          <a:xfrm>
            <a:off x="288321" y="976128"/>
            <a:ext cx="11615351" cy="3477875"/>
          </a:xfrm>
          <a:prstGeom prst="rect">
            <a:avLst/>
          </a:prstGeom>
          <a:noFill/>
        </p:spPr>
        <p:txBody>
          <a:bodyPr wrap="square" rtlCol="0">
            <a:spAutoFit/>
          </a:bodyPr>
          <a:lstStyle/>
          <a:p>
            <a:r>
              <a:rPr lang="en-US" sz="2000" b="1" i="0" dirty="0">
                <a:effectLst/>
              </a:rPr>
              <a:t>2. random: This module provides functions for generating random numbers and shuffling sequences.</a:t>
            </a: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r>
              <a:rPr lang="en-US" sz="2000" b="1" i="0" dirty="0">
                <a:effectLst/>
              </a:rPr>
              <a:t>3. datetime: This module provides classes for working with dates and times.  </a:t>
            </a:r>
            <a:endParaRPr lang="en-IN" sz="1600" dirty="0"/>
          </a:p>
        </p:txBody>
      </p:sp>
      <p:pic>
        <p:nvPicPr>
          <p:cNvPr id="6" name="Picture 5">
            <a:extLst>
              <a:ext uri="{FF2B5EF4-FFF2-40B4-BE49-F238E27FC236}">
                <a16:creationId xmlns:a16="http://schemas.microsoft.com/office/drawing/2014/main" xmlns="" id="{2CAE3529-13D3-646B-0B27-516C5DC0A912}"/>
              </a:ext>
            </a:extLst>
          </p:cNvPr>
          <p:cNvPicPr>
            <a:picLocks noChangeAspect="1"/>
          </p:cNvPicPr>
          <p:nvPr/>
        </p:nvPicPr>
        <p:blipFill>
          <a:blip r:embed="rId3"/>
          <a:stretch>
            <a:fillRect/>
          </a:stretch>
        </p:blipFill>
        <p:spPr>
          <a:xfrm>
            <a:off x="752474" y="1376238"/>
            <a:ext cx="3806315" cy="2466713"/>
          </a:xfrm>
          <a:prstGeom prst="rect">
            <a:avLst/>
          </a:prstGeom>
        </p:spPr>
      </p:pic>
      <p:pic>
        <p:nvPicPr>
          <p:cNvPr id="11" name="Picture 10">
            <a:extLst>
              <a:ext uri="{FF2B5EF4-FFF2-40B4-BE49-F238E27FC236}">
                <a16:creationId xmlns:a16="http://schemas.microsoft.com/office/drawing/2014/main" xmlns="" id="{63B83EC5-2C71-5724-632F-423F7409B751}"/>
              </a:ext>
            </a:extLst>
          </p:cNvPr>
          <p:cNvPicPr>
            <a:picLocks noChangeAspect="1"/>
          </p:cNvPicPr>
          <p:nvPr/>
        </p:nvPicPr>
        <p:blipFill>
          <a:blip r:embed="rId4"/>
          <a:stretch>
            <a:fillRect/>
          </a:stretch>
        </p:blipFill>
        <p:spPr>
          <a:xfrm>
            <a:off x="550539" y="4411053"/>
            <a:ext cx="5258534" cy="2162477"/>
          </a:xfrm>
          <a:prstGeom prst="rect">
            <a:avLst/>
          </a:prstGeom>
        </p:spPr>
      </p:pic>
    </p:spTree>
    <p:extLst>
      <p:ext uri="{BB962C8B-B14F-4D97-AF65-F5344CB8AC3E}">
        <p14:creationId xmlns:p14="http://schemas.microsoft.com/office/powerpoint/2010/main" val="23279659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6F121F-03EA-2409-C8C8-AF971BA093B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31E65FB8-710C-B189-806A-A3AFD310382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xmlns="" id="{FD2C9E75-2395-9DFD-838C-85A10416211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F2059B61-0612-304C-E66C-8D7EEADEFDA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8162C21F-7A1C-70BB-7439-BAA2B873B1E8}"/>
              </a:ext>
            </a:extLst>
          </p:cNvPr>
          <p:cNvSpPr txBox="1"/>
          <p:nvPr/>
        </p:nvSpPr>
        <p:spPr>
          <a:xfrm>
            <a:off x="308919" y="1566952"/>
            <a:ext cx="11677135" cy="3724096"/>
          </a:xfrm>
          <a:prstGeom prst="rect">
            <a:avLst/>
          </a:prstGeom>
          <a:noFill/>
        </p:spPr>
        <p:txBody>
          <a:bodyPr wrap="square" rtlCol="0">
            <a:spAutoFit/>
          </a:bodyPr>
          <a:lstStyle/>
          <a:p>
            <a:r>
              <a:rPr lang="en-IN" b="1" dirty="0"/>
              <a:t>Other built-in modules</a:t>
            </a:r>
          </a:p>
          <a:p>
            <a:endParaRPr lang="en-IN" b="1" dirty="0"/>
          </a:p>
          <a:p>
            <a:pPr marL="342900" indent="-342900">
              <a:buFont typeface="Arial" panose="020B0604020202020204" pitchFamily="34" charset="0"/>
              <a:buChar char="•"/>
            </a:pPr>
            <a:r>
              <a:rPr lang="en-US" sz="2000" dirty="0" err="1"/>
              <a:t>os</a:t>
            </a:r>
            <a:r>
              <a:rPr lang="en-US" sz="2000" dirty="0"/>
              <a:t>: Interface with the operating system, including file operations.</a:t>
            </a:r>
          </a:p>
          <a:p>
            <a:pPr marL="342900" indent="-342900">
              <a:buFont typeface="Arial" panose="020B0604020202020204" pitchFamily="34" charset="0"/>
              <a:buChar char="•"/>
            </a:pPr>
            <a:r>
              <a:rPr lang="en-US" sz="2000" dirty="0"/>
              <a:t>sys: System-specific parameters and functions.</a:t>
            </a:r>
          </a:p>
          <a:p>
            <a:pPr marL="342900" indent="-342900">
              <a:buFont typeface="Arial" panose="020B0604020202020204" pitchFamily="34" charset="0"/>
              <a:buChar char="•"/>
            </a:pPr>
            <a:r>
              <a:rPr lang="en-US" sz="2000" dirty="0" err="1"/>
              <a:t>json</a:t>
            </a:r>
            <a:r>
              <a:rPr lang="en-US" sz="2000" dirty="0"/>
              <a:t>: Encoding and decoding JSON data.</a:t>
            </a:r>
          </a:p>
          <a:p>
            <a:pPr marL="342900" indent="-342900">
              <a:buFont typeface="Arial" panose="020B0604020202020204" pitchFamily="34" charset="0"/>
              <a:buChar char="•"/>
            </a:pPr>
            <a:r>
              <a:rPr lang="en-US" sz="2000" dirty="0"/>
              <a:t>re: Regular expression operations.</a:t>
            </a:r>
          </a:p>
          <a:p>
            <a:pPr marL="342900" indent="-342900">
              <a:buFont typeface="Arial" panose="020B0604020202020204" pitchFamily="34" charset="0"/>
              <a:buChar char="•"/>
            </a:pPr>
            <a:r>
              <a:rPr lang="en-US" sz="2000" dirty="0"/>
              <a:t>csv: Reading and writing CSV files.</a:t>
            </a:r>
          </a:p>
          <a:p>
            <a:pPr marL="342900" indent="-342900">
              <a:buFont typeface="Arial" panose="020B0604020202020204" pitchFamily="34" charset="0"/>
              <a:buChar char="•"/>
            </a:pPr>
            <a:r>
              <a:rPr lang="en-US" sz="2000" dirty="0"/>
              <a:t>collections: Additional data structures beyond the built-in ones.</a:t>
            </a:r>
          </a:p>
          <a:p>
            <a:pPr marL="342900" indent="-342900">
              <a:buFont typeface="Arial" panose="020B0604020202020204" pitchFamily="34" charset="0"/>
              <a:buChar char="•"/>
            </a:pPr>
            <a:r>
              <a:rPr lang="en-US" sz="2000" dirty="0" err="1"/>
              <a:t>itertools</a:t>
            </a:r>
            <a:r>
              <a:rPr lang="en-US" sz="2000" dirty="0"/>
              <a:t>: Functions for creating iterators for efficient looping.</a:t>
            </a:r>
          </a:p>
          <a:p>
            <a:pPr marL="342900" indent="-342900">
              <a:buFont typeface="Arial" panose="020B0604020202020204" pitchFamily="34" charset="0"/>
              <a:buChar char="•"/>
            </a:pPr>
            <a:r>
              <a:rPr lang="en-US" sz="2000" dirty="0" err="1"/>
              <a:t>functools</a:t>
            </a:r>
            <a:r>
              <a:rPr lang="en-US" sz="2000" dirty="0"/>
              <a:t>: Higher-order functions and operations on callable objects.</a:t>
            </a:r>
          </a:p>
          <a:p>
            <a:pPr marL="342900" indent="-342900">
              <a:buFont typeface="Arial" panose="020B0604020202020204" pitchFamily="34" charset="0"/>
              <a:buChar char="•"/>
            </a:pPr>
            <a:r>
              <a:rPr lang="en-US" sz="2000" dirty="0"/>
              <a:t>pickle: Serialization and deserialization of Python objects.</a:t>
            </a:r>
          </a:p>
          <a:p>
            <a:pPr marL="342900" indent="-342900">
              <a:buFont typeface="Arial" panose="020B0604020202020204" pitchFamily="34" charset="0"/>
              <a:buChar char="•"/>
            </a:pPr>
            <a:r>
              <a:rPr lang="en-US" sz="2000" dirty="0"/>
              <a:t>subprocess: Spawn new processes, connect to their input/output/error pipes, and obtain their return codes.</a:t>
            </a:r>
            <a:endParaRPr lang="en-IN" sz="2000" dirty="0"/>
          </a:p>
        </p:txBody>
      </p:sp>
    </p:spTree>
    <p:extLst>
      <p:ext uri="{BB962C8B-B14F-4D97-AF65-F5344CB8AC3E}">
        <p14:creationId xmlns:p14="http://schemas.microsoft.com/office/powerpoint/2010/main" val="35206637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AD7675-CB31-7230-680F-E9F891F98D8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54B9BD9E-911F-3018-9070-95ACAAEF970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Difference between module and package</a:t>
            </a:r>
          </a:p>
        </p:txBody>
      </p:sp>
      <p:sp>
        <p:nvSpPr>
          <p:cNvPr id="5" name="Title 1">
            <a:extLst>
              <a:ext uri="{FF2B5EF4-FFF2-40B4-BE49-F238E27FC236}">
                <a16:creationId xmlns:a16="http://schemas.microsoft.com/office/drawing/2014/main" xmlns="" id="{9DFC9F23-FAE0-420E-486B-3465B2157E6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F64F1B16-05D3-7B69-9F0E-F2530001B8AD}"/>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5">
            <a:extLst>
              <a:ext uri="{FF2B5EF4-FFF2-40B4-BE49-F238E27FC236}">
                <a16:creationId xmlns:a16="http://schemas.microsoft.com/office/drawing/2014/main" xmlns="" id="{BA59AA68-129C-7472-C641-5C4621D5B376}"/>
              </a:ext>
            </a:extLst>
          </p:cNvPr>
          <p:cNvPicPr>
            <a:picLocks noChangeAspect="1"/>
          </p:cNvPicPr>
          <p:nvPr/>
        </p:nvPicPr>
        <p:blipFill>
          <a:blip r:embed="rId3"/>
          <a:stretch>
            <a:fillRect/>
          </a:stretch>
        </p:blipFill>
        <p:spPr>
          <a:xfrm>
            <a:off x="855675" y="1354742"/>
            <a:ext cx="10640596" cy="4943985"/>
          </a:xfrm>
          <a:prstGeom prst="rect">
            <a:avLst/>
          </a:prstGeom>
        </p:spPr>
      </p:pic>
    </p:spTree>
    <p:extLst>
      <p:ext uri="{BB962C8B-B14F-4D97-AF65-F5344CB8AC3E}">
        <p14:creationId xmlns:p14="http://schemas.microsoft.com/office/powerpoint/2010/main" val="32883248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86DA03-A543-BF33-1FCD-FE1BB184F6D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AB063986-6539-6E3B-E321-4CB290D746BD}"/>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xmlns="" id="{8DAD7CC1-2868-1BD6-3DB0-1B1300938B9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9FBCE10F-B2A3-8CE0-D5BC-5ADDEF04D283}"/>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2AF95C71-1C79-71F1-D5EB-0B3E2C1B1533}"/>
              </a:ext>
            </a:extLst>
          </p:cNvPr>
          <p:cNvSpPr txBox="1"/>
          <p:nvPr/>
        </p:nvSpPr>
        <p:spPr>
          <a:xfrm>
            <a:off x="257429" y="1213009"/>
            <a:ext cx="11677135" cy="4708981"/>
          </a:xfrm>
          <a:prstGeom prst="rect">
            <a:avLst/>
          </a:prstGeom>
          <a:noFill/>
        </p:spPr>
        <p:txBody>
          <a:bodyPr wrap="square" rtlCol="0">
            <a:spAutoFit/>
          </a:bodyPr>
          <a:lstStyle/>
          <a:p>
            <a:r>
              <a:rPr lang="en-IN" sz="2000" dirty="0"/>
              <a:t>The Python Package Index (</a:t>
            </a:r>
            <a:r>
              <a:rPr lang="en-IN" sz="2000" dirty="0" err="1"/>
              <a:t>PyPI</a:t>
            </a:r>
            <a:r>
              <a:rPr lang="en-IN" sz="2000" dirty="0"/>
              <a:t>) is a repository of software packages for Python. pip is a package management system used to install and manage Python packages from </a:t>
            </a:r>
            <a:r>
              <a:rPr lang="en-IN" sz="2000" dirty="0" err="1"/>
              <a:t>PyPI</a:t>
            </a:r>
            <a:r>
              <a:rPr lang="en-IN" sz="2000" dirty="0"/>
              <a:t>.</a:t>
            </a:r>
          </a:p>
          <a:p>
            <a:endParaRPr lang="en-IN" sz="2000" dirty="0"/>
          </a:p>
          <a:p>
            <a:r>
              <a:rPr lang="en-US" sz="2000" dirty="0"/>
              <a:t>A package index, often referred to as a package repository or package index server, is a centralized location where Python packages are hosted and made available for installation. The most commonly used package index for Python is the Python Package Index (</a:t>
            </a:r>
            <a:r>
              <a:rPr lang="en-US" sz="2000" dirty="0" err="1"/>
              <a:t>PyPI</a:t>
            </a:r>
            <a:r>
              <a:rPr lang="en-US" sz="2000" dirty="0"/>
              <a:t>), which can be found at https://pypi.org/. </a:t>
            </a:r>
            <a:r>
              <a:rPr lang="en-US" sz="2000" dirty="0" err="1"/>
              <a:t>PyPI</a:t>
            </a:r>
            <a:r>
              <a:rPr lang="en-US" sz="2000" dirty="0"/>
              <a:t> hosts thousands of Python packages, including libraries, frameworks, and tools, contributed by the Python community.</a:t>
            </a:r>
          </a:p>
          <a:p>
            <a:endParaRPr lang="en-US" sz="2000" dirty="0"/>
          </a:p>
          <a:p>
            <a:r>
              <a:rPr lang="en-US" sz="2000" b="1" dirty="0"/>
              <a:t>Package Index (</a:t>
            </a:r>
            <a:r>
              <a:rPr lang="en-US" sz="2000" b="1" dirty="0" err="1"/>
              <a:t>PyPI</a:t>
            </a:r>
            <a:r>
              <a:rPr lang="en-US" sz="2000" b="1" dirty="0"/>
              <a:t>):</a:t>
            </a:r>
          </a:p>
          <a:p>
            <a:endParaRPr lang="en-US" sz="2000" dirty="0"/>
          </a:p>
          <a:p>
            <a:pPr marL="342900" indent="-342900">
              <a:buFont typeface="Arial" panose="020B0604020202020204" pitchFamily="34" charset="0"/>
              <a:buChar char="•"/>
            </a:pPr>
            <a:r>
              <a:rPr lang="en-US" sz="2000" dirty="0" err="1"/>
              <a:t>PyPI</a:t>
            </a:r>
            <a:r>
              <a:rPr lang="en-US" sz="2000" dirty="0"/>
              <a:t> serves as a centralized repository for Python packages.</a:t>
            </a:r>
          </a:p>
          <a:p>
            <a:pPr marL="342900" indent="-342900">
              <a:buFont typeface="Arial" panose="020B0604020202020204" pitchFamily="34" charset="0"/>
              <a:buChar char="•"/>
            </a:pPr>
            <a:r>
              <a:rPr lang="en-US" sz="2000" dirty="0"/>
              <a:t>Package authors upload their packages to </a:t>
            </a:r>
            <a:r>
              <a:rPr lang="en-US" sz="2000" dirty="0" err="1"/>
              <a:t>PyPI</a:t>
            </a:r>
            <a:r>
              <a:rPr lang="en-US" sz="2000" dirty="0"/>
              <a:t>, making them publicly available for others to install and use.</a:t>
            </a:r>
          </a:p>
          <a:p>
            <a:pPr marL="342900" indent="-342900">
              <a:buFont typeface="Arial" panose="020B0604020202020204" pitchFamily="34" charset="0"/>
              <a:buChar char="•"/>
            </a:pPr>
            <a:r>
              <a:rPr lang="en-US" sz="2000" dirty="0"/>
              <a:t>Each package on </a:t>
            </a:r>
            <a:r>
              <a:rPr lang="en-US" sz="2000" dirty="0" err="1"/>
              <a:t>PyPI</a:t>
            </a:r>
            <a:r>
              <a:rPr lang="en-US" sz="2000" dirty="0"/>
              <a:t> has its own page containing information about the package, such as its name, version, description, and dependencies.</a:t>
            </a:r>
            <a:endParaRPr lang="en-IN" sz="2000" dirty="0"/>
          </a:p>
        </p:txBody>
      </p:sp>
    </p:spTree>
    <p:extLst>
      <p:ext uri="{BB962C8B-B14F-4D97-AF65-F5344CB8AC3E}">
        <p14:creationId xmlns:p14="http://schemas.microsoft.com/office/powerpoint/2010/main" val="28744820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747886-1BE8-5003-131B-61F16D72AC2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30898FBC-54B1-3014-E64F-6F78086FB158}"/>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xmlns="" id="{894D62FA-AB21-B6BF-6696-D14B56DF997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7F6ED3F2-9835-C569-3FF3-2C9027454E8F}"/>
              </a:ext>
            </a:extLst>
          </p:cNvPr>
          <p:cNvPicPr>
            <a:picLocks noChangeAspect="1"/>
          </p:cNvPicPr>
          <p:nvPr/>
        </p:nvPicPr>
        <p:blipFill>
          <a:blip r:embed="rId2"/>
          <a:stretch>
            <a:fillRect/>
          </a:stretch>
        </p:blipFill>
        <p:spPr>
          <a:xfrm>
            <a:off x="0" y="21647"/>
            <a:ext cx="1504949" cy="1023587"/>
          </a:xfrm>
          <a:prstGeom prst="rect">
            <a:avLst/>
          </a:prstGeom>
        </p:spPr>
      </p:pic>
      <p:sp>
        <p:nvSpPr>
          <p:cNvPr id="4" name="TextBox 3">
            <a:extLst>
              <a:ext uri="{FF2B5EF4-FFF2-40B4-BE49-F238E27FC236}">
                <a16:creationId xmlns:a16="http://schemas.microsoft.com/office/drawing/2014/main" xmlns="" id="{7B0CF2F8-4B62-38B8-4547-B29506C0D0A7}"/>
              </a:ext>
            </a:extLst>
          </p:cNvPr>
          <p:cNvSpPr txBox="1"/>
          <p:nvPr/>
        </p:nvSpPr>
        <p:spPr>
          <a:xfrm>
            <a:off x="257429" y="1213009"/>
            <a:ext cx="11677135" cy="4708981"/>
          </a:xfrm>
          <a:prstGeom prst="rect">
            <a:avLst/>
          </a:prstGeom>
          <a:noFill/>
        </p:spPr>
        <p:txBody>
          <a:bodyPr wrap="square" rtlCol="0">
            <a:spAutoFit/>
          </a:bodyPr>
          <a:lstStyle/>
          <a:p>
            <a:r>
              <a:rPr lang="en-US" sz="2000" b="1" dirty="0"/>
              <a:t>pip:</a:t>
            </a:r>
          </a:p>
          <a:p>
            <a:endParaRPr lang="en-US" sz="2000" dirty="0"/>
          </a:p>
          <a:p>
            <a:pPr marL="342900" indent="-342900">
              <a:buFont typeface="Arial" panose="020B0604020202020204" pitchFamily="34" charset="0"/>
              <a:buChar char="•"/>
            </a:pPr>
            <a:r>
              <a:rPr lang="en-US" sz="2000" dirty="0"/>
              <a:t>pip is the default package manager for Python. It is a command-line tool used to install, upgrade, and manage Python packages.</a:t>
            </a:r>
          </a:p>
          <a:p>
            <a:pPr marL="342900" indent="-342900">
              <a:buFont typeface="Arial" panose="020B0604020202020204" pitchFamily="34" charset="0"/>
              <a:buChar char="•"/>
            </a:pPr>
            <a:r>
              <a:rPr lang="en-US" sz="2000" dirty="0"/>
              <a:t>pip interacts with the Python Package Index (</a:t>
            </a:r>
            <a:r>
              <a:rPr lang="en-US" sz="2000" dirty="0" err="1"/>
              <a:t>PyPI</a:t>
            </a:r>
            <a:r>
              <a:rPr lang="en-US" sz="2000" dirty="0"/>
              <a:t>) to download and install packages.</a:t>
            </a:r>
          </a:p>
          <a:p>
            <a:pPr marL="342900" indent="-342900">
              <a:buFont typeface="Arial" panose="020B0604020202020204" pitchFamily="34" charset="0"/>
              <a:buChar char="•"/>
            </a:pPr>
            <a:r>
              <a:rPr lang="en-US" sz="2000" dirty="0"/>
              <a:t>It resolves dependencies automatically, installing any required packages that a package depends on.</a:t>
            </a:r>
          </a:p>
          <a:p>
            <a:pPr marL="342900" indent="-342900">
              <a:buFont typeface="Arial" panose="020B0604020202020204" pitchFamily="34" charset="0"/>
              <a:buChar char="•"/>
            </a:pPr>
            <a:r>
              <a:rPr lang="en-US" sz="2000" dirty="0"/>
              <a:t>pip also provides options for specifying the version of a package to install, upgrading packages, uninstalling packages, and more.</a:t>
            </a:r>
          </a:p>
          <a:p>
            <a:r>
              <a:rPr lang="en-US" sz="2000" b="1" dirty="0"/>
              <a:t>pip install:</a:t>
            </a:r>
          </a:p>
          <a:p>
            <a:endParaRPr lang="en-US" sz="2000" dirty="0"/>
          </a:p>
          <a:p>
            <a:pPr marL="342900" indent="-342900">
              <a:buFont typeface="Arial" panose="020B0604020202020204" pitchFamily="34" charset="0"/>
              <a:buChar char="•"/>
            </a:pPr>
            <a:r>
              <a:rPr lang="en-US" sz="2000" dirty="0"/>
              <a:t>pip install is the command used to install Python packages from </a:t>
            </a:r>
            <a:r>
              <a:rPr lang="en-US" sz="2000" dirty="0" err="1"/>
              <a:t>PyPI</a:t>
            </a:r>
            <a:r>
              <a:rPr lang="en-US" sz="2000" dirty="0"/>
              <a:t>.</a:t>
            </a:r>
          </a:p>
          <a:p>
            <a:pPr marL="342900" indent="-342900">
              <a:buFont typeface="Arial" panose="020B0604020202020204" pitchFamily="34" charset="0"/>
              <a:buChar char="•"/>
            </a:pPr>
            <a:r>
              <a:rPr lang="en-US" sz="2000" dirty="0"/>
              <a:t>You typically run pip install followed by the name of the package you want to install.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command installs the requests package, which is commonly used for making HTTP requests in Python.</a:t>
            </a:r>
          </a:p>
        </p:txBody>
      </p:sp>
      <p:pic>
        <p:nvPicPr>
          <p:cNvPr id="6" name="Picture 5">
            <a:extLst>
              <a:ext uri="{FF2B5EF4-FFF2-40B4-BE49-F238E27FC236}">
                <a16:creationId xmlns:a16="http://schemas.microsoft.com/office/drawing/2014/main" xmlns="" id="{A314900F-3AF4-79CE-E1E7-C2B79C9DF4CB}"/>
              </a:ext>
            </a:extLst>
          </p:cNvPr>
          <p:cNvPicPr>
            <a:picLocks noChangeAspect="1"/>
          </p:cNvPicPr>
          <p:nvPr/>
        </p:nvPicPr>
        <p:blipFill>
          <a:blip r:embed="rId3"/>
          <a:stretch>
            <a:fillRect/>
          </a:stretch>
        </p:blipFill>
        <p:spPr>
          <a:xfrm>
            <a:off x="752474" y="4917031"/>
            <a:ext cx="4034882" cy="614004"/>
          </a:xfrm>
          <a:prstGeom prst="rect">
            <a:avLst/>
          </a:prstGeom>
        </p:spPr>
      </p:pic>
    </p:spTree>
    <p:extLst>
      <p:ext uri="{BB962C8B-B14F-4D97-AF65-F5344CB8AC3E}">
        <p14:creationId xmlns:p14="http://schemas.microsoft.com/office/powerpoint/2010/main" val="19808149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586B65-5ED7-D421-73BD-D9B04EDE444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xmlns="" id="{947D7AFA-5DDB-5E91-89FE-63EEB0F0E559}"/>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xmlns="" id="{ED509D03-D96F-4E88-4F70-8A16F5EFDBC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xmlns="" id="{AF2B1F44-A3D4-AC87-A75F-58C3703CDEA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xmlns="" id="{DDF589AF-68A1-5CC2-2AA9-99B8CB87973D}"/>
              </a:ext>
            </a:extLst>
          </p:cNvPr>
          <p:cNvSpPr txBox="1"/>
          <p:nvPr/>
        </p:nvSpPr>
        <p:spPr>
          <a:xfrm>
            <a:off x="257429" y="1213009"/>
            <a:ext cx="11677135" cy="3477875"/>
          </a:xfrm>
          <a:prstGeom prst="rect">
            <a:avLst/>
          </a:prstGeom>
          <a:noFill/>
        </p:spPr>
        <p:txBody>
          <a:bodyPr wrap="square" rtlCol="0">
            <a:spAutoFit/>
          </a:bodyPr>
          <a:lstStyle/>
          <a:p>
            <a:r>
              <a:rPr lang="en-US" sz="2000" b="0" i="0" dirty="0">
                <a:effectLst/>
              </a:rPr>
              <a:t>You can also specify a specific version of a package to install. For example:</a:t>
            </a:r>
          </a:p>
          <a:p>
            <a:endParaRPr lang="en-US" sz="2000" dirty="0"/>
          </a:p>
          <a:p>
            <a:endParaRPr lang="en-US" sz="2000" dirty="0"/>
          </a:p>
          <a:p>
            <a:endParaRPr lang="en-US" sz="2000" dirty="0"/>
          </a:p>
          <a:p>
            <a:pPr marL="342900" indent="-342900">
              <a:buFont typeface="Arial" panose="020B0604020202020204" pitchFamily="34" charset="0"/>
              <a:buChar char="•"/>
            </a:pPr>
            <a:r>
              <a:rPr lang="en-US" sz="2000" dirty="0"/>
              <a:t>This command installs version 2.26.0 of the requests package.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pip install automatically resolves dependencies and installs them along with the requested package.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Using pip install along with the package index (</a:t>
            </a:r>
            <a:r>
              <a:rPr lang="en-US" sz="2000" dirty="0" err="1"/>
              <a:t>PyPI</a:t>
            </a:r>
            <a:r>
              <a:rPr lang="en-US" sz="2000" dirty="0"/>
              <a:t>) is the most common way to install Python packages and manage dependencies in Python projects. It provides a convenient and standardized way to access a vast ecosystem of Python libraries and tools.</a:t>
            </a:r>
            <a:endParaRPr lang="en-IN" sz="2000" dirty="0"/>
          </a:p>
        </p:txBody>
      </p:sp>
      <p:pic>
        <p:nvPicPr>
          <p:cNvPr id="6" name="Picture 5">
            <a:extLst>
              <a:ext uri="{FF2B5EF4-FFF2-40B4-BE49-F238E27FC236}">
                <a16:creationId xmlns:a16="http://schemas.microsoft.com/office/drawing/2014/main" xmlns="" id="{E056D924-92D3-11C2-CCF8-BA4D87095C96}"/>
              </a:ext>
            </a:extLst>
          </p:cNvPr>
          <p:cNvPicPr>
            <a:picLocks noChangeAspect="1"/>
          </p:cNvPicPr>
          <p:nvPr/>
        </p:nvPicPr>
        <p:blipFill>
          <a:blip r:embed="rId3"/>
          <a:stretch>
            <a:fillRect/>
          </a:stretch>
        </p:blipFill>
        <p:spPr>
          <a:xfrm>
            <a:off x="357583" y="1693854"/>
            <a:ext cx="4887450" cy="591224"/>
          </a:xfrm>
          <a:prstGeom prst="rect">
            <a:avLst/>
          </a:prstGeom>
        </p:spPr>
      </p:pic>
    </p:spTree>
    <p:extLst>
      <p:ext uri="{BB962C8B-B14F-4D97-AF65-F5344CB8AC3E}">
        <p14:creationId xmlns:p14="http://schemas.microsoft.com/office/powerpoint/2010/main" val="23418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21712</TotalTime>
  <Words>7203</Words>
  <Application>Microsoft Office PowerPoint</Application>
  <PresentationFormat>Custom</PresentationFormat>
  <Paragraphs>790</Paragraphs>
  <Slides>106</Slides>
  <Notes>0</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Office Theme</vt:lpstr>
      <vt:lpstr>PowerPoint Presentation</vt:lpstr>
      <vt:lpstr>PowerPoint Presentation</vt:lpstr>
      <vt:lpstr>PowerPoint Presentation</vt:lpstr>
      <vt:lpstr>PowerPoint Presentation</vt:lpstr>
      <vt:lpstr>PowerPoint Presentation</vt:lpstr>
      <vt:lpstr>LAMBDA FUNCTION</vt:lpstr>
      <vt:lpstr>Lambda function example – one argument</vt:lpstr>
      <vt:lpstr>Lambda Function example</vt:lpstr>
      <vt:lpstr>Lambda Function Two arguments - Example</vt:lpstr>
      <vt:lpstr>Why Use Lambda Functions?</vt:lpstr>
      <vt:lpstr>PowerPoint Presentation</vt:lpstr>
      <vt:lpstr>Difference Between Lambda functions and def defined function</vt:lpstr>
      <vt:lpstr>First class Functions  in Python</vt:lpstr>
      <vt:lpstr>Functions as objects </vt:lpstr>
      <vt:lpstr> Function as parameter</vt:lpstr>
      <vt:lpstr>Returning a function</vt:lpstr>
      <vt:lpstr>Higher Order function</vt:lpstr>
      <vt:lpstr>Iterator</vt:lpstr>
      <vt:lpstr>Iterator</vt:lpstr>
      <vt:lpstr>Iterator</vt:lpstr>
      <vt:lpstr>PowerPoint Presentation</vt:lpstr>
      <vt:lpstr>Create Iterator</vt:lpstr>
      <vt:lpstr>Iterator</vt:lpstr>
      <vt:lpstr>Iterator</vt:lpstr>
      <vt:lpstr>Iterator</vt:lpstr>
      <vt:lpstr>PowerPoint Presentation</vt:lpstr>
      <vt:lpstr>Generator</vt:lpstr>
      <vt:lpstr>Generators</vt:lpstr>
      <vt:lpstr>PowerPoint Presentation</vt:lpstr>
      <vt:lpstr>Decorators</vt:lpstr>
      <vt:lpstr>Decorator</vt:lpstr>
      <vt:lpstr>Decorator Function for Division</vt:lpstr>
      <vt:lpstr>PowerPoint Presentation</vt:lpstr>
      <vt:lpstr>PowerPoint Presentation</vt:lpstr>
      <vt:lpstr>map() function in python</vt:lpstr>
      <vt:lpstr>Map() function – illustration Program</vt:lpstr>
      <vt:lpstr>Map() function with Lambda</vt:lpstr>
      <vt:lpstr>map function with more than one iterable objects</vt:lpstr>
      <vt:lpstr>Exercise</vt:lpstr>
      <vt:lpstr>PowerPoint Presentation</vt:lpstr>
      <vt:lpstr>Filter Function - Use a filter function to exclude items in an iterable object</vt:lpstr>
      <vt:lpstr>Filter function</vt:lpstr>
      <vt:lpstr>PowerPoint Presentation</vt:lpstr>
      <vt:lpstr>Program that filters even numbers using loops</vt:lpstr>
      <vt:lpstr>Illustration Program – Filtering odd numbers</vt:lpstr>
      <vt:lpstr>PowerPoint Presentation</vt:lpstr>
      <vt:lpstr>Filter  with Lambda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Zip – Usage Illustration</vt:lpstr>
      <vt:lpstr>PowerPoint Presentation</vt:lpstr>
      <vt:lpstr>PowerPoint Presentation</vt:lpstr>
      <vt:lpstr>PowerPoint Presentation</vt:lpstr>
      <vt:lpstr>PowerPoint Presentation</vt:lpstr>
      <vt:lpstr>Impure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Anil Taneja</dc:creator>
  <cp:lastModifiedBy>ADMIN</cp:lastModifiedBy>
  <cp:revision>230</cp:revision>
  <dcterms:created xsi:type="dcterms:W3CDTF">2020-05-05T09:43:45Z</dcterms:created>
  <dcterms:modified xsi:type="dcterms:W3CDTF">2024-05-16T06:51:49Z</dcterms:modified>
</cp:coreProperties>
</file>