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82" r:id="rId5"/>
    <p:sldId id="311" r:id="rId6"/>
    <p:sldId id="312" r:id="rId7"/>
    <p:sldId id="267" r:id="rId8"/>
    <p:sldId id="289" r:id="rId9"/>
    <p:sldId id="290" r:id="rId10"/>
    <p:sldId id="291" r:id="rId11"/>
    <p:sldId id="313" r:id="rId12"/>
    <p:sldId id="294" r:id="rId13"/>
    <p:sldId id="303" r:id="rId14"/>
    <p:sldId id="320" r:id="rId15"/>
    <p:sldId id="305" r:id="rId16"/>
    <p:sldId id="315" r:id="rId17"/>
    <p:sldId id="307" r:id="rId18"/>
    <p:sldId id="31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90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25090" autoAdjust="0"/>
    <p:restoredTop sz="94660"/>
  </p:normalViewPr>
  <p:slideViewPr>
    <p:cSldViewPr snapToGrid="0">
      <p:cViewPr varScale="1">
        <p:scale>
          <a:sx n="73" d="100"/>
          <a:sy n="73" d="100"/>
        </p:scale>
        <p:origin x="-210" y="-102"/>
      </p:cViewPr>
      <p:guideLst>
        <p:guide orient="horz" pos="2160"/>
        <p:guide pos="390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997BA1B-69B7-4544-A0C0-3363AD59F5DB}" type="datetimeFigureOut">
              <a:rPr lang="en-IN" smtClean="0"/>
            </a:fld>
            <a:endParaRPr lang="en-IN"/>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IN"/>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876C7059-B089-4DFF-B747-BEB87E594D16}" type="slidenum">
              <a:rPr lang="en-IN" smtClean="0"/>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997BA1B-69B7-4544-A0C0-3363AD59F5DB}"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876C7059-B089-4DFF-B747-BEB87E594D16}"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997BA1B-69B7-4544-A0C0-3363AD59F5DB}"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876C7059-B089-4DFF-B747-BEB87E594D16}" type="slidenum">
              <a:rPr lang="en-IN" smtClean="0"/>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997BA1B-69B7-4544-A0C0-3363AD59F5DB}"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876C7059-B089-4DFF-B747-BEB87E594D16}"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997BA1B-69B7-4544-A0C0-3363AD59F5DB}"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876C7059-B089-4DFF-B747-BEB87E594D16}"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997BA1B-69B7-4544-A0C0-3363AD59F5DB}"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876C7059-B089-4DFF-B747-BEB87E594D16}"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997BA1B-69B7-4544-A0C0-3363AD59F5DB}" type="datetimeFigureOut">
              <a:rPr lang="en-IN" smtClean="0"/>
            </a:fld>
            <a:endParaRPr lang="en-IN"/>
          </a:p>
        </p:txBody>
      </p:sp>
      <p:sp>
        <p:nvSpPr>
          <p:cNvPr id="8" name="Footer Placeholder 7"/>
          <p:cNvSpPr>
            <a:spLocks noGrp="1"/>
          </p:cNvSpPr>
          <p:nvPr>
            <p:ph type="ftr" sz="quarter" idx="11"/>
          </p:nvPr>
        </p:nvSpPr>
        <p:spPr/>
        <p:txBody>
          <a:bodyPr/>
          <a:p>
            <a:endParaRPr lang="en-IN"/>
          </a:p>
        </p:txBody>
      </p:sp>
      <p:sp>
        <p:nvSpPr>
          <p:cNvPr id="9" name="Slide Number Placeholder 8"/>
          <p:cNvSpPr>
            <a:spLocks noGrp="1"/>
          </p:cNvSpPr>
          <p:nvPr>
            <p:ph type="sldNum" sz="quarter" idx="12"/>
          </p:nvPr>
        </p:nvSpPr>
        <p:spPr/>
        <p:txBody>
          <a:bodyPr/>
          <a:p>
            <a:fld id="{876C7059-B089-4DFF-B747-BEB87E594D16}"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997BA1B-69B7-4544-A0C0-3363AD59F5DB}" type="datetimeFigureOut">
              <a:rPr lang="en-IN" smtClean="0"/>
            </a:fld>
            <a:endParaRPr lang="en-IN"/>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876C7059-B089-4DFF-B747-BEB87E594D16}"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997BA1B-69B7-4544-A0C0-3363AD59F5DB}" type="datetimeFigureOut">
              <a:rPr lang="en-IN" smtClean="0"/>
            </a:fld>
            <a:endParaRPr lang="en-IN"/>
          </a:p>
        </p:txBody>
      </p:sp>
      <p:sp>
        <p:nvSpPr>
          <p:cNvPr id="3" name="Footer Placeholder 2"/>
          <p:cNvSpPr>
            <a:spLocks noGrp="1"/>
          </p:cNvSpPr>
          <p:nvPr>
            <p:ph type="ftr" sz="quarter" idx="11"/>
          </p:nvPr>
        </p:nvSpPr>
        <p:spPr/>
        <p:txBody>
          <a:bodyPr/>
          <a:p>
            <a:endParaRPr lang="en-IN"/>
          </a:p>
        </p:txBody>
      </p:sp>
      <p:sp>
        <p:nvSpPr>
          <p:cNvPr id="4" name="Slide Number Placeholder 3"/>
          <p:cNvSpPr>
            <a:spLocks noGrp="1"/>
          </p:cNvSpPr>
          <p:nvPr>
            <p:ph type="sldNum" sz="quarter" idx="12"/>
          </p:nvPr>
        </p:nvSpPr>
        <p:spPr/>
        <p:txBody>
          <a:bodyPr/>
          <a:p>
            <a:fld id="{876C7059-B089-4DFF-B747-BEB87E594D16}"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997BA1B-69B7-4544-A0C0-3363AD59F5DB}"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876C7059-B089-4DFF-B747-BEB87E594D16}"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997BA1B-69B7-4544-A0C0-3363AD59F5DB}"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876C7059-B089-4DFF-B747-BEB87E594D16}" type="slidenum">
              <a:rPr lang="en-IN" smtClean="0"/>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997BA1B-69B7-4544-A0C0-3363AD59F5DB}" type="datetimeFigureOut">
              <a:rPr lang="en-IN" smtClean="0"/>
            </a:fld>
            <a:endParaRPr lang="en-IN"/>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876C7059-B089-4DFF-B747-BEB87E594D16}"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371600" indent="0" algn="l" rtl="0" fontAlgn="base">
        <a:spcBef>
          <a:spcPct val="20000"/>
        </a:spcBef>
        <a:spcAft>
          <a:spcPct val="0"/>
        </a:spcAft>
        <a:buNone/>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nvSpPr>
        <p:spPr>
          <a:xfrm>
            <a:off x="-438150" y="0"/>
            <a:ext cx="12650470" cy="711644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54262" y="1794697"/>
            <a:ext cx="10715368" cy="2428647"/>
          </a:xfrm>
        </p:spPr>
        <p:txBody>
          <a:bodyPr>
            <a:normAutofit/>
          </a:bodyPr>
          <a:lstStyle/>
          <a:p>
            <a:pPr defTabSz="969010"/>
            <a:r>
              <a:rPr lang="en-IN" sz="5400" b="1" spc="-53" dirty="0">
                <a:solidFill>
                  <a:schemeClr val="tx1">
                    <a:lumMod val="85000"/>
                    <a:lumOff val="15000"/>
                  </a:schemeClr>
                </a:solidFill>
              </a:rPr>
              <a:t>Lead Scoring</a:t>
            </a:r>
            <a:br>
              <a:rPr lang="en-IN" sz="5400" b="1" spc="-53" dirty="0">
                <a:solidFill>
                  <a:schemeClr val="tx1">
                    <a:lumMod val="85000"/>
                    <a:lumOff val="15000"/>
                  </a:schemeClr>
                </a:solidFill>
              </a:rPr>
            </a:br>
            <a:r>
              <a:rPr lang="en-IN" sz="5400" b="1" kern="1200" spc="-53" dirty="0">
                <a:solidFill>
                  <a:schemeClr val="tx1">
                    <a:lumMod val="85000"/>
                    <a:lumOff val="15000"/>
                  </a:schemeClr>
                </a:solidFill>
                <a:latin typeface="+mj-lt"/>
                <a:ea typeface="+mj-ea"/>
                <a:cs typeface="+mj-cs"/>
              </a:rPr>
              <a:t> Case Study using Logistic Regression </a:t>
            </a:r>
            <a:endParaRPr lang="en-IN" sz="5400" b="1" dirty="0"/>
          </a:p>
        </p:txBody>
      </p:sp>
      <p:sp>
        <p:nvSpPr>
          <p:cNvPr id="3" name="TextBox 2"/>
          <p:cNvSpPr txBox="1"/>
          <p:nvPr/>
        </p:nvSpPr>
        <p:spPr>
          <a:xfrm>
            <a:off x="8643620" y="5524500"/>
            <a:ext cx="2922270" cy="944245"/>
          </a:xfrm>
          <a:prstGeom prst="rect">
            <a:avLst/>
          </a:prstGeom>
          <a:noFill/>
        </p:spPr>
        <p:txBody>
          <a:bodyPr wrap="square" rtlCol="0">
            <a:noAutofit/>
          </a:bodyPr>
          <a:lstStyle/>
          <a:p>
            <a:pPr defTabSz="484505">
              <a:spcAft>
                <a:spcPts val="600"/>
              </a:spcAft>
            </a:pPr>
            <a:r>
              <a:rPr lang="en-US" altLang="en-IN" sz="1910" dirty="0"/>
              <a:t>Learner Name : </a:t>
            </a:r>
            <a:endParaRPr lang="en-US" altLang="en-IN" sz="1910" dirty="0"/>
          </a:p>
          <a:p>
            <a:pPr defTabSz="484505">
              <a:spcAft>
                <a:spcPts val="600"/>
              </a:spcAft>
            </a:pPr>
            <a:r>
              <a:rPr lang="en-US" altLang="en-IN" sz="1910" dirty="0"/>
              <a:t>Ayushya Nagar </a:t>
            </a:r>
            <a:endParaRPr lang="en-US" altLang="en-IN" sz="19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p:cNvSpPr>
            <a:spLocks noGrp="1" noRot="1" noChangeAspect="1" noMove="1" noResize="1" noEditPoints="1" noAdjustHandles="1" noChangeArrowheads="1" noChangeShapeType="1" noTextEdit="1"/>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792838" y="562087"/>
            <a:ext cx="10168128" cy="1165113"/>
          </a:xfrm>
        </p:spPr>
        <p:txBody>
          <a:bodyPr>
            <a:noAutofit/>
          </a:bodyPr>
          <a:lstStyle/>
          <a:p>
            <a:pPr algn="ctr"/>
            <a:r>
              <a:rPr lang="en-IN" sz="4000" b="1" u="sng" dirty="0"/>
              <a:t>Bivariate Analysis</a:t>
            </a:r>
            <a:endParaRPr lang="en-IN" sz="4000" b="1" u="sng" dirty="0"/>
          </a:p>
        </p:txBody>
      </p:sp>
      <p:sp>
        <p:nvSpPr>
          <p:cNvPr id="3" name="Content Placeholder 2"/>
          <p:cNvSpPr>
            <a:spLocks noGrp="1"/>
          </p:cNvSpPr>
          <p:nvPr>
            <p:ph idx="1"/>
          </p:nvPr>
        </p:nvSpPr>
        <p:spPr>
          <a:xfrm>
            <a:off x="566928" y="2130607"/>
            <a:ext cx="4598204" cy="1298393"/>
          </a:xfrm>
        </p:spPr>
        <p:txBody>
          <a:bodyPr>
            <a:normAutofit/>
          </a:bodyPr>
          <a:lstStyle/>
          <a:p>
            <a:pPr>
              <a:spcAft>
                <a:spcPts val="600"/>
              </a:spcAft>
              <a:buClr>
                <a:schemeClr val="accent1"/>
              </a:buClr>
              <a:buNone/>
            </a:pPr>
            <a:r>
              <a:rPr lang="en-US" sz="1800" b="1" dirty="0" smtClean="0"/>
              <a:t>	A FREE COPY OF MASTERING INTERVIEW </a:t>
            </a:r>
            <a:endParaRPr lang="en-US" sz="1800" b="1" dirty="0" smtClean="0"/>
          </a:p>
          <a:p>
            <a:pPr>
              <a:spcAft>
                <a:spcPts val="600"/>
              </a:spcAft>
              <a:buClr>
                <a:schemeClr val="accent1"/>
              </a:buClr>
            </a:pPr>
            <a:r>
              <a:rPr lang="en-US" sz="1800" dirty="0" smtClean="0"/>
              <a:t>Conversion </a:t>
            </a:r>
            <a:r>
              <a:rPr lang="en-US" sz="1800" dirty="0"/>
              <a:t>rate is high on leads who do not want a free copy of Mastering Interviews</a:t>
            </a:r>
            <a:endParaRPr lang="en-US" sz="1800" dirty="0"/>
          </a:p>
        </p:txBody>
      </p:sp>
      <p:sp>
        <p:nvSpPr>
          <p:cNvPr id="18" name="TextBox 17"/>
          <p:cNvSpPr txBox="1"/>
          <p:nvPr/>
        </p:nvSpPr>
        <p:spPr>
          <a:xfrm>
            <a:off x="5876902" y="2166977"/>
            <a:ext cx="6096000" cy="1240155"/>
          </a:xfrm>
          <a:prstGeom prst="rect">
            <a:avLst/>
          </a:prstGeom>
          <a:noFill/>
        </p:spPr>
        <p:txBody>
          <a:bodyPr wrap="square">
            <a:spAutoFit/>
          </a:bodyPr>
          <a:lstStyle/>
          <a:p>
            <a:pPr marL="114300" indent="-228600" defTabSz="914400">
              <a:lnSpc>
                <a:spcPct val="90000"/>
              </a:lnSpc>
              <a:spcAft>
                <a:spcPts val="600"/>
              </a:spcAft>
              <a:buClr>
                <a:schemeClr val="accent1"/>
              </a:buClr>
            </a:pPr>
            <a:r>
              <a:rPr lang="en-US" b="1" dirty="0" smtClean="0"/>
              <a:t>	TOTAL TIME SPENT ON WEB SITE </a:t>
            </a:r>
            <a:endParaRPr lang="en-US" b="1" dirty="0" smtClean="0"/>
          </a:p>
          <a:p>
            <a:pPr marL="114300" indent="-228600" defTabSz="914400">
              <a:lnSpc>
                <a:spcPct val="90000"/>
              </a:lnSpc>
              <a:spcAft>
                <a:spcPts val="600"/>
              </a:spcAft>
              <a:buClr>
                <a:schemeClr val="accent1"/>
              </a:buClr>
              <a:buFont typeface="Arial" panose="020B0604020202020204" pitchFamily="34" charset="0"/>
              <a:buChar char="•"/>
            </a:pPr>
            <a:r>
              <a:rPr lang="en-US" dirty="0" smtClean="0"/>
              <a:t>Conversion </a:t>
            </a:r>
            <a:r>
              <a:rPr lang="en-US" dirty="0"/>
              <a:t>rate is high for the leads who spent maximum time on web site</a:t>
            </a:r>
            <a:endParaRPr lang="en-US" dirty="0"/>
          </a:p>
          <a:p>
            <a:pPr marL="114300" indent="-228600" defTabSz="914400">
              <a:lnSpc>
                <a:spcPct val="90000"/>
              </a:lnSpc>
              <a:spcAft>
                <a:spcPts val="600"/>
              </a:spcAft>
              <a:buClr>
                <a:schemeClr val="accent1"/>
              </a:buClr>
              <a:buFont typeface="Arial" panose="020B0604020202020204" pitchFamily="34" charset="0"/>
              <a:buChar char="•"/>
            </a:pPr>
            <a:endParaRPr lang="en-US" dirty="0"/>
          </a:p>
        </p:txBody>
      </p:sp>
      <p:pic>
        <p:nvPicPr>
          <p:cNvPr id="410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4495" y="3429000"/>
            <a:ext cx="5263515" cy="2951480"/>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1720" y="3512820"/>
            <a:ext cx="4743450" cy="28682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p:cNvSpPr>
            <a:spLocks noGrp="1" noRot="1" noChangeAspect="1" noMove="1" noResize="1" noEditPoints="1" noAdjustHandles="1" noChangeArrowheads="1" noChangeShapeType="1" noTextEdit="1"/>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792838" y="562087"/>
            <a:ext cx="10168128" cy="1165113"/>
          </a:xfrm>
        </p:spPr>
        <p:txBody>
          <a:bodyPr>
            <a:noAutofit/>
          </a:bodyPr>
          <a:lstStyle/>
          <a:p>
            <a:pPr algn="ctr"/>
            <a:r>
              <a:rPr lang="en-IN" sz="4000" b="1" u="sng" dirty="0"/>
              <a:t>Correlation </a:t>
            </a:r>
            <a:endParaRPr lang="en-IN" sz="4000" b="1" u="sng" dirty="0"/>
          </a:p>
        </p:txBody>
      </p:sp>
      <p:pic>
        <p:nvPicPr>
          <p:cNvPr id="5124" name="Picture 4"/>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4802130" y="2489441"/>
            <a:ext cx="6820206" cy="410541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p:nvPr/>
        </p:nvSpPr>
        <p:spPr>
          <a:xfrm>
            <a:off x="408666" y="3509056"/>
            <a:ext cx="4598204" cy="12983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buClr>
                <a:schemeClr val="accent1"/>
              </a:buClr>
            </a:pPr>
            <a:r>
              <a:rPr lang="en-US" sz="1800" dirty="0" smtClean="0"/>
              <a:t>There is no High Correlation in any of the numeric variables so all these numeric variables play  vital role.   </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p:cNvSpPr>
            <a:spLocks noGrp="1" noRot="1" noChangeAspect="1" noMove="1" noResize="1" noEditPoints="1" noAdjustHandles="1" noChangeArrowheads="1" noChangeShapeType="1" noTextEdit="1"/>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23022" y="796929"/>
            <a:ext cx="10168128" cy="1165113"/>
          </a:xfrm>
        </p:spPr>
        <p:txBody>
          <a:bodyPr>
            <a:noAutofit/>
          </a:bodyPr>
          <a:lstStyle/>
          <a:p>
            <a:r>
              <a:rPr lang="en-IN" b="1" u="sng" dirty="0"/>
              <a:t>Model Building</a:t>
            </a:r>
            <a:br>
              <a:rPr lang="en-IN" b="1" u="sng" dirty="0"/>
            </a:br>
            <a:r>
              <a:rPr lang="en-IN" b="1" u="sng" dirty="0"/>
              <a:t> </a:t>
            </a:r>
            <a:endParaRPr lang="en-IN" b="1" u="sng" dirty="0"/>
          </a:p>
        </p:txBody>
      </p:sp>
      <p:sp>
        <p:nvSpPr>
          <p:cNvPr id="3" name="Content Placeholder 2"/>
          <p:cNvSpPr>
            <a:spLocks noGrp="1"/>
          </p:cNvSpPr>
          <p:nvPr>
            <p:ph idx="1"/>
          </p:nvPr>
        </p:nvSpPr>
        <p:spPr>
          <a:xfrm>
            <a:off x="0" y="1610360"/>
            <a:ext cx="3853815" cy="4188460"/>
          </a:xfrm>
        </p:spPr>
        <p:txBody>
          <a:bodyPr>
            <a:noAutofit/>
          </a:bodyPr>
          <a:lstStyle/>
          <a:p>
            <a:pPr>
              <a:lnSpc>
                <a:spcPct val="100000"/>
              </a:lnSpc>
              <a:spcBef>
                <a:spcPts val="0"/>
              </a:spcBef>
              <a:buClr>
                <a:schemeClr val="accent1"/>
              </a:buClr>
              <a:buFont typeface="Wingdings" panose="05000000000000000000" charset="0"/>
              <a:buChar char="v"/>
            </a:pPr>
            <a:r>
              <a:rPr lang="en-US" sz="1800" dirty="0"/>
              <a:t>Splitting in to train and test set </a:t>
            </a:r>
            <a:endParaRPr lang="en-US" sz="1800" dirty="0"/>
          </a:p>
          <a:p>
            <a:pPr>
              <a:lnSpc>
                <a:spcPct val="100000"/>
              </a:lnSpc>
              <a:spcBef>
                <a:spcPts val="0"/>
              </a:spcBef>
              <a:buClr>
                <a:schemeClr val="accent1"/>
              </a:buClr>
              <a:buFont typeface="Wingdings" panose="05000000000000000000" charset="0"/>
              <a:buChar char="v"/>
            </a:pPr>
            <a:r>
              <a:rPr lang="en-US" sz="1800" dirty="0"/>
              <a:t>Feature Scaling </a:t>
            </a:r>
            <a:endParaRPr lang="en-US" sz="1800" dirty="0"/>
          </a:p>
          <a:p>
            <a:pPr>
              <a:lnSpc>
                <a:spcPct val="100000"/>
              </a:lnSpc>
              <a:spcBef>
                <a:spcPts val="0"/>
              </a:spcBef>
              <a:buClr>
                <a:schemeClr val="accent1"/>
              </a:buClr>
              <a:buFont typeface="Wingdings" panose="05000000000000000000" charset="0"/>
              <a:buChar char="v"/>
            </a:pPr>
            <a:r>
              <a:rPr lang="en-US" sz="1800" dirty="0"/>
              <a:t>Build the first model</a:t>
            </a:r>
            <a:endParaRPr lang="en-US" sz="1800" dirty="0"/>
          </a:p>
          <a:p>
            <a:pPr>
              <a:lnSpc>
                <a:spcPct val="100000"/>
              </a:lnSpc>
              <a:spcBef>
                <a:spcPts val="0"/>
              </a:spcBef>
              <a:buClr>
                <a:schemeClr val="accent1"/>
              </a:buClr>
              <a:buFont typeface="Wingdings" panose="05000000000000000000" charset="0"/>
              <a:buChar char="v"/>
            </a:pPr>
            <a:r>
              <a:rPr lang="en-US" sz="1800" dirty="0"/>
              <a:t>Use RFE to eliminate less relevant </a:t>
            </a:r>
            <a:endParaRPr lang="en-US" sz="1800" dirty="0" smtClean="0"/>
          </a:p>
          <a:p>
            <a:pPr>
              <a:lnSpc>
                <a:spcPct val="100000"/>
              </a:lnSpc>
              <a:spcBef>
                <a:spcPts val="0"/>
              </a:spcBef>
              <a:buClr>
                <a:schemeClr val="accent1"/>
              </a:buClr>
              <a:buFont typeface="Wingdings" panose="05000000000000000000" charset="0"/>
              <a:buChar char="v"/>
            </a:pPr>
            <a:r>
              <a:rPr lang="en-US" sz="1800" dirty="0" smtClean="0"/>
              <a:t>	variables </a:t>
            </a:r>
            <a:endParaRPr lang="en-US" sz="1800" dirty="0"/>
          </a:p>
          <a:p>
            <a:pPr>
              <a:lnSpc>
                <a:spcPct val="100000"/>
              </a:lnSpc>
              <a:spcBef>
                <a:spcPts val="0"/>
              </a:spcBef>
              <a:buClr>
                <a:schemeClr val="accent1"/>
              </a:buClr>
              <a:buFont typeface="Wingdings" panose="05000000000000000000" charset="0"/>
              <a:buChar char="v"/>
            </a:pPr>
            <a:r>
              <a:rPr lang="en-US" sz="1800" dirty="0" smtClean="0"/>
              <a:t>Built </a:t>
            </a:r>
            <a:r>
              <a:rPr lang="en-US" sz="1800" dirty="0"/>
              <a:t>the next model</a:t>
            </a:r>
            <a:endParaRPr lang="en-US" sz="1800" dirty="0"/>
          </a:p>
          <a:p>
            <a:pPr>
              <a:lnSpc>
                <a:spcPct val="100000"/>
              </a:lnSpc>
              <a:spcBef>
                <a:spcPts val="0"/>
              </a:spcBef>
              <a:buClr>
                <a:schemeClr val="accent1"/>
              </a:buClr>
              <a:buFont typeface="Wingdings" panose="05000000000000000000" charset="0"/>
              <a:buChar char="v"/>
            </a:pPr>
            <a:r>
              <a:rPr lang="en-US" sz="1800" dirty="0"/>
              <a:t>Eliminate variables bases </a:t>
            </a:r>
            <a:r>
              <a:rPr lang="en-US" sz="1800" dirty="0" smtClean="0"/>
              <a:t>on</a:t>
            </a:r>
            <a:endParaRPr lang="en-US" sz="1800" dirty="0" smtClean="0"/>
          </a:p>
          <a:p>
            <a:pPr>
              <a:lnSpc>
                <a:spcPct val="100000"/>
              </a:lnSpc>
              <a:spcBef>
                <a:spcPts val="0"/>
              </a:spcBef>
              <a:buClr>
                <a:schemeClr val="accent1"/>
              </a:buClr>
              <a:buFont typeface="Wingdings" panose="05000000000000000000" charset="0"/>
              <a:buChar char="v"/>
            </a:pPr>
            <a:r>
              <a:rPr lang="en-US" sz="1800" dirty="0" smtClean="0"/>
              <a:t>	 </a:t>
            </a:r>
            <a:r>
              <a:rPr lang="en-US" sz="1800" dirty="0"/>
              <a:t>high </a:t>
            </a:r>
            <a:r>
              <a:rPr lang="en-US" sz="1800" dirty="0" smtClean="0"/>
              <a:t>p-values and VIF values</a:t>
            </a:r>
            <a:endParaRPr lang="en-US" sz="1800" dirty="0"/>
          </a:p>
          <a:p>
            <a:pPr>
              <a:lnSpc>
                <a:spcPct val="100000"/>
              </a:lnSpc>
              <a:spcBef>
                <a:spcPts val="0"/>
              </a:spcBef>
              <a:buClr>
                <a:schemeClr val="accent1"/>
              </a:buClr>
              <a:buFont typeface="Wingdings" panose="05000000000000000000" charset="0"/>
              <a:buChar char="v"/>
            </a:pPr>
            <a:r>
              <a:rPr lang="en-US" sz="1800" dirty="0" smtClean="0"/>
              <a:t>Predict </a:t>
            </a:r>
            <a:r>
              <a:rPr lang="en-US" sz="1800" dirty="0"/>
              <a:t>using train set</a:t>
            </a:r>
            <a:endParaRPr lang="en-US" sz="1800" dirty="0"/>
          </a:p>
          <a:p>
            <a:pPr>
              <a:lnSpc>
                <a:spcPct val="100000"/>
              </a:lnSpc>
              <a:spcBef>
                <a:spcPts val="0"/>
              </a:spcBef>
              <a:buClr>
                <a:schemeClr val="accent1"/>
              </a:buClr>
              <a:buFont typeface="Wingdings" panose="05000000000000000000" charset="0"/>
              <a:buChar char="v"/>
            </a:pPr>
            <a:r>
              <a:rPr lang="en-US" sz="1800" dirty="0" smtClean="0"/>
              <a:t>On the basis of confusion matrix</a:t>
            </a:r>
            <a:endParaRPr lang="en-US" sz="1800" dirty="0" smtClean="0"/>
          </a:p>
          <a:p>
            <a:pPr>
              <a:lnSpc>
                <a:spcPct val="100000"/>
              </a:lnSpc>
              <a:spcBef>
                <a:spcPts val="0"/>
              </a:spcBef>
              <a:buClr>
                <a:schemeClr val="accent1"/>
              </a:buClr>
              <a:buFont typeface="Wingdings" panose="05000000000000000000" charset="0"/>
              <a:buChar char="v"/>
            </a:pPr>
            <a:r>
              <a:rPr lang="en-US" sz="1800" dirty="0" smtClean="0"/>
              <a:t>	evaluate </a:t>
            </a:r>
            <a:r>
              <a:rPr lang="en-US" sz="1800" dirty="0"/>
              <a:t>accuracy and other metric</a:t>
            </a:r>
            <a:endParaRPr lang="en-US" sz="1800" dirty="0"/>
          </a:p>
          <a:p>
            <a:pPr>
              <a:lnSpc>
                <a:spcPct val="100000"/>
              </a:lnSpc>
              <a:spcBef>
                <a:spcPts val="0"/>
              </a:spcBef>
              <a:buClr>
                <a:schemeClr val="accent1"/>
              </a:buClr>
              <a:buFont typeface="Wingdings" panose="05000000000000000000" charset="0"/>
              <a:buChar char="v"/>
            </a:pPr>
            <a:r>
              <a:rPr lang="en-US" sz="1800" dirty="0"/>
              <a:t>Predict using test set </a:t>
            </a:r>
            <a:endParaRPr lang="en-US" sz="1800" dirty="0" smtClean="0"/>
          </a:p>
          <a:p>
            <a:pPr>
              <a:lnSpc>
                <a:spcPct val="100000"/>
              </a:lnSpc>
              <a:spcBef>
                <a:spcPts val="0"/>
              </a:spcBef>
              <a:buClr>
                <a:schemeClr val="accent1"/>
              </a:buClr>
              <a:buFont typeface="Wingdings" panose="05000000000000000000" charset="0"/>
              <a:buChar char="v"/>
            </a:pPr>
            <a:r>
              <a:rPr lang="en-US" sz="1800" dirty="0" smtClean="0"/>
              <a:t>On the basis of confusion matrix</a:t>
            </a:r>
            <a:endParaRPr lang="en-US" sz="1800" dirty="0" smtClean="0"/>
          </a:p>
          <a:p>
            <a:pPr>
              <a:lnSpc>
                <a:spcPct val="100000"/>
              </a:lnSpc>
              <a:spcBef>
                <a:spcPts val="0"/>
              </a:spcBef>
              <a:buClr>
                <a:schemeClr val="accent1"/>
              </a:buClr>
              <a:buFont typeface="Wingdings" panose="05000000000000000000" charset="0"/>
              <a:buChar char="v"/>
            </a:pPr>
            <a:r>
              <a:rPr lang="en-US" sz="1800" dirty="0" smtClean="0"/>
              <a:t>	evaluate accuracy and other metric</a:t>
            </a:r>
            <a:endParaRPr lang="en-US" sz="1800" dirty="0" smtClean="0"/>
          </a:p>
          <a:p>
            <a:pPr>
              <a:spcAft>
                <a:spcPts val="600"/>
              </a:spcAft>
              <a:buClr>
                <a:schemeClr val="accent1"/>
              </a:buClr>
              <a:buFont typeface="Wingdings" panose="05000000000000000000" charset="0"/>
              <a:buChar char="v"/>
            </a:pPr>
            <a:endParaRPr lang="en-US" sz="1800" dirty="0"/>
          </a:p>
          <a:p>
            <a:pPr>
              <a:spcAft>
                <a:spcPts val="600"/>
              </a:spcAft>
              <a:buClr>
                <a:schemeClr val="accent1"/>
              </a:buClr>
              <a:buFont typeface="Wingdings" panose="05000000000000000000" charset="0"/>
              <a:buChar char="v"/>
            </a:pPr>
            <a:endParaRPr lang="en-US" sz="1800" dirty="0"/>
          </a:p>
          <a:p>
            <a:pPr>
              <a:spcAft>
                <a:spcPts val="600"/>
              </a:spcAft>
              <a:buClr>
                <a:schemeClr val="accent1"/>
              </a:buClr>
              <a:buFont typeface="Wingdings" panose="05000000000000000000" charset="0"/>
              <a:buChar char="v"/>
            </a:pPr>
            <a:endParaRPr lang="en-US" sz="1800" dirty="0"/>
          </a:p>
          <a:p>
            <a:pPr>
              <a:spcAft>
                <a:spcPts val="600"/>
              </a:spcAft>
              <a:buClr>
                <a:schemeClr val="accent1"/>
              </a:buClr>
              <a:buFont typeface="Wingdings" panose="05000000000000000000" charset="0"/>
              <a:buChar char="v"/>
            </a:pPr>
            <a:endParaRPr lang="en-US" sz="1800" dirty="0"/>
          </a:p>
          <a:p>
            <a:pPr>
              <a:spcAft>
                <a:spcPts val="600"/>
              </a:spcAft>
              <a:buClr>
                <a:schemeClr val="accent1"/>
              </a:buClr>
              <a:buFont typeface="Wingdings" panose="05000000000000000000" charset="0"/>
              <a:buChar char="v"/>
            </a:pPr>
            <a:endParaRPr lang="en-US" sz="1800" dirty="0"/>
          </a:p>
        </p:txBody>
      </p:sp>
      <p:pic>
        <p:nvPicPr>
          <p:cNvPr id="3078" name="Picture 6"/>
          <p:cNvPicPr>
            <a:picLocks noChangeAspect="1" noChangeArrowheads="1"/>
          </p:cNvPicPr>
          <p:nvPr/>
        </p:nvPicPr>
        <p:blipFill>
          <a:blip r:embed="rId1"/>
          <a:srcRect/>
          <a:stretch>
            <a:fillRect/>
          </a:stretch>
        </p:blipFill>
        <p:spPr bwMode="auto">
          <a:xfrm>
            <a:off x="6622869" y="352696"/>
            <a:ext cx="5569131" cy="6165669"/>
          </a:xfrm>
          <a:prstGeom prst="rect">
            <a:avLst/>
          </a:prstGeom>
          <a:noFill/>
          <a:ln w="9525">
            <a:noFill/>
            <a:miter lim="800000"/>
            <a:headEnd/>
            <a:tailEnd/>
          </a:ln>
          <a:effectLst/>
        </p:spPr>
      </p:pic>
      <p:pic>
        <p:nvPicPr>
          <p:cNvPr id="3079" name="Picture 7"/>
          <p:cNvPicPr>
            <a:picLocks noChangeAspect="1" noChangeArrowheads="1"/>
          </p:cNvPicPr>
          <p:nvPr/>
        </p:nvPicPr>
        <p:blipFill>
          <a:blip r:embed="rId2"/>
          <a:srcRect/>
          <a:stretch>
            <a:fillRect/>
          </a:stretch>
        </p:blipFill>
        <p:spPr bwMode="auto">
          <a:xfrm>
            <a:off x="3566841" y="2952206"/>
            <a:ext cx="2977651" cy="3699237"/>
          </a:xfrm>
          <a:prstGeom prst="rect">
            <a:avLst/>
          </a:prstGeom>
          <a:noFill/>
          <a:ln w="9525">
            <a:noFill/>
            <a:miter lim="800000"/>
            <a:headEnd/>
            <a:tailEnd/>
          </a:ln>
          <a:effectLst/>
        </p:spPr>
      </p:pic>
      <p:sp>
        <p:nvSpPr>
          <p:cNvPr id="18" name="Right Arrow 17"/>
          <p:cNvSpPr/>
          <p:nvPr/>
        </p:nvSpPr>
        <p:spPr>
          <a:xfrm>
            <a:off x="5473339" y="2155372"/>
            <a:ext cx="1018902" cy="209006"/>
          </a:xfrm>
          <a:prstGeom prst="rightArrow">
            <a:avLst/>
          </a:prstGeom>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9" name="Down Arrow 18"/>
          <p:cNvSpPr/>
          <p:nvPr/>
        </p:nvSpPr>
        <p:spPr>
          <a:xfrm>
            <a:off x="4689566" y="2625635"/>
            <a:ext cx="195943" cy="574765"/>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127863" y="2011680"/>
            <a:ext cx="1293223" cy="57476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u="sng" dirty="0" smtClean="0">
                <a:solidFill>
                  <a:schemeClr val="tx1"/>
                </a:solidFill>
              </a:rPr>
              <a:t>FINAL MODEL</a:t>
            </a:r>
            <a:endParaRPr lang="en-US" b="1" u="sng"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p:cNvSpPr>
            <a:spLocks noGrp="1" noRot="1" noChangeAspect="1" noMove="1" noResize="1" noEditPoints="1" noAdjustHandles="1" noChangeArrowheads="1" noChangeShapeType="1" noTextEdit="1"/>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792838" y="562087"/>
            <a:ext cx="10168128" cy="1165113"/>
          </a:xfrm>
        </p:spPr>
        <p:txBody>
          <a:bodyPr>
            <a:noAutofit/>
          </a:bodyPr>
          <a:lstStyle/>
          <a:p>
            <a:pPr algn="ctr"/>
            <a:r>
              <a:rPr lang="en-IN" sz="4000" b="1" u="sng" dirty="0" smtClean="0"/>
              <a:t>ROC Curve With Optimal </a:t>
            </a:r>
            <a:r>
              <a:rPr lang="en-IN" sz="4000" b="1" u="sng" dirty="0" err="1" smtClean="0"/>
              <a:t>Cutoff</a:t>
            </a:r>
            <a:endParaRPr lang="en-IN" sz="4000" b="1" u="sng" dirty="0"/>
          </a:p>
        </p:txBody>
      </p:sp>
      <p:sp>
        <p:nvSpPr>
          <p:cNvPr id="7" name="Content Placeholder 2"/>
          <p:cNvSpPr txBox="1"/>
          <p:nvPr/>
        </p:nvSpPr>
        <p:spPr>
          <a:xfrm>
            <a:off x="513168" y="5559607"/>
            <a:ext cx="9937118" cy="12983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buClr>
                <a:schemeClr val="accent1"/>
              </a:buClr>
              <a:buFont typeface="Wingdings" panose="05000000000000000000" charset="0"/>
              <a:buChar char="ü"/>
            </a:pPr>
            <a:r>
              <a:rPr lang="en-US" sz="2000" dirty="0" smtClean="0">
                <a:latin typeface="Times New Roman" panose="02020603050405020304" pitchFamily="18" charset="0"/>
                <a:cs typeface="Times New Roman" panose="02020603050405020304" pitchFamily="18" charset="0"/>
              </a:rPr>
              <a:t>The area under the curve of the ROC is </a:t>
            </a:r>
            <a:r>
              <a:rPr lang="en-US" sz="2000" b="1" dirty="0" smtClean="0">
                <a:latin typeface="Times New Roman" panose="02020603050405020304" pitchFamily="18" charset="0"/>
                <a:cs typeface="Times New Roman" panose="02020603050405020304" pitchFamily="18" charset="0"/>
              </a:rPr>
              <a:t>0.88</a:t>
            </a:r>
            <a:r>
              <a:rPr lang="en-US" sz="2000" dirty="0" smtClean="0">
                <a:latin typeface="Times New Roman" panose="02020603050405020304" pitchFamily="18" charset="0"/>
                <a:cs typeface="Times New Roman" panose="02020603050405020304" pitchFamily="18" charset="0"/>
              </a:rPr>
              <a:t> which is quite good.</a:t>
            </a:r>
            <a:endParaRPr lang="en-US" sz="2000" dirty="0" smtClean="0">
              <a:latin typeface="Times New Roman" panose="02020603050405020304" pitchFamily="18" charset="0"/>
              <a:cs typeface="Times New Roman" panose="02020603050405020304" pitchFamily="18" charset="0"/>
            </a:endParaRPr>
          </a:p>
          <a:p>
            <a:pPr>
              <a:lnSpc>
                <a:spcPct val="100000"/>
              </a:lnSpc>
              <a:spcBef>
                <a:spcPts val="0"/>
              </a:spcBef>
              <a:buClr>
                <a:schemeClr val="accent1"/>
              </a:buClr>
              <a:buFont typeface="Wingdings" panose="05000000000000000000" charset="0"/>
              <a:buChar char="ü"/>
            </a:pPr>
            <a:r>
              <a:rPr lang="en-US" sz="2000" dirty="0" smtClean="0">
                <a:latin typeface="Times New Roman" panose="02020603050405020304" pitchFamily="18" charset="0"/>
                <a:cs typeface="Times New Roman" panose="02020603050405020304" pitchFamily="18" charset="0"/>
              </a:rPr>
              <a:t>Optimal Cut off  Probability is 0.35  for  </a:t>
            </a:r>
            <a:r>
              <a:rPr lang="en-US" sz="2000" b="1" dirty="0" smtClean="0">
                <a:latin typeface="Times New Roman" panose="02020603050405020304" pitchFamily="18" charset="0"/>
                <a:cs typeface="Times New Roman" panose="02020603050405020304" pitchFamily="18" charset="0"/>
              </a:rPr>
              <a:t>Sensitivity</a:t>
            </a:r>
            <a:r>
              <a:rPr lang="en-US" sz="2000" dirty="0" smtClean="0">
                <a:latin typeface="Times New Roman" panose="02020603050405020304" pitchFamily="18" charset="0"/>
                <a:cs typeface="Times New Roman" panose="02020603050405020304" pitchFamily="18" charset="0"/>
              </a:rPr>
              <a:t> and </a:t>
            </a:r>
            <a:r>
              <a:rPr lang="en-US" sz="2000" b="1" dirty="0" smtClean="0">
                <a:latin typeface="Times New Roman" panose="02020603050405020304" pitchFamily="18" charset="0"/>
                <a:cs typeface="Times New Roman" panose="02020603050405020304" pitchFamily="18" charset="0"/>
              </a:rPr>
              <a:t>Specificity</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a:lnSpc>
                <a:spcPct val="100000"/>
              </a:lnSpc>
              <a:spcBef>
                <a:spcPts val="0"/>
              </a:spcBef>
              <a:buClr>
                <a:schemeClr val="accent1"/>
              </a:buClr>
              <a:buFont typeface="Wingdings" panose="05000000000000000000" charset="0"/>
              <a:buChar char="ü"/>
            </a:pPr>
            <a:r>
              <a:rPr lang="en-US" sz="2000" dirty="0" smtClean="0">
                <a:latin typeface="Times New Roman" panose="02020603050405020304" pitchFamily="18" charset="0"/>
                <a:cs typeface="Times New Roman" panose="02020603050405020304" pitchFamily="18" charset="0"/>
              </a:rPr>
              <a:t>Optimal Cutoff  Probability  is 0.4 for </a:t>
            </a:r>
            <a:r>
              <a:rPr lang="en-US" sz="2000" b="1" dirty="0" smtClean="0">
                <a:latin typeface="Times New Roman" panose="02020603050405020304" pitchFamily="18" charset="0"/>
                <a:cs typeface="Times New Roman" panose="02020603050405020304" pitchFamily="18" charset="0"/>
              </a:rPr>
              <a:t>Precision</a:t>
            </a:r>
            <a:r>
              <a:rPr lang="en-US" sz="2000" dirty="0" smtClean="0">
                <a:latin typeface="Times New Roman" panose="02020603050405020304" pitchFamily="18" charset="0"/>
                <a:cs typeface="Times New Roman" panose="02020603050405020304" pitchFamily="18" charset="0"/>
              </a:rPr>
              <a:t> and </a:t>
            </a:r>
            <a:r>
              <a:rPr lang="en-US" sz="2000" b="1" dirty="0" smtClean="0">
                <a:latin typeface="Times New Roman" panose="02020603050405020304" pitchFamily="18" charset="0"/>
                <a:cs typeface="Times New Roman" panose="02020603050405020304" pitchFamily="18" charset="0"/>
              </a:rPr>
              <a:t>Recall</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a:lnSpc>
                <a:spcPct val="100000"/>
              </a:lnSpc>
              <a:spcAft>
                <a:spcPts val="600"/>
              </a:spcAft>
              <a:buClr>
                <a:schemeClr val="accent1"/>
              </a:buClr>
              <a:buFont typeface="Wingdings" panose="05000000000000000000" charset="0"/>
              <a:buChar char="ü"/>
            </a:pPr>
            <a:endParaRPr lang="en-US" sz="20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1"/>
          <a:srcRect/>
          <a:stretch>
            <a:fillRect/>
          </a:stretch>
        </p:blipFill>
        <p:spPr bwMode="auto">
          <a:xfrm>
            <a:off x="670014" y="2038621"/>
            <a:ext cx="3575414" cy="2886076"/>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310743" y="2037807"/>
            <a:ext cx="3631474" cy="2873828"/>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7950790" y="2156188"/>
            <a:ext cx="3844969" cy="2637881"/>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4889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p:cNvSpPr>
            <a:spLocks noGrp="1" noRot="1" noChangeAspect="1" noMove="1" noResize="1" noEditPoints="1" noAdjustHandles="1" noChangeArrowheads="1" noChangeShapeType="1" noTextEdit="1"/>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12074" y="312873"/>
            <a:ext cx="10515600" cy="1325563"/>
          </a:xfrm>
        </p:spPr>
        <p:txBody>
          <a:bodyPr>
            <a:noAutofit/>
          </a:bodyPr>
          <a:lstStyle/>
          <a:p>
            <a:br>
              <a:rPr lang="en-IN" b="1" dirty="0"/>
            </a:br>
            <a:r>
              <a:rPr lang="en-IN" b="1" dirty="0"/>
              <a:t>Model Evaluation – Sensitivity </a:t>
            </a:r>
            <a:r>
              <a:rPr lang="en-IN" b="1" dirty="0" smtClean="0"/>
              <a:t>, </a:t>
            </a:r>
            <a:r>
              <a:rPr lang="en-IN" b="1" dirty="0"/>
              <a:t>Specificity </a:t>
            </a:r>
            <a:r>
              <a:rPr lang="en-IN" b="1" dirty="0" smtClean="0"/>
              <a:t>, Precision and Recall on Train Set and Test Set</a:t>
            </a:r>
            <a:br>
              <a:rPr lang="en-IN" b="1" dirty="0"/>
            </a:br>
            <a:r>
              <a:rPr lang="en-IN" b="1" dirty="0"/>
              <a:t> </a:t>
            </a:r>
            <a:endParaRPr lang="en-IN" b="1" dirty="0"/>
          </a:p>
        </p:txBody>
      </p:sp>
      <p:sp>
        <p:nvSpPr>
          <p:cNvPr id="9" name="Content Placeholder 8"/>
          <p:cNvSpPr>
            <a:spLocks noGrp="1"/>
          </p:cNvSpPr>
          <p:nvPr>
            <p:ph sz="half" idx="2"/>
          </p:nvPr>
        </p:nvSpPr>
        <p:spPr>
          <a:xfrm>
            <a:off x="424541" y="2114776"/>
            <a:ext cx="5181600" cy="4351338"/>
          </a:xfrm>
        </p:spPr>
        <p:txBody>
          <a:bodyPr/>
          <a:lstStyle/>
          <a:p>
            <a:r>
              <a:rPr lang="en-IN" dirty="0" smtClean="0"/>
              <a:t>AS per the Confusion matrix of Train set</a:t>
            </a:r>
            <a:endParaRPr lang="en-IN" dirty="0" smtClean="0"/>
          </a:p>
          <a:p>
            <a:pPr>
              <a:buNone/>
            </a:pPr>
            <a:endParaRPr lang="en-IN" dirty="0" smtClean="0"/>
          </a:p>
          <a:p>
            <a:pPr>
              <a:buNone/>
            </a:pPr>
            <a:endParaRPr lang="en-IN" dirty="0" smtClean="0"/>
          </a:p>
          <a:p>
            <a:pPr>
              <a:buNone/>
            </a:pPr>
            <a:r>
              <a:rPr lang="en-IN" dirty="0" smtClean="0"/>
              <a:t>Accuracy:-81.01</a:t>
            </a:r>
            <a:endParaRPr lang="en-IN" dirty="0" smtClean="0"/>
          </a:p>
          <a:p>
            <a:pPr>
              <a:buNone/>
            </a:pPr>
            <a:r>
              <a:rPr lang="en-IN" dirty="0" smtClean="0"/>
              <a:t>Sensitivity:-79.9</a:t>
            </a:r>
            <a:endParaRPr lang="en-IN" dirty="0" smtClean="0"/>
          </a:p>
          <a:p>
            <a:pPr>
              <a:buNone/>
            </a:pPr>
            <a:r>
              <a:rPr lang="en-IN" dirty="0" smtClean="0"/>
              <a:t>Specificity:- 81.6</a:t>
            </a:r>
            <a:endParaRPr lang="en-US" dirty="0"/>
          </a:p>
        </p:txBody>
      </p:sp>
      <p:sp>
        <p:nvSpPr>
          <p:cNvPr id="11" name="Content Placeholder 10"/>
          <p:cNvSpPr>
            <a:spLocks noGrp="1"/>
          </p:cNvSpPr>
          <p:nvPr>
            <p:ph sz="half" idx="1"/>
          </p:nvPr>
        </p:nvSpPr>
        <p:spPr>
          <a:xfrm>
            <a:off x="6167845" y="2086882"/>
            <a:ext cx="5181600" cy="4351338"/>
          </a:xfrm>
        </p:spPr>
        <p:txBody>
          <a:bodyPr/>
          <a:lstStyle/>
          <a:p>
            <a:r>
              <a:rPr lang="en-IN" dirty="0" smtClean="0"/>
              <a:t>As Per the Confusion Matrix of Test Set</a:t>
            </a:r>
            <a:endParaRPr lang="en-IN" dirty="0" smtClean="0"/>
          </a:p>
          <a:p>
            <a:pPr>
              <a:buNone/>
            </a:pPr>
            <a:endParaRPr lang="en-IN" dirty="0" smtClean="0"/>
          </a:p>
          <a:p>
            <a:pPr>
              <a:buNone/>
            </a:pPr>
            <a:endParaRPr lang="en-IN" dirty="0" smtClean="0"/>
          </a:p>
          <a:p>
            <a:pPr>
              <a:buNone/>
            </a:pPr>
            <a:r>
              <a:rPr lang="en-IN" dirty="0" smtClean="0"/>
              <a:t>Accuracy:-81.64</a:t>
            </a:r>
            <a:endParaRPr lang="en-IN" dirty="0" smtClean="0"/>
          </a:p>
          <a:p>
            <a:pPr>
              <a:buNone/>
            </a:pPr>
            <a:r>
              <a:rPr lang="en-IN" dirty="0" smtClean="0"/>
              <a:t>Precision:-75.12</a:t>
            </a:r>
            <a:endParaRPr lang="en-IN" dirty="0" smtClean="0"/>
          </a:p>
          <a:p>
            <a:pPr>
              <a:buNone/>
            </a:pPr>
            <a:r>
              <a:rPr lang="en-IN" dirty="0" smtClean="0"/>
              <a:t>Recall:-76.77</a:t>
            </a:r>
            <a:endParaRPr lang="en-IN" dirty="0" smtClean="0"/>
          </a:p>
        </p:txBody>
      </p:sp>
      <p:sp>
        <p:nvSpPr>
          <p:cNvPr id="13" name="Rectangle 12"/>
          <p:cNvSpPr/>
          <p:nvPr/>
        </p:nvSpPr>
        <p:spPr>
          <a:xfrm>
            <a:off x="849087" y="3069771"/>
            <a:ext cx="849085" cy="391886"/>
          </a:xfrm>
          <a:prstGeom prst="rect">
            <a:avLst/>
          </a:prstGeom>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smtClean="0">
                <a:solidFill>
                  <a:schemeClr val="tx1"/>
                </a:solidFill>
              </a:rPr>
              <a:t>3155</a:t>
            </a:r>
            <a:endParaRPr lang="en-US" dirty="0">
              <a:solidFill>
                <a:schemeClr val="tx1"/>
              </a:solidFill>
            </a:endParaRPr>
          </a:p>
        </p:txBody>
      </p:sp>
      <p:sp>
        <p:nvSpPr>
          <p:cNvPr id="18" name="Rectangle 17"/>
          <p:cNvSpPr/>
          <p:nvPr/>
        </p:nvSpPr>
        <p:spPr>
          <a:xfrm>
            <a:off x="1759132" y="3522619"/>
            <a:ext cx="849085" cy="391886"/>
          </a:xfrm>
          <a:prstGeom prst="rect">
            <a:avLst/>
          </a:prstGeom>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smtClean="0"/>
              <a:t>1817</a:t>
            </a:r>
            <a:endParaRPr lang="en-US" dirty="0"/>
          </a:p>
        </p:txBody>
      </p:sp>
      <p:sp>
        <p:nvSpPr>
          <p:cNvPr id="19" name="Rectangle 18"/>
          <p:cNvSpPr/>
          <p:nvPr/>
        </p:nvSpPr>
        <p:spPr>
          <a:xfrm>
            <a:off x="1780903" y="3074126"/>
            <a:ext cx="849085" cy="391886"/>
          </a:xfrm>
          <a:prstGeom prst="rect">
            <a:avLst/>
          </a:prstGeom>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smtClean="0"/>
              <a:t>708</a:t>
            </a:r>
            <a:endParaRPr lang="en-US" dirty="0"/>
          </a:p>
        </p:txBody>
      </p:sp>
      <p:sp>
        <p:nvSpPr>
          <p:cNvPr id="20" name="Rectangle 19"/>
          <p:cNvSpPr/>
          <p:nvPr/>
        </p:nvSpPr>
        <p:spPr>
          <a:xfrm>
            <a:off x="836023" y="3526972"/>
            <a:ext cx="849085" cy="391886"/>
          </a:xfrm>
          <a:prstGeom prst="rect">
            <a:avLst/>
          </a:prstGeom>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smtClean="0"/>
              <a:t>407</a:t>
            </a:r>
            <a:endParaRPr lang="en-US" dirty="0"/>
          </a:p>
        </p:txBody>
      </p:sp>
      <p:sp>
        <p:nvSpPr>
          <p:cNvPr id="23" name="Rectangle 22"/>
          <p:cNvSpPr/>
          <p:nvPr/>
        </p:nvSpPr>
        <p:spPr>
          <a:xfrm>
            <a:off x="6592389" y="3104605"/>
            <a:ext cx="849085" cy="391886"/>
          </a:xfrm>
          <a:prstGeom prst="rect">
            <a:avLst/>
          </a:prstGeom>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smtClean="0">
                <a:solidFill>
                  <a:schemeClr val="tx1"/>
                </a:solidFill>
              </a:rPr>
              <a:t>3268</a:t>
            </a:r>
            <a:endParaRPr lang="en-US" dirty="0">
              <a:solidFill>
                <a:schemeClr val="tx1"/>
              </a:solidFill>
            </a:endParaRPr>
          </a:p>
        </p:txBody>
      </p:sp>
      <p:sp>
        <p:nvSpPr>
          <p:cNvPr id="24" name="Rectangle 23"/>
          <p:cNvSpPr/>
          <p:nvPr/>
        </p:nvSpPr>
        <p:spPr>
          <a:xfrm>
            <a:off x="7493726" y="3535678"/>
            <a:ext cx="849085" cy="391886"/>
          </a:xfrm>
          <a:prstGeom prst="rect">
            <a:avLst/>
          </a:prstGeom>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smtClean="0">
                <a:solidFill>
                  <a:schemeClr val="tx1"/>
                </a:solidFill>
              </a:rPr>
              <a:t>1797</a:t>
            </a:r>
            <a:endParaRPr lang="en-US" dirty="0">
              <a:solidFill>
                <a:schemeClr val="tx1"/>
              </a:solidFill>
            </a:endParaRPr>
          </a:p>
        </p:txBody>
      </p:sp>
      <p:sp>
        <p:nvSpPr>
          <p:cNvPr id="25" name="Rectangle 24"/>
          <p:cNvSpPr/>
          <p:nvPr/>
        </p:nvSpPr>
        <p:spPr>
          <a:xfrm>
            <a:off x="6614161" y="3544388"/>
            <a:ext cx="849085" cy="391886"/>
          </a:xfrm>
          <a:prstGeom prst="rect">
            <a:avLst/>
          </a:prstGeom>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smtClean="0">
                <a:solidFill>
                  <a:schemeClr val="tx1"/>
                </a:solidFill>
              </a:rPr>
              <a:t>544</a:t>
            </a:r>
            <a:endParaRPr lang="en-US" dirty="0">
              <a:solidFill>
                <a:schemeClr val="tx1"/>
              </a:solidFill>
            </a:endParaRPr>
          </a:p>
        </p:txBody>
      </p:sp>
      <p:sp>
        <p:nvSpPr>
          <p:cNvPr id="26" name="Rectangle 25"/>
          <p:cNvSpPr/>
          <p:nvPr/>
        </p:nvSpPr>
        <p:spPr>
          <a:xfrm>
            <a:off x="7485018" y="3108960"/>
            <a:ext cx="849085" cy="391886"/>
          </a:xfrm>
          <a:prstGeom prst="rect">
            <a:avLst/>
          </a:prstGeom>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smtClean="0">
                <a:solidFill>
                  <a:schemeClr val="tx1"/>
                </a:solidFill>
              </a:rPr>
              <a:t>595</a:t>
            </a:r>
            <a:endParaRPr lang="en-US"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2159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p:cNvSpPr>
            <a:spLocks noGrp="1" noRot="1" noChangeAspect="1" noMove="1" noResize="1" noEditPoints="1" noAdjustHandles="1" noChangeArrowheads="1" noChangeShapeType="1" noTextEdit="1"/>
          </p:cNvSpPr>
          <p:nvPr/>
        </p:nvSpPr>
        <p:spPr>
          <a:xfrm>
            <a:off x="947420" y="0"/>
            <a:ext cx="10775315" cy="194310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792838" y="562087"/>
            <a:ext cx="10168128" cy="1165113"/>
          </a:xfrm>
        </p:spPr>
        <p:txBody>
          <a:bodyPr>
            <a:noAutofit/>
          </a:bodyPr>
          <a:lstStyle/>
          <a:p>
            <a:br>
              <a:rPr lang="en-IN" sz="3600" b="1" dirty="0"/>
            </a:br>
            <a:r>
              <a:rPr lang="en-IN" sz="3600" b="1" dirty="0" smtClean="0"/>
              <a:t> Model Evaluation –Precision and Recall on Train Set and Test Set </a:t>
            </a:r>
            <a:br>
              <a:rPr lang="en-IN" sz="4000" b="1" dirty="0"/>
            </a:br>
            <a:r>
              <a:rPr lang="en-IN" sz="4000" b="1" dirty="0"/>
              <a:t> </a:t>
            </a:r>
            <a:endParaRPr lang="en-IN" sz="4000" b="1" dirty="0"/>
          </a:p>
        </p:txBody>
      </p:sp>
      <p:sp>
        <p:nvSpPr>
          <p:cNvPr id="11" name="Content Placeholder 8"/>
          <p:cNvSpPr txBox="1"/>
          <p:nvPr/>
        </p:nvSpPr>
        <p:spPr>
          <a:xfrm>
            <a:off x="424541" y="2114776"/>
            <a:ext cx="5181600" cy="4351338"/>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IN" sz="2800" b="0" i="0" u="none" strike="noStrike" kern="1200" cap="none" spc="0" normalizeH="0" baseline="0" noProof="0" dirty="0" smtClean="0">
                <a:ln>
                  <a:noFill/>
                </a:ln>
                <a:solidFill>
                  <a:schemeClr val="tx1"/>
                </a:solidFill>
                <a:effectLst/>
                <a:uLnTx/>
                <a:uFillTx/>
                <a:latin typeface="+mn-lt"/>
                <a:ea typeface="+mn-ea"/>
                <a:cs typeface="+mn-cs"/>
              </a:rPr>
              <a:t>AS per the Confusion matrix of Test set</a:t>
            </a:r>
            <a:endParaRPr kumimoji="0" lang="en-IN" sz="28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IN" sz="28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IN" sz="28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sz="2800" b="0" i="0" u="none" strike="noStrike" kern="1200" cap="none" spc="0" normalizeH="0" baseline="0" noProof="0" dirty="0" smtClean="0">
                <a:ln>
                  <a:noFill/>
                </a:ln>
                <a:solidFill>
                  <a:schemeClr val="tx1"/>
                </a:solidFill>
                <a:effectLst/>
                <a:uLnTx/>
                <a:uFillTx/>
                <a:latin typeface="+mn-lt"/>
                <a:ea typeface="+mn-ea"/>
                <a:cs typeface="+mn-cs"/>
              </a:rPr>
              <a:t>Accuracy:-79.95</a:t>
            </a:r>
            <a:endParaRPr kumimoji="0" lang="en-IN" sz="28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sz="2800" b="0" i="0" u="none" strike="noStrike" kern="1200" cap="none" spc="0" normalizeH="0" baseline="0" noProof="0" dirty="0" smtClean="0">
                <a:ln>
                  <a:noFill/>
                </a:ln>
                <a:solidFill>
                  <a:schemeClr val="tx1"/>
                </a:solidFill>
                <a:effectLst/>
                <a:uLnTx/>
                <a:uFillTx/>
                <a:latin typeface="+mn-lt"/>
                <a:ea typeface="+mn-ea"/>
                <a:cs typeface="+mn-cs"/>
              </a:rPr>
              <a:t>Sensitivity:-77.12</a:t>
            </a:r>
            <a:endParaRPr kumimoji="0" lang="en-IN" sz="28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sz="2800" b="0" i="0" u="none" strike="noStrike" kern="1200" cap="none" spc="0" normalizeH="0" baseline="0" noProof="0" dirty="0" smtClean="0">
                <a:ln>
                  <a:noFill/>
                </a:ln>
                <a:solidFill>
                  <a:schemeClr val="tx1"/>
                </a:solidFill>
                <a:effectLst/>
                <a:uLnTx/>
                <a:uFillTx/>
                <a:latin typeface="+mn-lt"/>
                <a:ea typeface="+mn-ea"/>
                <a:cs typeface="+mn-cs"/>
              </a:rPr>
              <a:t>Specificity:- 81.68</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Content Placeholder 10"/>
          <p:cNvSpPr>
            <a:spLocks noGrp="1"/>
          </p:cNvSpPr>
          <p:nvPr>
            <p:ph sz="half" idx="1"/>
          </p:nvPr>
        </p:nvSpPr>
        <p:spPr>
          <a:xfrm>
            <a:off x="6167845" y="2086882"/>
            <a:ext cx="5181600" cy="4351338"/>
          </a:xfrm>
        </p:spPr>
        <p:txBody>
          <a:bodyPr/>
          <a:lstStyle/>
          <a:p>
            <a:r>
              <a:rPr lang="en-IN" dirty="0" smtClean="0"/>
              <a:t>As Per the Confusion Matrix of Test Set</a:t>
            </a:r>
            <a:endParaRPr lang="en-IN" dirty="0" smtClean="0"/>
          </a:p>
          <a:p>
            <a:pPr>
              <a:buNone/>
            </a:pPr>
            <a:endParaRPr lang="en-IN" dirty="0" smtClean="0"/>
          </a:p>
          <a:p>
            <a:pPr>
              <a:buNone/>
            </a:pPr>
            <a:endParaRPr lang="en-IN" dirty="0" smtClean="0"/>
          </a:p>
          <a:p>
            <a:pPr>
              <a:buNone/>
            </a:pPr>
            <a:r>
              <a:rPr lang="en-IN" dirty="0" smtClean="0"/>
              <a:t>Accuracy:-80.55</a:t>
            </a:r>
            <a:endParaRPr lang="en-IN" dirty="0" smtClean="0"/>
          </a:p>
          <a:p>
            <a:pPr>
              <a:buNone/>
            </a:pPr>
            <a:r>
              <a:rPr lang="en-IN" dirty="0" smtClean="0"/>
              <a:t>Precision:-74.43</a:t>
            </a:r>
            <a:endParaRPr lang="en-IN" dirty="0" smtClean="0"/>
          </a:p>
          <a:p>
            <a:pPr>
              <a:buNone/>
            </a:pPr>
            <a:r>
              <a:rPr lang="en-IN" dirty="0" smtClean="0"/>
              <a:t>Recall:-74.35</a:t>
            </a:r>
            <a:endParaRPr lang="en-IN" dirty="0" smtClean="0"/>
          </a:p>
        </p:txBody>
      </p:sp>
      <p:sp>
        <p:nvSpPr>
          <p:cNvPr id="15" name="Rectangle 14"/>
          <p:cNvSpPr/>
          <p:nvPr/>
        </p:nvSpPr>
        <p:spPr>
          <a:xfrm>
            <a:off x="849087" y="3069771"/>
            <a:ext cx="849085" cy="391886"/>
          </a:xfrm>
          <a:prstGeom prst="rect">
            <a:avLst/>
          </a:prstGeom>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smtClean="0">
                <a:solidFill>
                  <a:schemeClr val="tx1"/>
                </a:solidFill>
              </a:rPr>
              <a:t>1347</a:t>
            </a:r>
            <a:endParaRPr lang="en-US" dirty="0">
              <a:solidFill>
                <a:schemeClr val="tx1"/>
              </a:solidFill>
            </a:endParaRPr>
          </a:p>
        </p:txBody>
      </p:sp>
      <p:sp>
        <p:nvSpPr>
          <p:cNvPr id="16" name="Rectangle 15"/>
          <p:cNvSpPr/>
          <p:nvPr/>
        </p:nvSpPr>
        <p:spPr>
          <a:xfrm>
            <a:off x="1733007" y="3065416"/>
            <a:ext cx="849085" cy="391886"/>
          </a:xfrm>
          <a:prstGeom prst="rect">
            <a:avLst/>
          </a:prstGeom>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smtClean="0">
                <a:solidFill>
                  <a:schemeClr val="tx1"/>
                </a:solidFill>
              </a:rPr>
              <a:t>302</a:t>
            </a:r>
            <a:endParaRPr lang="en-US" dirty="0">
              <a:solidFill>
                <a:schemeClr val="tx1"/>
              </a:solidFill>
            </a:endParaRPr>
          </a:p>
        </p:txBody>
      </p:sp>
      <p:sp>
        <p:nvSpPr>
          <p:cNvPr id="17" name="Rectangle 16"/>
          <p:cNvSpPr/>
          <p:nvPr/>
        </p:nvSpPr>
        <p:spPr>
          <a:xfrm>
            <a:off x="879566" y="3518262"/>
            <a:ext cx="849085" cy="391886"/>
          </a:xfrm>
          <a:prstGeom prst="rect">
            <a:avLst/>
          </a:prstGeom>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smtClean="0">
                <a:solidFill>
                  <a:schemeClr val="tx1"/>
                </a:solidFill>
              </a:rPr>
              <a:t>231</a:t>
            </a:r>
            <a:endParaRPr lang="en-US" dirty="0">
              <a:solidFill>
                <a:schemeClr val="tx1"/>
              </a:solidFill>
            </a:endParaRPr>
          </a:p>
        </p:txBody>
      </p:sp>
      <p:sp>
        <p:nvSpPr>
          <p:cNvPr id="18" name="Rectangle 17"/>
          <p:cNvSpPr/>
          <p:nvPr/>
        </p:nvSpPr>
        <p:spPr>
          <a:xfrm>
            <a:off x="1776549" y="3500845"/>
            <a:ext cx="849085" cy="391886"/>
          </a:xfrm>
          <a:prstGeom prst="rect">
            <a:avLst/>
          </a:prstGeom>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smtClean="0">
                <a:solidFill>
                  <a:schemeClr val="tx1"/>
                </a:solidFill>
              </a:rPr>
              <a:t>799	</a:t>
            </a:r>
            <a:endParaRPr lang="en-US" dirty="0">
              <a:solidFill>
                <a:schemeClr val="tx1"/>
              </a:solidFill>
            </a:endParaRPr>
          </a:p>
        </p:txBody>
      </p:sp>
      <p:sp>
        <p:nvSpPr>
          <p:cNvPr id="19" name="Rectangle 18"/>
          <p:cNvSpPr/>
          <p:nvPr/>
        </p:nvSpPr>
        <p:spPr>
          <a:xfrm>
            <a:off x="7545978" y="3418114"/>
            <a:ext cx="849085" cy="391886"/>
          </a:xfrm>
          <a:prstGeom prst="rect">
            <a:avLst/>
          </a:prstGeom>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smtClean="0">
                <a:solidFill>
                  <a:schemeClr val="tx1"/>
                </a:solidFill>
              </a:rPr>
              <a:t>751</a:t>
            </a:r>
            <a:endParaRPr lang="en-US" dirty="0">
              <a:solidFill>
                <a:schemeClr val="tx1"/>
              </a:solidFill>
            </a:endParaRPr>
          </a:p>
        </p:txBody>
      </p:sp>
      <p:sp>
        <p:nvSpPr>
          <p:cNvPr id="20" name="Rectangle 19"/>
          <p:cNvSpPr/>
          <p:nvPr/>
        </p:nvSpPr>
        <p:spPr>
          <a:xfrm>
            <a:off x="6574972" y="3426822"/>
            <a:ext cx="849085" cy="391886"/>
          </a:xfrm>
          <a:prstGeom prst="rect">
            <a:avLst/>
          </a:prstGeom>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smtClean="0">
                <a:solidFill>
                  <a:schemeClr val="tx1"/>
                </a:solidFill>
              </a:rPr>
              <a:t>259</a:t>
            </a:r>
            <a:endParaRPr lang="en-US" dirty="0">
              <a:solidFill>
                <a:schemeClr val="tx1"/>
              </a:solidFill>
            </a:endParaRPr>
          </a:p>
        </p:txBody>
      </p:sp>
      <p:sp>
        <p:nvSpPr>
          <p:cNvPr id="21" name="Rectangle 20"/>
          <p:cNvSpPr/>
          <p:nvPr/>
        </p:nvSpPr>
        <p:spPr>
          <a:xfrm>
            <a:off x="7471956" y="2913017"/>
            <a:ext cx="849085" cy="391886"/>
          </a:xfrm>
          <a:prstGeom prst="rect">
            <a:avLst/>
          </a:prstGeom>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smtClean="0">
                <a:solidFill>
                  <a:schemeClr val="tx1"/>
                </a:solidFill>
              </a:rPr>
              <a:t>258</a:t>
            </a:r>
            <a:endParaRPr lang="en-US" dirty="0">
              <a:solidFill>
                <a:schemeClr val="tx1"/>
              </a:solidFill>
            </a:endParaRPr>
          </a:p>
        </p:txBody>
      </p:sp>
      <p:sp>
        <p:nvSpPr>
          <p:cNvPr id="22" name="Rectangle 21"/>
          <p:cNvSpPr/>
          <p:nvPr/>
        </p:nvSpPr>
        <p:spPr>
          <a:xfrm>
            <a:off x="6540138" y="2908662"/>
            <a:ext cx="849085" cy="391886"/>
          </a:xfrm>
          <a:prstGeom prst="rect">
            <a:avLst/>
          </a:prstGeom>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smtClean="0">
                <a:solidFill>
                  <a:schemeClr val="tx1"/>
                </a:solidFill>
              </a:rPr>
              <a:t>1391</a:t>
            </a:r>
            <a:endParaRPr lang="en-US"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p:cNvSpPr>
            <a:spLocks noGrp="1" noRot="1" noChangeAspect="1" noMove="1" noResize="1" noEditPoints="1" noAdjustHandles="1" noChangeArrowheads="1" noChangeShapeType="1" noTextEdit="1"/>
          </p:cNvSpPr>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p:cNvSpPr>
            <a:spLocks noGrp="1" noRot="1" noChangeAspect="1" noMove="1" noResize="1" noEditPoints="1" noAdjustHandles="1" noChangeArrowheads="1" noChangeShapeType="1" noTextEdit="1"/>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115568" y="548640"/>
            <a:ext cx="10168128" cy="1179576"/>
          </a:xfrm>
        </p:spPr>
        <p:txBody>
          <a:bodyPr>
            <a:normAutofit/>
          </a:bodyPr>
          <a:lstStyle/>
          <a:p>
            <a:pPr algn="ctr"/>
            <a:r>
              <a:rPr lang="en-US" sz="4000" b="1" u="sng" dirty="0"/>
              <a:t>Conclusion </a:t>
            </a:r>
            <a:endParaRPr lang="en-US" sz="4000" b="1" u="sng" dirty="0"/>
          </a:p>
        </p:txBody>
      </p:sp>
      <p:sp>
        <p:nvSpPr>
          <p:cNvPr id="3" name="Content Placeholder 2"/>
          <p:cNvSpPr>
            <a:spLocks noGrp="1"/>
          </p:cNvSpPr>
          <p:nvPr>
            <p:ph idx="1"/>
          </p:nvPr>
        </p:nvSpPr>
        <p:spPr>
          <a:xfrm>
            <a:off x="1115568" y="2481943"/>
            <a:ext cx="10168128" cy="3695020"/>
          </a:xfrm>
        </p:spPr>
        <p:txBody>
          <a:bodyPr>
            <a:normAutofit/>
          </a:bodyPr>
          <a:lstStyle/>
          <a:p>
            <a:pPr marL="0" indent="0">
              <a:buNone/>
            </a:pPr>
            <a:br>
              <a:rPr lang="en-US" sz="1600" dirty="0"/>
            </a:br>
            <a:endParaRPr lang="en-US" sz="1600" dirty="0"/>
          </a:p>
          <a:p>
            <a:pPr marL="0" indent="0">
              <a:buNone/>
            </a:pPr>
            <a:endParaRPr lang="en-US" sz="1600" dirty="0"/>
          </a:p>
          <a:p>
            <a:pPr marL="457200" indent="-457200">
              <a:buFont typeface="+mj-lt"/>
              <a:buAutoNum type="arabicPeriod"/>
            </a:pPr>
            <a:endParaRPr lang="en-US" sz="2200" dirty="0"/>
          </a:p>
          <a:p>
            <a:pPr marL="457200" indent="-457200">
              <a:buFont typeface="+mj-lt"/>
              <a:buAutoNum type="arabicPeriod"/>
            </a:pPr>
            <a:endParaRPr lang="en-US" sz="1800" dirty="0">
              <a:solidFill>
                <a:srgbClr val="FF0000"/>
              </a:solidFill>
            </a:endParaRPr>
          </a:p>
        </p:txBody>
      </p:sp>
      <p:sp>
        <p:nvSpPr>
          <p:cNvPr id="4" name="Content Placeholder 2"/>
          <p:cNvSpPr txBox="1"/>
          <p:nvPr/>
        </p:nvSpPr>
        <p:spPr>
          <a:xfrm>
            <a:off x="2887980" y="2239645"/>
            <a:ext cx="8834120" cy="43110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buClr>
                <a:schemeClr val="accent1"/>
              </a:buClr>
              <a:buFont typeface="Wingdings" panose="05000000000000000000" charset="0"/>
              <a:buChar char="v"/>
            </a:pPr>
            <a:r>
              <a:rPr lang="en-US" sz="1800" dirty="0"/>
              <a:t>While we have checked both Sensitivity-Specificity as well as Precision and Recall Metrics, we have considered the optimal cut off based on Sensitivity and Specificity for calculating the final prediction.</a:t>
            </a:r>
            <a:endParaRPr lang="en-US" sz="1800" dirty="0"/>
          </a:p>
          <a:p>
            <a:pPr>
              <a:spcAft>
                <a:spcPts val="600"/>
              </a:spcAft>
              <a:buClr>
                <a:schemeClr val="accent1"/>
              </a:buClr>
              <a:buFont typeface="Wingdings" panose="05000000000000000000" charset="0"/>
              <a:buChar char="v"/>
            </a:pPr>
            <a:r>
              <a:rPr lang="en-US" sz="1800" dirty="0"/>
              <a:t>Accuracy, Sensitivity and Specificity values of test set are around 80%, 78% and 82% which are approximately closer to  the respective values calculated using trained set.</a:t>
            </a:r>
            <a:endParaRPr lang="en-US" sz="1800" dirty="0"/>
          </a:p>
          <a:p>
            <a:pPr>
              <a:spcAft>
                <a:spcPts val="600"/>
              </a:spcAft>
              <a:buClr>
                <a:schemeClr val="accent1"/>
              </a:buClr>
              <a:buFont typeface="Wingdings" panose="05000000000000000000" charset="0"/>
              <a:buChar char="v"/>
            </a:pPr>
            <a:r>
              <a:rPr lang="en-US" sz="1800" dirty="0"/>
              <a:t>Also the lead score calculated in the trained set of data shows the conversion rate on the final predicted model is around 80%</a:t>
            </a:r>
            <a:endParaRPr lang="en-US" sz="1800" dirty="0"/>
          </a:p>
          <a:p>
            <a:pPr>
              <a:spcAft>
                <a:spcPts val="600"/>
              </a:spcAft>
              <a:buClr>
                <a:schemeClr val="accent1"/>
              </a:buClr>
              <a:buFont typeface="Wingdings" panose="05000000000000000000" charset="0"/>
              <a:buChar char="v"/>
            </a:pPr>
            <a:r>
              <a:rPr lang="en-US" sz="1800" dirty="0"/>
              <a:t>Hence overall this model seems to be good.</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p:cNvSpPr>
            <a:spLocks noGrp="1" noRot="1" noChangeAspect="1" noMove="1" noResize="1" noEditPoints="1" noAdjustHandles="1" noChangeArrowheads="1" noChangeShapeType="1" noTextEdit="1"/>
          </p:cNvSpPr>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p:cNvSpPr>
            <a:spLocks noGrp="1" noRot="1" noChangeAspect="1" noMove="1" noResize="1" noEditPoints="1" noAdjustHandles="1" noChangeArrowheads="1" noChangeShapeType="1" noTextEdit="1"/>
          </p:cNvSpPr>
          <p:nvPr/>
        </p:nvSpPr>
        <p:spPr>
          <a:xfrm>
            <a:off x="128143" y="6985"/>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115568" y="548640"/>
            <a:ext cx="10168128" cy="1179576"/>
          </a:xfrm>
        </p:spPr>
        <p:txBody>
          <a:bodyPr>
            <a:normAutofit/>
          </a:bodyPr>
          <a:lstStyle/>
          <a:p>
            <a:pPr algn="ctr"/>
            <a:r>
              <a:rPr lang="en-US" sz="4000" b="1" u="sng" dirty="0"/>
              <a:t>Recommendations</a:t>
            </a:r>
            <a:endParaRPr lang="en-IN" sz="4000" u="sng" dirty="0"/>
          </a:p>
        </p:txBody>
      </p:sp>
      <p:sp>
        <p:nvSpPr>
          <p:cNvPr id="3" name="Content Placeholder 2"/>
          <p:cNvSpPr>
            <a:spLocks noGrp="1"/>
          </p:cNvSpPr>
          <p:nvPr>
            <p:ph idx="1"/>
          </p:nvPr>
        </p:nvSpPr>
        <p:spPr>
          <a:xfrm>
            <a:off x="626850" y="2239493"/>
            <a:ext cx="10656846" cy="3937470"/>
          </a:xfrm>
        </p:spPr>
        <p:txBody>
          <a:bodyPr>
            <a:normAutofit/>
          </a:bodyPr>
          <a:lstStyle/>
          <a:p>
            <a:pPr marL="0" indent="0">
              <a:buNone/>
            </a:pPr>
            <a:br>
              <a:rPr lang="en-US" sz="1600" dirty="0"/>
            </a:br>
            <a:endParaRPr lang="en-US" sz="1600" dirty="0"/>
          </a:p>
          <a:p>
            <a:pPr marL="0" indent="0">
              <a:buNone/>
            </a:pPr>
            <a:endParaRPr lang="en-US" sz="1600" dirty="0"/>
          </a:p>
          <a:p>
            <a:pPr marL="457200" indent="-457200">
              <a:buFont typeface="+mj-lt"/>
              <a:buAutoNum type="arabicPeriod"/>
            </a:pPr>
            <a:endParaRPr lang="en-US" sz="2200" dirty="0"/>
          </a:p>
          <a:p>
            <a:pPr marL="457200" indent="-457200">
              <a:buFont typeface="+mj-lt"/>
              <a:buAutoNum type="arabicPeriod"/>
            </a:pPr>
            <a:endParaRPr lang="en-US" sz="1800" dirty="0">
              <a:solidFill>
                <a:srgbClr val="FF0000"/>
              </a:solidFill>
            </a:endParaRPr>
          </a:p>
        </p:txBody>
      </p:sp>
      <p:sp>
        <p:nvSpPr>
          <p:cNvPr id="4" name="Content Placeholder 2"/>
          <p:cNvSpPr txBox="1"/>
          <p:nvPr/>
        </p:nvSpPr>
        <p:spPr>
          <a:xfrm>
            <a:off x="498834" y="2239493"/>
            <a:ext cx="7827481" cy="43107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buClr>
                <a:schemeClr val="accent1"/>
              </a:buClr>
            </a:pPr>
            <a:endParaRPr lang="en-US" sz="1800" dirty="0"/>
          </a:p>
        </p:txBody>
      </p:sp>
      <p:sp>
        <p:nvSpPr>
          <p:cNvPr id="5" name="Content Placeholder 2"/>
          <p:cNvSpPr txBox="1"/>
          <p:nvPr/>
        </p:nvSpPr>
        <p:spPr>
          <a:xfrm>
            <a:off x="651234" y="2276856"/>
            <a:ext cx="11041932" cy="44258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buClr>
                <a:schemeClr val="accent1"/>
              </a:buClr>
              <a:buFont typeface="Wingdings" panose="05000000000000000000" charset="0"/>
              <a:buChar char="q"/>
            </a:pPr>
            <a:r>
              <a:rPr lang="en-US" sz="1800" dirty="0" smtClean="0"/>
              <a:t>The Top 3 variable to contribute most towards the probability of lead getting covered on the basis of coefficient Total Time Spent on </a:t>
            </a:r>
            <a:r>
              <a:rPr lang="en-US" sz="1800" dirty="0" err="1" smtClean="0"/>
              <a:t>Website,Lead</a:t>
            </a:r>
            <a:r>
              <a:rPr lang="en-US" sz="1800" dirty="0" smtClean="0"/>
              <a:t> </a:t>
            </a:r>
            <a:r>
              <a:rPr lang="en-US" sz="1800" dirty="0" err="1" smtClean="0"/>
              <a:t>Origin_Lead</a:t>
            </a:r>
            <a:r>
              <a:rPr lang="en-US" sz="1800" dirty="0" smtClean="0"/>
              <a:t> Add Form and Last </a:t>
            </a:r>
            <a:r>
              <a:rPr lang="en-US" sz="1800" dirty="0" err="1" smtClean="0"/>
              <a:t>Activity_Had</a:t>
            </a:r>
            <a:r>
              <a:rPr lang="en-US" sz="1800" dirty="0" smtClean="0"/>
              <a:t> a Phone Conversation </a:t>
            </a:r>
            <a:endParaRPr lang="en-US" sz="1800" dirty="0" smtClean="0"/>
          </a:p>
          <a:p>
            <a:pPr>
              <a:spcAft>
                <a:spcPts val="600"/>
              </a:spcAft>
              <a:buClr>
                <a:schemeClr val="accent1"/>
              </a:buClr>
              <a:buFont typeface="Wingdings" panose="05000000000000000000" charset="0"/>
              <a:buChar char="q"/>
            </a:pPr>
            <a:r>
              <a:rPr lang="en-US" sz="1800" dirty="0" smtClean="0"/>
              <a:t>Finance </a:t>
            </a:r>
            <a:r>
              <a:rPr lang="en-US" sz="1800" dirty="0"/>
              <a:t>management , Marketing management and Human resource are having a high conversion rates . We can target these customers as a hot leads.</a:t>
            </a:r>
            <a:endParaRPr lang="en-US" sz="1800" dirty="0"/>
          </a:p>
          <a:p>
            <a:pPr>
              <a:spcAft>
                <a:spcPts val="600"/>
              </a:spcAft>
              <a:buClr>
                <a:schemeClr val="accent1"/>
              </a:buClr>
              <a:buFont typeface="Wingdings" panose="05000000000000000000" charset="0"/>
              <a:buChar char="q"/>
            </a:pPr>
            <a:r>
              <a:rPr lang="en-US" sz="1800" dirty="0"/>
              <a:t> Google is the main lead source, we can focus more on this to make all contents available to get hot leads</a:t>
            </a:r>
            <a:endParaRPr lang="en-US" sz="1800" dirty="0"/>
          </a:p>
          <a:p>
            <a:pPr>
              <a:spcAft>
                <a:spcPts val="600"/>
              </a:spcAft>
              <a:buClr>
                <a:schemeClr val="accent1"/>
              </a:buClr>
              <a:buFont typeface="Wingdings" panose="05000000000000000000" charset="0"/>
              <a:buChar char="q"/>
            </a:pPr>
            <a:r>
              <a:rPr lang="en-US" sz="1800" dirty="0" smtClean="0"/>
              <a:t>Leads having last activity as ‘SMS Sent’ can be focused as they are having high conversion rate</a:t>
            </a:r>
            <a:endParaRPr lang="en-US" sz="1800" dirty="0" smtClean="0"/>
          </a:p>
          <a:p>
            <a:pPr>
              <a:spcAft>
                <a:spcPts val="600"/>
              </a:spcAft>
              <a:buClr>
                <a:schemeClr val="accent1"/>
              </a:buClr>
              <a:buFont typeface="Wingdings" panose="05000000000000000000" charset="0"/>
              <a:buChar char="q"/>
            </a:pPr>
            <a:r>
              <a:rPr lang="en-US" sz="1800" dirty="0" smtClean="0"/>
              <a:t>From lead origin, its observed that the rate of conversion is more from landing page submission </a:t>
            </a:r>
            <a:endParaRPr lang="en-US" sz="1800" dirty="0" smtClean="0"/>
          </a:p>
          <a:p>
            <a:pPr>
              <a:spcAft>
                <a:spcPts val="600"/>
              </a:spcAft>
              <a:buClr>
                <a:schemeClr val="accent1"/>
              </a:buClr>
              <a:buFont typeface="Wingdings" panose="05000000000000000000" charset="0"/>
              <a:buChar char="q"/>
            </a:pPr>
            <a:r>
              <a:rPr lang="en-US" sz="1800" dirty="0" smtClean="0"/>
              <a:t>We </a:t>
            </a:r>
            <a:r>
              <a:rPr lang="en-US" sz="1800" dirty="0"/>
              <a:t>can focus on the leads having occupation  as “unemployed” as the conversion rate is high </a:t>
            </a:r>
            <a:endParaRPr lang="en-US" sz="1800" dirty="0"/>
          </a:p>
          <a:p>
            <a:pPr>
              <a:spcAft>
                <a:spcPts val="600"/>
              </a:spcAft>
              <a:buClr>
                <a:schemeClr val="accent1"/>
              </a:buClr>
              <a:buFont typeface="Wingdings" panose="05000000000000000000" charset="0"/>
              <a:buChar char="q"/>
            </a:pPr>
            <a:r>
              <a:rPr lang="en-US" sz="1800" dirty="0"/>
              <a:t> Target the leads tagged with “ will revert after reading the email” as they have high count and conversion rate</a:t>
            </a:r>
            <a:endParaRPr lang="en-US" sz="1800" dirty="0"/>
          </a:p>
          <a:p>
            <a:pPr>
              <a:spcAft>
                <a:spcPts val="600"/>
              </a:spcAft>
              <a:buClr>
                <a:schemeClr val="accent1"/>
              </a:buClr>
              <a:buFont typeface="Wingdings" panose="05000000000000000000" charset="0"/>
              <a:buChar char="q"/>
            </a:pPr>
            <a:r>
              <a:rPr lang="en-US" sz="1800" dirty="0"/>
              <a:t>Focus more on the leads who do not want a free copy of mastering interviews as the conversion rate of such leads are high																																											</a:t>
            </a:r>
            <a:endParaRPr lang="en-US" sz="1800" dirty="0"/>
          </a:p>
          <a:p>
            <a:pPr>
              <a:spcAft>
                <a:spcPts val="600"/>
              </a:spcAft>
              <a:buClr>
                <a:schemeClr val="accent1"/>
              </a:buClr>
              <a:buFont typeface="Wingdings" panose="05000000000000000000" charset="0"/>
              <a:buChar char="q"/>
            </a:pPr>
            <a:endParaRPr lang="en-US" sz="1800" dirty="0"/>
          </a:p>
          <a:p>
            <a:pPr>
              <a:spcAft>
                <a:spcPts val="600"/>
              </a:spcAft>
              <a:buClr>
                <a:schemeClr val="accent1"/>
              </a:buClr>
              <a:buFont typeface="Wingdings" panose="05000000000000000000" charset="0"/>
              <a:buChar char="q"/>
            </a:pP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p:cNvSpPr>
            <a:spLocks noGrp="1" noRot="1" noChangeAspect="1" noMove="1" noResize="1" noEditPoints="1" noAdjustHandles="1" noChangeArrowheads="1" noChangeShapeType="1" noTextEdit="1"/>
          </p:cNvSpPr>
          <p:nvPr/>
        </p:nvSpPr>
        <p:spPr>
          <a:xfrm>
            <a:off x="0" y="1016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p:cNvSpPr>
            <a:spLocks noGrp="1" noRot="1" noChangeAspect="1" noMove="1" noResize="1" noEditPoints="1" noAdjustHandles="1" noChangeArrowheads="1" noChangeShapeType="1" noTextEdit="1"/>
          </p:cNvSpPr>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p:cNvSpPr>
            <a:spLocks noGrp="1" noRot="1" noChangeAspect="1" noMove="1" noResize="1" noEditPoints="1" noAdjustHandles="1" noChangeArrowheads="1" noChangeShapeType="1" noTextEdit="1"/>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115568" y="548640"/>
            <a:ext cx="10168128" cy="1179576"/>
          </a:xfrm>
        </p:spPr>
        <p:txBody>
          <a:bodyPr>
            <a:normAutofit/>
          </a:bodyPr>
          <a:lstStyle/>
          <a:p>
            <a:pPr algn="ctr"/>
            <a:r>
              <a:rPr lang="en-US" sz="4000" b="1" dirty="0"/>
              <a:t>Content </a:t>
            </a:r>
            <a:endParaRPr lang="en-IN" sz="4000" b="1" dirty="0"/>
          </a:p>
        </p:txBody>
      </p:sp>
      <p:sp>
        <p:nvSpPr>
          <p:cNvPr id="3" name="Content Placeholder 2"/>
          <p:cNvSpPr>
            <a:spLocks noGrp="1"/>
          </p:cNvSpPr>
          <p:nvPr>
            <p:ph idx="1"/>
          </p:nvPr>
        </p:nvSpPr>
        <p:spPr>
          <a:xfrm>
            <a:off x="1115568" y="2481943"/>
            <a:ext cx="10168128" cy="3695020"/>
          </a:xfrm>
        </p:spPr>
        <p:txBody>
          <a:bodyPr>
            <a:normAutofit/>
          </a:bodyPr>
          <a:lstStyle/>
          <a:p>
            <a:pPr algn="ctr">
              <a:buFont typeface="Wingdings" panose="05000000000000000000" charset="0"/>
              <a:buChar char="v"/>
            </a:pPr>
            <a:r>
              <a:rPr lang="en-US" sz="2200" dirty="0"/>
              <a:t>PROBLEM STATEMENT</a:t>
            </a:r>
            <a:endParaRPr lang="en-US" sz="2200" dirty="0"/>
          </a:p>
          <a:p>
            <a:pPr algn="ctr">
              <a:buFont typeface="Wingdings" panose="05000000000000000000" charset="0"/>
              <a:buChar char="v"/>
            </a:pPr>
            <a:r>
              <a:rPr lang="en-US" sz="2200" dirty="0"/>
              <a:t>BUSINESS OBJECTIVE </a:t>
            </a:r>
            <a:endParaRPr lang="en-US" sz="2200" dirty="0"/>
          </a:p>
          <a:p>
            <a:pPr algn="ctr">
              <a:buFont typeface="Wingdings" panose="05000000000000000000" charset="0"/>
              <a:buChar char="v"/>
            </a:pPr>
            <a:r>
              <a:rPr lang="en-US" sz="2200" dirty="0"/>
              <a:t>OVER APPROACH</a:t>
            </a:r>
            <a:endParaRPr lang="en-US" sz="2200" dirty="0"/>
          </a:p>
          <a:p>
            <a:pPr algn="ctr">
              <a:buFont typeface="Wingdings" panose="05000000000000000000" charset="0"/>
              <a:buChar char="v"/>
            </a:pPr>
            <a:r>
              <a:rPr lang="en-US" sz="2200" dirty="0"/>
              <a:t>EDA</a:t>
            </a:r>
            <a:endParaRPr lang="en-US" sz="2200" dirty="0"/>
          </a:p>
          <a:p>
            <a:pPr algn="ctr">
              <a:buFont typeface="Wingdings" panose="05000000000000000000" charset="0"/>
              <a:buChar char="v"/>
            </a:pPr>
            <a:r>
              <a:rPr lang="en-US" sz="2200" dirty="0"/>
              <a:t>CORELATION</a:t>
            </a:r>
            <a:endParaRPr lang="en-US" sz="2200" dirty="0"/>
          </a:p>
          <a:p>
            <a:pPr algn="ctr">
              <a:buFont typeface="Wingdings" panose="05000000000000000000" charset="0"/>
              <a:buChar char="v"/>
            </a:pPr>
            <a:r>
              <a:rPr lang="en-US" sz="2200" dirty="0"/>
              <a:t>MODEL EVALUATION </a:t>
            </a:r>
            <a:endParaRPr lang="en-US" sz="2200" dirty="0"/>
          </a:p>
          <a:p>
            <a:pPr algn="ctr">
              <a:buFont typeface="Wingdings" panose="05000000000000000000" charset="0"/>
              <a:buChar char="v"/>
            </a:pPr>
            <a:r>
              <a:rPr lang="en-US" sz="2200" dirty="0"/>
              <a:t>OBSERVATION </a:t>
            </a:r>
            <a:endParaRPr lang="en-US" sz="2200" dirty="0"/>
          </a:p>
          <a:p>
            <a:pPr algn="ctr">
              <a:buFont typeface="Wingdings" panose="05000000000000000000" charset="0"/>
              <a:buChar char="v"/>
            </a:pPr>
            <a:r>
              <a:rPr lang="en-US" sz="2200" dirty="0"/>
              <a:t>CONCLUSION</a:t>
            </a:r>
            <a:endParaRPr lang="en-US"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p:cNvSpPr>
            <a:spLocks noGrp="1" noRot="1" noChangeAspect="1" noMove="1" noResize="1" noEditPoints="1" noAdjustHandles="1" noChangeArrowheads="1" noChangeShapeType="1" noTextEdit="1"/>
          </p:cNvSpPr>
          <p:nvPr/>
        </p:nvSpPr>
        <p:spPr>
          <a:xfrm>
            <a:off x="0" y="10795"/>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p:cNvSpPr>
            <a:spLocks noGrp="1" noRot="1" noChangeAspect="1" noMove="1" noResize="1" noEditPoints="1" noAdjustHandles="1" noChangeArrowheads="1" noChangeShapeType="1" noTextEdit="1"/>
          </p:cNvSpPr>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p:cNvSpPr>
            <a:spLocks noGrp="1" noRot="1" noChangeAspect="1" noMove="1" noResize="1" noEditPoints="1" noAdjustHandles="1" noChangeArrowheads="1" noChangeShapeType="1" noTextEdit="1"/>
          </p:cNvSpPr>
          <p:nvPr/>
        </p:nvSpPr>
        <p:spPr>
          <a:xfrm>
            <a:off x="566928" y="10795"/>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115568" y="548640"/>
            <a:ext cx="10168128" cy="1179576"/>
          </a:xfrm>
        </p:spPr>
        <p:txBody>
          <a:bodyPr>
            <a:normAutofit/>
          </a:bodyPr>
          <a:lstStyle/>
          <a:p>
            <a:pPr algn="ctr"/>
            <a:r>
              <a:rPr lang="en-IN" sz="4000" b="1" u="sng" dirty="0"/>
              <a:t>Problem </a:t>
            </a:r>
            <a:r>
              <a:rPr lang="en-IN" sz="4000" b="1" u="sng" dirty="0"/>
              <a:t>Statement </a:t>
            </a:r>
            <a:endParaRPr lang="en-IN" sz="4000" b="1" u="sng" dirty="0"/>
          </a:p>
        </p:txBody>
      </p:sp>
      <p:sp>
        <p:nvSpPr>
          <p:cNvPr id="3" name="Content Placeholder 2"/>
          <p:cNvSpPr>
            <a:spLocks noGrp="1"/>
          </p:cNvSpPr>
          <p:nvPr>
            <p:ph idx="1"/>
          </p:nvPr>
        </p:nvSpPr>
        <p:spPr>
          <a:xfrm>
            <a:off x="1115568" y="2481943"/>
            <a:ext cx="10168128" cy="3695020"/>
          </a:xfrm>
        </p:spPr>
        <p:txBody>
          <a:bodyPr>
            <a:normAutofit/>
          </a:bodyPr>
          <a:lstStyle/>
          <a:p>
            <a:pPr/>
            <a:r>
              <a:rPr lang="en-US" sz="2200" dirty="0"/>
              <a:t>X Education sells online courses to the working professionals. X Education is getting a lot of leads, But their lead conversion rate is very poor. For example, they acquire 100 leads in a day, only about 30 of them are converted. </a:t>
            </a:r>
            <a:endParaRPr lang="en-US" sz="2200" dirty="0"/>
          </a:p>
          <a:p>
            <a:pPr/>
            <a:r>
              <a:rPr lang="en-US" sz="2200" dirty="0"/>
              <a:t> To make it more efficient, the company wishes to identify the most potential leads, also known as ‘Hot Leads’. </a:t>
            </a:r>
            <a:endParaRPr lang="en-US" sz="2200" dirty="0"/>
          </a:p>
          <a:p>
            <a:pPr/>
            <a:r>
              <a:rPr lang="en-US" sz="2200" dirty="0"/>
              <a:t> If they successfully identify this set of leads, the lead conversion rate coould go up as the sales team will now be focusing more on communicating with the potential leads rather than making calls to everyone.</a:t>
            </a:r>
            <a:endParaRPr lang="en-US" sz="2200" dirty="0"/>
          </a:p>
          <a:p>
            <a:pPr/>
            <a:endParaRPr lang="en-IN"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p:cNvSpPr>
            <a:spLocks noGrp="1" noRot="1" noChangeAspect="1" noMove="1" noResize="1" noEditPoints="1" noAdjustHandles="1" noChangeArrowheads="1" noChangeShapeType="1" noTextEdit="1"/>
          </p:cNvSpPr>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p:cNvSpPr>
            <a:spLocks noGrp="1" noRot="1" noChangeAspect="1" noMove="1" noResize="1" noEditPoints="1" noAdjustHandles="1" noChangeArrowheads="1" noChangeShapeType="1" noTextEdit="1"/>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115568" y="548640"/>
            <a:ext cx="10168128" cy="1179576"/>
          </a:xfrm>
        </p:spPr>
        <p:txBody>
          <a:bodyPr>
            <a:normAutofit/>
          </a:bodyPr>
          <a:lstStyle/>
          <a:p>
            <a:pPr algn="ctr"/>
            <a:r>
              <a:rPr lang="en-IN" sz="4000" b="1" u="sng" dirty="0"/>
              <a:t>Business Objectives </a:t>
            </a:r>
            <a:endParaRPr lang="en-IN" sz="4000" u="sng" dirty="0"/>
          </a:p>
        </p:txBody>
      </p:sp>
      <p:sp>
        <p:nvSpPr>
          <p:cNvPr id="3" name="Content Placeholder 2"/>
          <p:cNvSpPr>
            <a:spLocks noGrp="1"/>
          </p:cNvSpPr>
          <p:nvPr>
            <p:ph idx="1"/>
          </p:nvPr>
        </p:nvSpPr>
        <p:spPr>
          <a:xfrm>
            <a:off x="1115568" y="2481943"/>
            <a:ext cx="10168128" cy="3695020"/>
          </a:xfrm>
        </p:spPr>
        <p:txBody>
          <a:bodyPr>
            <a:normAutofit/>
          </a:bodyPr>
          <a:lstStyle/>
          <a:p>
            <a:pPr marL="624205" indent="-514350"/>
            <a:r>
              <a:rPr lang="en-US" sz="2200" dirty="0"/>
              <a:t>X education wants us to build a model and assign a lead score between 0-100 which can used a potential leads, higher the score means hot lead</a:t>
            </a:r>
            <a:endParaRPr lang="en-US" sz="2200" dirty="0"/>
          </a:p>
          <a:p>
            <a:pPr marL="624205" indent="-514350"/>
            <a:r>
              <a:rPr lang="en-US" sz="2200" dirty="0"/>
              <a:t>The CEO wants to target lead conversion rate of 80%</a:t>
            </a:r>
            <a:endParaRPr lang="en-US" sz="2200" dirty="0"/>
          </a:p>
          <a:p>
            <a:pPr marL="624205" indent="-514350"/>
            <a:r>
              <a:rPr lang="en-US" sz="2200" dirty="0"/>
              <a:t>They want the model to be able to handle future constraints as well.</a:t>
            </a:r>
            <a:endParaRPr lang="en-US" sz="2200" dirty="0"/>
          </a:p>
          <a:p>
            <a:pPr/>
            <a:endParaRPr lang="en-IN"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p:cNvSpPr>
            <a:spLocks noGrp="1" noRot="1" noChangeAspect="1" noMove="1" noResize="1" noEditPoints="1" noAdjustHandles="1" noChangeArrowheads="1" noChangeShapeType="1" noTextEdit="1"/>
          </p:cNvSpPr>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p:cNvSpPr>
            <a:spLocks noGrp="1" noRot="1" noChangeAspect="1" noMove="1" noResize="1" noEditPoints="1" noAdjustHandles="1" noChangeArrowheads="1" noChangeShapeType="1" noTextEdit="1"/>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115568" y="548640"/>
            <a:ext cx="10168128" cy="1179576"/>
          </a:xfrm>
        </p:spPr>
        <p:txBody>
          <a:bodyPr>
            <a:normAutofit/>
          </a:bodyPr>
          <a:lstStyle/>
          <a:p>
            <a:pPr algn="ctr"/>
            <a:r>
              <a:rPr lang="en-IN" sz="4000" b="1" u="sng" dirty="0"/>
              <a:t>Overall Approach </a:t>
            </a:r>
            <a:endParaRPr lang="en-IN" sz="4000" b="1" u="sng" dirty="0"/>
          </a:p>
        </p:txBody>
      </p:sp>
      <p:sp>
        <p:nvSpPr>
          <p:cNvPr id="3" name="Content Placeholder 2"/>
          <p:cNvSpPr>
            <a:spLocks noGrp="1"/>
          </p:cNvSpPr>
          <p:nvPr>
            <p:ph idx="1"/>
          </p:nvPr>
        </p:nvSpPr>
        <p:spPr>
          <a:xfrm>
            <a:off x="4427220" y="2482215"/>
            <a:ext cx="6856730" cy="3695065"/>
          </a:xfrm>
        </p:spPr>
        <p:txBody>
          <a:bodyPr>
            <a:normAutofit fontScale="92500" lnSpcReduction="20000"/>
          </a:bodyPr>
          <a:lstStyle/>
          <a:p>
            <a:pPr algn="l">
              <a:buFont typeface="Wingdings" panose="05000000000000000000" charset="0"/>
              <a:buChar char="Ø"/>
            </a:pPr>
            <a:r>
              <a:rPr lang="en-US" sz="2400" dirty="0"/>
              <a:t>Importing the data and inspecting the data frame </a:t>
            </a:r>
            <a:endParaRPr lang="en-US" sz="2400" dirty="0"/>
          </a:p>
          <a:p>
            <a:pPr algn="l">
              <a:buFont typeface="Wingdings" panose="05000000000000000000" charset="0"/>
              <a:buChar char="Ø"/>
            </a:pPr>
            <a:r>
              <a:rPr lang="en-US" sz="2400" dirty="0"/>
              <a:t>Data preparation </a:t>
            </a:r>
            <a:endParaRPr lang="en-US" sz="2400" dirty="0"/>
          </a:p>
          <a:p>
            <a:pPr algn="l">
              <a:buFont typeface="Wingdings" panose="05000000000000000000" charset="0"/>
              <a:buChar char="Ø"/>
            </a:pPr>
            <a:r>
              <a:rPr lang="en-US" sz="2400" dirty="0"/>
              <a:t>EDA</a:t>
            </a:r>
            <a:endParaRPr lang="en-US" sz="2400" dirty="0"/>
          </a:p>
          <a:p>
            <a:pPr algn="l">
              <a:buFont typeface="Wingdings" panose="05000000000000000000" charset="0"/>
              <a:buChar char="Ø"/>
            </a:pPr>
            <a:r>
              <a:rPr lang="en-US" sz="2400" dirty="0"/>
              <a:t>Dummy Creation </a:t>
            </a:r>
            <a:endParaRPr lang="en-US" sz="2400" dirty="0"/>
          </a:p>
          <a:p>
            <a:pPr algn="l">
              <a:buFont typeface="Wingdings" panose="05000000000000000000" charset="0"/>
              <a:buChar char="Ø"/>
            </a:pPr>
            <a:r>
              <a:rPr lang="en-US" sz="2400" dirty="0"/>
              <a:t>Test-Train split </a:t>
            </a:r>
            <a:endParaRPr lang="en-US" sz="2400" dirty="0"/>
          </a:p>
          <a:p>
            <a:pPr algn="l">
              <a:buFont typeface="Wingdings" panose="05000000000000000000" charset="0"/>
              <a:buChar char="Ø"/>
            </a:pPr>
            <a:r>
              <a:rPr lang="en-US" sz="2400" dirty="0"/>
              <a:t>Featuring scaling </a:t>
            </a:r>
            <a:endParaRPr lang="en-US" sz="2400" dirty="0"/>
          </a:p>
          <a:p>
            <a:pPr algn="l">
              <a:buFont typeface="Wingdings" panose="05000000000000000000" charset="0"/>
              <a:buChar char="Ø"/>
            </a:pPr>
            <a:r>
              <a:rPr lang="en-US" sz="2400" dirty="0"/>
              <a:t>Model building </a:t>
            </a:r>
            <a:endParaRPr lang="en-US" sz="2400" dirty="0"/>
          </a:p>
          <a:p>
            <a:pPr algn="l">
              <a:buFont typeface="Wingdings" panose="05000000000000000000" charset="0"/>
              <a:buChar char="Ø"/>
            </a:pPr>
            <a:r>
              <a:rPr lang="en-US" sz="2400" dirty="0"/>
              <a:t>Model Evaluation </a:t>
            </a:r>
            <a:endParaRPr lang="en-US" sz="2400" dirty="0"/>
          </a:p>
          <a:p>
            <a:pPr algn="l">
              <a:buFont typeface="Wingdings" panose="05000000000000000000" charset="0"/>
              <a:buChar char="Ø"/>
            </a:pPr>
            <a:r>
              <a:rPr lang="en-US" sz="2400" dirty="0"/>
              <a:t>Making Prediction on Test Set </a:t>
            </a:r>
            <a:endParaRPr lang="en-US" sz="2400" dirty="0"/>
          </a:p>
          <a:p>
            <a:pPr algn="l">
              <a:buFont typeface="Wingdings" panose="05000000000000000000" charset="0"/>
              <a:buChar char="Ø"/>
            </a:pPr>
            <a:r>
              <a:rPr lang="en-US" sz="2400" dirty="0"/>
              <a:t>Conclusion </a:t>
            </a:r>
            <a:endParaRPr lang="en-US" sz="2400" dirty="0"/>
          </a:p>
          <a:p>
            <a:pPr algn="l">
              <a:buFont typeface="Wingdings" panose="05000000000000000000" charset="0"/>
              <a:buChar char="Ø"/>
            </a:pPr>
            <a:endParaRPr lang="en-IN"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p:cNvSpPr>
            <a:spLocks noGrp="1" noRot="1" noChangeAspect="1" noMove="1" noResize="1" noEditPoints="1" noAdjustHandles="1" noChangeArrowheads="1" noChangeShapeType="1" noTextEdit="1"/>
          </p:cNvSpPr>
          <p:nvPr/>
        </p:nvSpPr>
        <p:spPr bwMode="white">
          <a:xfrm>
            <a:off x="10795" y="2159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ctrTitle"/>
          </p:nvPr>
        </p:nvSpPr>
        <p:spPr>
          <a:xfrm>
            <a:off x="3917315" y="1309370"/>
            <a:ext cx="5393055" cy="1703705"/>
          </a:xfrm>
        </p:spPr>
        <p:txBody>
          <a:bodyPr vert="horz" lIns="91440" tIns="45720" rIns="91440" bIns="45720" rtlCol="0" anchor="ctr">
            <a:noAutofit/>
          </a:bodyPr>
          <a:lstStyle/>
          <a:p>
            <a:pPr algn="ctr"/>
            <a:br>
              <a:rPr lang="en-US" kern="1200">
                <a:solidFill>
                  <a:schemeClr val="tx1"/>
                </a:solidFill>
                <a:latin typeface="+mj-lt"/>
                <a:ea typeface="+mj-ea"/>
                <a:cs typeface="+mj-cs"/>
              </a:rPr>
            </a:br>
            <a:br>
              <a:rPr lang="en-US" kern="1200">
                <a:solidFill>
                  <a:schemeClr val="tx1"/>
                </a:solidFill>
                <a:latin typeface="+mj-lt"/>
                <a:ea typeface="+mj-ea"/>
                <a:cs typeface="+mj-cs"/>
              </a:rPr>
            </a:br>
            <a:r>
              <a:rPr lang="en-US" b="1" u="sng" dirty="0" smtClean="0">
                <a:solidFill>
                  <a:schemeClr val="tx1"/>
                </a:solidFill>
                <a:sym typeface="+mn-ea"/>
              </a:rPr>
              <a:t>EDA  </a:t>
            </a:r>
            <a:br>
              <a:rPr lang="en-US" kern="1200">
                <a:solidFill>
                  <a:schemeClr val="tx1"/>
                </a:solidFill>
                <a:latin typeface="+mj-lt"/>
                <a:ea typeface="+mj-ea"/>
                <a:cs typeface="+mj-cs"/>
              </a:rPr>
            </a:br>
            <a:br>
              <a:rPr lang="en-US" kern="1200">
                <a:solidFill>
                  <a:schemeClr val="tx1"/>
                </a:solidFill>
                <a:latin typeface="+mj-lt"/>
                <a:ea typeface="+mj-ea"/>
                <a:cs typeface="+mj-cs"/>
              </a:rPr>
            </a:br>
            <a:endParaRPr lang="en-US" kern="1200">
              <a:solidFill>
                <a:schemeClr val="tx1"/>
              </a:solidFill>
              <a:latin typeface="+mj-lt"/>
              <a:ea typeface="+mj-ea"/>
              <a:cs typeface="+mj-cs"/>
            </a:endParaRPr>
          </a:p>
        </p:txBody>
      </p:sp>
      <p:sp>
        <p:nvSpPr>
          <p:cNvPr id="17" name="Freeform: Shape 16"/>
          <p:cNvSpPr>
            <a:spLocks noGrp="1" noRot="1" noChangeAspect="1" noMove="1" noResize="1" noEditPoints="1" noAdjustHandles="1" noChangeArrowheads="1" noChangeShapeType="1" noTextEdit="1"/>
          </p:cNvSpPr>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p:cNvSpPr txBox="1"/>
          <p:nvPr/>
        </p:nvSpPr>
        <p:spPr>
          <a:xfrm>
            <a:off x="3140710" y="2141220"/>
            <a:ext cx="7195185" cy="2628900"/>
          </a:xfrm>
          <a:prstGeom prst="rect">
            <a:avLst/>
          </a:prstGeom>
        </p:spPr>
        <p:txBody>
          <a:bodyPr vert="horz" lIns="91440" tIns="45720" rIns="91440" bIns="45720" rtlCol="0">
            <a:normAutofit/>
          </a:bodyPr>
          <a:lstStyle>
            <a:defPPr>
              <a:defRPr lang="en-US"/>
            </a:defPPr>
          </a:lstStyle>
          <a:p>
            <a:pPr defTabSz="914400">
              <a:lnSpc>
                <a:spcPct val="90000"/>
              </a:lnSpc>
              <a:spcAft>
                <a:spcPts val="600"/>
              </a:spcAft>
              <a:buClr>
                <a:schemeClr val="accent1"/>
              </a:buClr>
            </a:pPr>
            <a:endParaRPr lang="en-US" sz="2200" u="sng" dirty="0"/>
          </a:p>
          <a:p>
            <a:pPr marL="228600" lvl="1" defTabSz="914400">
              <a:lnSpc>
                <a:spcPct val="90000"/>
              </a:lnSpc>
              <a:spcAft>
                <a:spcPts val="600"/>
              </a:spcAft>
              <a:buClr>
                <a:schemeClr val="accent1"/>
              </a:buClr>
            </a:pPr>
            <a:r>
              <a:rPr lang="en-US" sz="2400" b="1" u="sng" dirty="0" smtClean="0"/>
              <a:t>		</a:t>
            </a:r>
            <a:endParaRPr lang="en-US" sz="2400" b="1" u="sng" dirty="0" smtClean="0"/>
          </a:p>
          <a:p>
            <a:pPr marL="228600" lvl="1" defTabSz="914400">
              <a:lnSpc>
                <a:spcPct val="90000"/>
              </a:lnSpc>
              <a:spcAft>
                <a:spcPts val="600"/>
              </a:spcAft>
              <a:buClr>
                <a:schemeClr val="accent1"/>
              </a:buClr>
            </a:pPr>
            <a:r>
              <a:rPr lang="en-US" sz="2400" b="1" u="sng" dirty="0" err="1" smtClean="0"/>
              <a:t>Univariate</a:t>
            </a:r>
            <a:r>
              <a:rPr lang="en-US" sz="2400" b="1" u="sng" dirty="0" smtClean="0"/>
              <a:t> Analysis </a:t>
            </a:r>
            <a:r>
              <a:rPr lang="en-US" sz="2400" b="1" u="sng" dirty="0"/>
              <a:t>, Bivariate Analysis </a:t>
            </a:r>
            <a:endParaRPr lang="en-US" sz="2400" b="1" u="sng" dirty="0"/>
          </a:p>
          <a:p>
            <a:pPr marL="285750" indent="-228600" defTabSz="914400">
              <a:lnSpc>
                <a:spcPct val="90000"/>
              </a:lnSpc>
              <a:spcAft>
                <a:spcPts val="600"/>
              </a:spcAft>
              <a:buClr>
                <a:schemeClr val="accent1"/>
              </a:buClr>
              <a:buFont typeface="Arial" panose="020B0604020202020204" pitchFamily="34" charset="0"/>
              <a:buChar char="•"/>
            </a:pPr>
            <a:endParaRPr lang="en-US" b="1" u="sng" dirty="0"/>
          </a:p>
          <a:p>
            <a:pPr indent="-228600" defTabSz="914400">
              <a:lnSpc>
                <a:spcPct val="90000"/>
              </a:lnSpc>
              <a:spcAft>
                <a:spcPts val="600"/>
              </a:spcAft>
              <a:buClr>
                <a:schemeClr val="accent1"/>
              </a:buClr>
              <a:buFont typeface="Arial" panose="020B0604020202020204" pitchFamily="34" charset="0"/>
              <a:buChar char="•"/>
            </a:pPr>
            <a:endParaRPr lang="en-US" u="sng" dirty="0"/>
          </a:p>
          <a:p>
            <a:pPr indent="-228600" defTabSz="914400">
              <a:lnSpc>
                <a:spcPct val="90000"/>
              </a:lnSpc>
              <a:spcAft>
                <a:spcPts val="600"/>
              </a:spcAft>
              <a:buClr>
                <a:schemeClr val="accent1"/>
              </a:buClr>
              <a:buFont typeface="Arial" panose="020B0604020202020204" pitchFamily="34" charset="0"/>
              <a:buChar char="•"/>
            </a:pPr>
            <a:endParaRPr lang="en-US" u="sng" dirty="0"/>
          </a:p>
          <a:p>
            <a:pPr indent="-228600" defTabSz="914400">
              <a:lnSpc>
                <a:spcPct val="90000"/>
              </a:lnSpc>
              <a:spcAft>
                <a:spcPts val="600"/>
              </a:spcAft>
              <a:buClr>
                <a:schemeClr val="accent1"/>
              </a:buClr>
              <a:buFont typeface="Arial" panose="020B0604020202020204" pitchFamily="34" charset="0"/>
              <a:buChar char="•"/>
            </a:pPr>
            <a:endParaRPr lang="en-US" u="sng" dirty="0"/>
          </a:p>
          <a:p>
            <a:pPr indent="-228600" defTabSz="914400">
              <a:lnSpc>
                <a:spcPct val="90000"/>
              </a:lnSpc>
              <a:spcAft>
                <a:spcPts val="600"/>
              </a:spcAft>
              <a:buClr>
                <a:schemeClr val="accent1"/>
              </a:buClr>
              <a:buFont typeface="Arial" panose="020B0604020202020204" pitchFamily="34" charset="0"/>
              <a:buChar char="•"/>
            </a:pPr>
            <a:endParaRPr lang="en-US" u="sng"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p:cNvSpPr>
            <a:spLocks noGrp="1" noRot="1" noChangeAspect="1" noMove="1" noResize="1" noEditPoints="1" noAdjustHandles="1" noChangeArrowheads="1" noChangeShapeType="1" noTextEdit="1"/>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792838" y="562087"/>
            <a:ext cx="10168128" cy="1165113"/>
          </a:xfrm>
        </p:spPr>
        <p:txBody>
          <a:bodyPr>
            <a:noAutofit/>
          </a:bodyPr>
          <a:lstStyle/>
          <a:p>
            <a:pPr algn="ctr"/>
            <a:r>
              <a:rPr lang="en-IN" sz="4000" b="1" u="sng" dirty="0">
                <a:latin typeface="Arial Black" panose="020B0A04020102020204" charset="0"/>
                <a:cs typeface="Arial Black" panose="020B0A04020102020204" charset="0"/>
              </a:rPr>
              <a:t>Univariate Analysis</a:t>
            </a:r>
            <a:endParaRPr lang="en-IN" sz="4000" b="1" u="sng" dirty="0">
              <a:latin typeface="Arial Black" panose="020B0A04020102020204" charset="0"/>
              <a:cs typeface="Arial Black" panose="020B0A04020102020204" charset="0"/>
            </a:endParaRPr>
          </a:p>
        </p:txBody>
      </p:sp>
      <p:sp>
        <p:nvSpPr>
          <p:cNvPr id="3" name="Content Placeholder 2"/>
          <p:cNvSpPr>
            <a:spLocks noGrp="1"/>
          </p:cNvSpPr>
          <p:nvPr>
            <p:ph idx="1"/>
          </p:nvPr>
        </p:nvSpPr>
        <p:spPr>
          <a:xfrm>
            <a:off x="566927" y="2130607"/>
            <a:ext cx="4701733" cy="1632858"/>
          </a:xfrm>
        </p:spPr>
        <p:txBody>
          <a:bodyPr>
            <a:normAutofit/>
          </a:bodyPr>
          <a:lstStyle/>
          <a:p>
            <a:pPr>
              <a:spcAft>
                <a:spcPts val="600"/>
              </a:spcAft>
              <a:buClr>
                <a:schemeClr val="accent1"/>
              </a:buClr>
              <a:buNone/>
            </a:pPr>
            <a:r>
              <a:rPr lang="en-US" sz="1800" b="1" dirty="0" smtClean="0"/>
              <a:t>	                     </a:t>
            </a:r>
            <a:r>
              <a:rPr lang="en-US" sz="1800" b="1" u="sng" dirty="0" smtClean="0"/>
              <a:t>LEAD SOURCE : </a:t>
            </a:r>
            <a:endParaRPr lang="en-US" sz="1800" b="1" dirty="0" smtClean="0"/>
          </a:p>
          <a:p>
            <a:pPr marL="400050">
              <a:spcAft>
                <a:spcPts val="600"/>
              </a:spcAft>
              <a:buClr>
                <a:schemeClr val="accent1"/>
              </a:buClr>
            </a:pPr>
            <a:r>
              <a:rPr lang="en-US" sz="1600" dirty="0" smtClean="0"/>
              <a:t>Google </a:t>
            </a:r>
            <a:r>
              <a:rPr lang="en-US" sz="1600" dirty="0"/>
              <a:t>is the main source of getting the leads </a:t>
            </a:r>
            <a:endParaRPr lang="en-US" sz="1600" dirty="0"/>
          </a:p>
          <a:p>
            <a:pPr marL="285750" indent="0">
              <a:spcAft>
                <a:spcPts val="600"/>
              </a:spcAft>
              <a:buClr>
                <a:schemeClr val="accent1"/>
              </a:buClr>
              <a:buNone/>
            </a:pPr>
            <a:endParaRPr lang="en-US" sz="2200" dirty="0"/>
          </a:p>
        </p:txBody>
      </p:sp>
      <p:sp>
        <p:nvSpPr>
          <p:cNvPr id="18" name="TextBox 17"/>
          <p:cNvSpPr txBox="1"/>
          <p:nvPr/>
        </p:nvSpPr>
        <p:spPr>
          <a:xfrm>
            <a:off x="5626608" y="2130607"/>
            <a:ext cx="6096000" cy="691515"/>
          </a:xfrm>
          <a:prstGeom prst="rect">
            <a:avLst/>
          </a:prstGeom>
          <a:noFill/>
        </p:spPr>
        <p:txBody>
          <a:bodyPr wrap="square">
            <a:spAutoFit/>
          </a:bodyPr>
          <a:lstStyle/>
          <a:p>
            <a:pPr marL="285750" indent="-285750">
              <a:spcAft>
                <a:spcPts val="600"/>
              </a:spcAft>
              <a:buClr>
                <a:schemeClr val="accent1"/>
              </a:buClr>
            </a:pPr>
            <a:r>
              <a:rPr lang="en-US" sz="1800" b="1" dirty="0" smtClean="0"/>
              <a:t>		WHAT IS YOUR CURRENT OCCUPATION</a:t>
            </a:r>
            <a:endParaRPr lang="en-US" sz="1600" b="1" dirty="0" smtClean="0">
              <a:ea typeface="+mj-ea"/>
              <a:cs typeface="+mj-cs"/>
            </a:endParaRPr>
          </a:p>
          <a:p>
            <a:pPr marL="742950" lvl="1" indent="-285750">
              <a:spcAft>
                <a:spcPts val="600"/>
              </a:spcAft>
              <a:buClr>
                <a:schemeClr val="accent1"/>
              </a:buClr>
              <a:buFont typeface="Arial" panose="020B0604020202020204" pitchFamily="34" charset="0"/>
              <a:buChar char="•"/>
            </a:pPr>
            <a:r>
              <a:rPr lang="en-US" sz="1600" b="1" kern="1200" dirty="0" smtClean="0">
                <a:solidFill>
                  <a:schemeClr val="tx1"/>
                </a:solidFill>
                <a:ea typeface="+mj-ea"/>
                <a:cs typeface="+mj-cs"/>
              </a:rPr>
              <a:t> </a:t>
            </a:r>
            <a:r>
              <a:rPr lang="en-US" sz="1600" dirty="0" smtClean="0">
                <a:ea typeface="+mj-ea"/>
                <a:cs typeface="+mj-cs"/>
              </a:rPr>
              <a:t>Majority of the leads are unemployed </a:t>
            </a:r>
            <a:endParaRPr lang="en-US" sz="1600"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6370" y="3171190"/>
            <a:ext cx="5318760" cy="33686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8010" y="3160395"/>
            <a:ext cx="6297295" cy="33293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p:cNvSpPr>
            <a:spLocks noGrp="1" noRot="1" noChangeAspect="1" noMove="1" noResize="1" noEditPoints="1" noAdjustHandles="1" noChangeArrowheads="1" noChangeShapeType="1" noTextEdit="1"/>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792838" y="562087"/>
            <a:ext cx="10168128" cy="1165113"/>
          </a:xfrm>
        </p:spPr>
        <p:txBody>
          <a:bodyPr>
            <a:noAutofit/>
          </a:bodyPr>
          <a:lstStyle/>
          <a:p>
            <a:pPr algn="ctr"/>
            <a:r>
              <a:rPr lang="en-IN" sz="4000" b="1" u="sng" dirty="0"/>
              <a:t>Univariate Analysis</a:t>
            </a:r>
            <a:endParaRPr lang="en-IN" sz="4000" b="1" u="sng" dirty="0"/>
          </a:p>
        </p:txBody>
      </p:sp>
      <p:sp>
        <p:nvSpPr>
          <p:cNvPr id="3" name="Content Placeholder 2"/>
          <p:cNvSpPr>
            <a:spLocks noGrp="1"/>
          </p:cNvSpPr>
          <p:nvPr>
            <p:ph idx="1"/>
          </p:nvPr>
        </p:nvSpPr>
        <p:spPr>
          <a:xfrm>
            <a:off x="566928" y="2130607"/>
            <a:ext cx="4888992" cy="1632858"/>
          </a:xfrm>
        </p:spPr>
        <p:txBody>
          <a:bodyPr>
            <a:normAutofit/>
          </a:bodyPr>
          <a:lstStyle/>
          <a:p>
            <a:pPr marL="57150">
              <a:spcAft>
                <a:spcPts val="600"/>
              </a:spcAft>
              <a:buClr>
                <a:schemeClr val="accent1"/>
              </a:buClr>
              <a:buNone/>
            </a:pPr>
            <a:r>
              <a:rPr lang="en-US" sz="1800" b="1" u="sng" dirty="0" smtClean="0"/>
              <a:t>WHAT MATTERS MOST TO YOU IN CHOOSING A COURSE :</a:t>
            </a:r>
            <a:endParaRPr lang="en-US" sz="1800" b="1" dirty="0" smtClean="0"/>
          </a:p>
          <a:p>
            <a:pPr marL="0" indent="0">
              <a:spcAft>
                <a:spcPts val="600"/>
              </a:spcAft>
              <a:buClr>
                <a:schemeClr val="accent1"/>
              </a:buClr>
              <a:buNone/>
            </a:pPr>
            <a:r>
              <a:rPr lang="en-US" sz="1800" dirty="0" smtClean="0"/>
              <a:t>Most </a:t>
            </a:r>
            <a:r>
              <a:rPr lang="en-US" sz="1800" dirty="0"/>
              <a:t>of the enquiries are looking for the better        career prospects out of the course </a:t>
            </a:r>
            <a:endParaRPr lang="en-US" sz="1800" dirty="0"/>
          </a:p>
        </p:txBody>
      </p:sp>
      <p:sp>
        <p:nvSpPr>
          <p:cNvPr id="18" name="TextBox 17"/>
          <p:cNvSpPr txBox="1"/>
          <p:nvPr/>
        </p:nvSpPr>
        <p:spPr>
          <a:xfrm>
            <a:off x="5876902" y="2166977"/>
            <a:ext cx="6096000" cy="914400"/>
          </a:xfrm>
          <a:prstGeom prst="rect">
            <a:avLst/>
          </a:prstGeom>
          <a:noFill/>
        </p:spPr>
        <p:txBody>
          <a:bodyPr wrap="square">
            <a:spAutoFit/>
          </a:bodyPr>
          <a:lstStyle/>
          <a:p>
            <a:pPr marL="400050" indent="-228600" defTabSz="914400">
              <a:lnSpc>
                <a:spcPct val="90000"/>
              </a:lnSpc>
              <a:spcAft>
                <a:spcPts val="600"/>
              </a:spcAft>
              <a:buClr>
                <a:schemeClr val="accent1"/>
              </a:buClr>
            </a:pPr>
            <a:r>
              <a:rPr lang="en-US" dirty="0" smtClean="0"/>
              <a:t>	</a:t>
            </a:r>
            <a:r>
              <a:rPr lang="en-US" b="1" u="sng" dirty="0" smtClean="0"/>
              <a:t>CONVERTED </a:t>
            </a:r>
            <a:endParaRPr lang="en-US" b="1" dirty="0" smtClean="0"/>
          </a:p>
          <a:p>
            <a:pPr marL="171450" defTabSz="914400">
              <a:lnSpc>
                <a:spcPct val="90000"/>
              </a:lnSpc>
              <a:spcAft>
                <a:spcPts val="600"/>
              </a:spcAft>
              <a:buClr>
                <a:schemeClr val="accent1"/>
              </a:buClr>
            </a:pPr>
            <a:r>
              <a:rPr lang="en-US" dirty="0" smtClean="0"/>
              <a:t>More </a:t>
            </a:r>
            <a:r>
              <a:rPr lang="en-US" dirty="0"/>
              <a:t>than 50% is the rate of conversion of the leads into   orders </a:t>
            </a:r>
            <a:endParaRPr lang="en-IN"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8656" y="3365273"/>
            <a:ext cx="5094681" cy="349272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4260" y="3209290"/>
            <a:ext cx="5632450" cy="36118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10795" y="10795"/>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p:cNvSpPr>
            <a:spLocks noGrp="1" noRot="1" noChangeAspect="1" noMove="1" noResize="1" noEditPoints="1" noAdjustHandles="1" noChangeArrowheads="1" noChangeShapeType="1" noTextEdit="1"/>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792838" y="562087"/>
            <a:ext cx="10168128" cy="1165113"/>
          </a:xfrm>
        </p:spPr>
        <p:txBody>
          <a:bodyPr>
            <a:noAutofit/>
          </a:bodyPr>
          <a:lstStyle/>
          <a:p>
            <a:pPr algn="ctr"/>
            <a:r>
              <a:rPr lang="en-IN" sz="4000" b="1" u="sng" dirty="0"/>
              <a:t>Bivariate Analysis</a:t>
            </a:r>
            <a:endParaRPr lang="en-IN" sz="4000" b="1" u="sng" dirty="0"/>
          </a:p>
        </p:txBody>
      </p:sp>
      <p:sp>
        <p:nvSpPr>
          <p:cNvPr id="3" name="Content Placeholder 2"/>
          <p:cNvSpPr>
            <a:spLocks noGrp="1"/>
          </p:cNvSpPr>
          <p:nvPr>
            <p:ph idx="1"/>
          </p:nvPr>
        </p:nvSpPr>
        <p:spPr>
          <a:xfrm>
            <a:off x="566928" y="2130607"/>
            <a:ext cx="4598204" cy="1298393"/>
          </a:xfrm>
        </p:spPr>
        <p:txBody>
          <a:bodyPr>
            <a:normAutofit lnSpcReduction="10000"/>
          </a:bodyPr>
          <a:lstStyle/>
          <a:p>
            <a:pPr>
              <a:spcAft>
                <a:spcPts val="600"/>
              </a:spcAft>
              <a:buClr>
                <a:schemeClr val="accent1"/>
              </a:buClr>
              <a:buNone/>
            </a:pPr>
            <a:r>
              <a:rPr lang="en-US" sz="1800" b="1" dirty="0" smtClean="0"/>
              <a:t>	       </a:t>
            </a:r>
            <a:r>
              <a:rPr lang="en-US" sz="1800" b="1" u="sng" dirty="0" smtClean="0"/>
              <a:t>LEAD </a:t>
            </a:r>
            <a:r>
              <a:rPr lang="en-US" sz="1800" b="1" u="sng" dirty="0"/>
              <a:t>ORIGIN</a:t>
            </a:r>
            <a:endParaRPr lang="en-US" sz="1800" b="1" dirty="0"/>
          </a:p>
          <a:p>
            <a:pPr>
              <a:spcAft>
                <a:spcPts val="600"/>
              </a:spcAft>
              <a:buClr>
                <a:schemeClr val="accent1"/>
              </a:buClr>
            </a:pPr>
            <a:r>
              <a:rPr lang="en-US" sz="1800" dirty="0"/>
              <a:t>Maximum numbers of leads are converted from landing page submission </a:t>
            </a:r>
            <a:endParaRPr lang="en-US" sz="1800" dirty="0"/>
          </a:p>
        </p:txBody>
      </p:sp>
      <p:sp>
        <p:nvSpPr>
          <p:cNvPr id="18" name="TextBox 17"/>
          <p:cNvSpPr txBox="1"/>
          <p:nvPr/>
        </p:nvSpPr>
        <p:spPr>
          <a:xfrm>
            <a:off x="5876902" y="2166977"/>
            <a:ext cx="6096000" cy="914400"/>
          </a:xfrm>
          <a:prstGeom prst="rect">
            <a:avLst/>
          </a:prstGeom>
          <a:noFill/>
        </p:spPr>
        <p:txBody>
          <a:bodyPr wrap="square">
            <a:spAutoFit/>
          </a:bodyPr>
          <a:lstStyle/>
          <a:p>
            <a:pPr marL="114300" indent="-228600" defTabSz="914400">
              <a:lnSpc>
                <a:spcPct val="90000"/>
              </a:lnSpc>
              <a:spcAft>
                <a:spcPts val="600"/>
              </a:spcAft>
              <a:buClr>
                <a:schemeClr val="accent1"/>
              </a:buClr>
            </a:pPr>
            <a:r>
              <a:rPr lang="en-US" b="1" u="sng" dirty="0" smtClean="0"/>
              <a:t>	   SPECIALIZATION  : </a:t>
            </a:r>
            <a:endParaRPr lang="en-US" b="1" u="sng" dirty="0"/>
          </a:p>
          <a:p>
            <a:pPr marL="114300" indent="-228600" defTabSz="914400">
              <a:lnSpc>
                <a:spcPct val="90000"/>
              </a:lnSpc>
              <a:spcAft>
                <a:spcPts val="600"/>
              </a:spcAft>
              <a:buClr>
                <a:schemeClr val="accent1"/>
              </a:buClr>
              <a:buFont typeface="Arial" panose="020B0604020202020204" pitchFamily="34" charset="0"/>
              <a:buChar char="•"/>
            </a:pPr>
            <a:r>
              <a:rPr lang="en-US" dirty="0"/>
              <a:t>Maximum numbers of lead conversion are into a finance management specialization </a:t>
            </a:r>
            <a:endParaRPr lang="en-US"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8834" y="3406782"/>
            <a:ext cx="5172204" cy="278862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429000"/>
            <a:ext cx="4743450" cy="28908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1_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5067</Words>
  <Application>WPS Presentation</Application>
  <PresentationFormat>Custom</PresentationFormat>
  <Paragraphs>217</Paragraphs>
  <Slides>17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Arial</vt:lpstr>
      <vt:lpstr>SimSun</vt:lpstr>
      <vt:lpstr>Wingdings</vt:lpstr>
      <vt:lpstr>Calibri</vt:lpstr>
      <vt:lpstr>Times New Roman</vt:lpstr>
      <vt:lpstr>Calibri Light</vt:lpstr>
      <vt:lpstr>Microsoft YaHei</vt:lpstr>
      <vt:lpstr>Arial Unicode MS</vt:lpstr>
      <vt:lpstr>Calibri</vt:lpstr>
      <vt:lpstr>Wingdings</vt:lpstr>
      <vt:lpstr>Arial Black</vt:lpstr>
      <vt:lpstr>1_Blue Waves</vt:lpstr>
      <vt:lpstr>Lead Scoring  Case Study using Logistic Regression </vt:lpstr>
      <vt:lpstr>Content </vt:lpstr>
      <vt:lpstr>Problem Statement </vt:lpstr>
      <vt:lpstr>Business Objectives </vt:lpstr>
      <vt:lpstr>Overall Approach </vt:lpstr>
      <vt:lpstr>    </vt:lpstr>
      <vt:lpstr>Univariate Analysis</vt:lpstr>
      <vt:lpstr>Univariate Analysis</vt:lpstr>
      <vt:lpstr>Bivariate Analysis</vt:lpstr>
      <vt:lpstr>Bivariate Analysis</vt:lpstr>
      <vt:lpstr>Correlation </vt:lpstr>
      <vt:lpstr>Model Building  </vt:lpstr>
      <vt:lpstr>ROC Curve With Optimal Cutoff</vt:lpstr>
      <vt:lpstr> Model Evaluation – Sensitivity , Specificity , Precision and Recall on Train Set and Test Set  </vt:lpstr>
      <vt:lpstr>  Model Evaluation –Precision and Recall on Train Set and Test Set   </vt:lpstr>
      <vt:lpstr>Conclusion </vt:lpstr>
      <vt:lpstr>Recommendations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CASE STUDY</dc:title>
  <dc:creator>ms office</dc:creator>
  <cp:lastModifiedBy>Ayushya Nagar</cp:lastModifiedBy>
  <cp:revision>266</cp:revision>
  <dcterms:created xsi:type="dcterms:W3CDTF">2023-03-25T12:16:00Z</dcterms:created>
  <dcterms:modified xsi:type="dcterms:W3CDTF">2023-08-09T03:04:44Z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35C077C5F3314825BCF6B65E302D91DA_13</vt:lpwstr>
  </property>
  <property fmtid="{D5CDD505-2E9C-101B-9397-08002B2CF9AE}" pid="3" name="KSOProductBuildVer">
    <vt:lpwstr>1033-12.2.0.13110</vt:lpwstr>
  </property>
</Properties>
</file>