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0969" y="588131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240292" y="39852"/>
                </a:moveTo>
                <a:lnTo>
                  <a:pt x="266860" y="76638"/>
                </a:lnTo>
                <a:lnTo>
                  <a:pt x="280144" y="118377"/>
                </a:lnTo>
                <a:lnTo>
                  <a:pt x="280144" y="161767"/>
                </a:lnTo>
                <a:lnTo>
                  <a:pt x="266860" y="203506"/>
                </a:lnTo>
                <a:lnTo>
                  <a:pt x="240292" y="240292"/>
                </a:lnTo>
                <a:lnTo>
                  <a:pt x="203506" y="266860"/>
                </a:lnTo>
                <a:lnTo>
                  <a:pt x="161767" y="280144"/>
                </a:lnTo>
                <a:lnTo>
                  <a:pt x="118377" y="280144"/>
                </a:lnTo>
                <a:lnTo>
                  <a:pt x="76638" y="266860"/>
                </a:lnTo>
                <a:lnTo>
                  <a:pt x="39852" y="240292"/>
                </a:lnTo>
                <a:lnTo>
                  <a:pt x="13284" y="203506"/>
                </a:lnTo>
                <a:lnTo>
                  <a:pt x="0" y="161767"/>
                </a:lnTo>
                <a:lnTo>
                  <a:pt x="0" y="118377"/>
                </a:lnTo>
                <a:lnTo>
                  <a:pt x="13284" y="76638"/>
                </a:lnTo>
                <a:lnTo>
                  <a:pt x="39852" y="39852"/>
                </a:lnTo>
                <a:lnTo>
                  <a:pt x="76638" y="13284"/>
                </a:lnTo>
                <a:lnTo>
                  <a:pt x="118377" y="0"/>
                </a:lnTo>
                <a:lnTo>
                  <a:pt x="161767" y="0"/>
                </a:lnTo>
                <a:lnTo>
                  <a:pt x="203506" y="13284"/>
                </a:lnTo>
                <a:lnTo>
                  <a:pt x="240292" y="39852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" y="6020920"/>
            <a:ext cx="803275" cy="635"/>
          </a:xfrm>
          <a:custGeom>
            <a:avLst/>
            <a:gdLst/>
            <a:ahLst/>
            <a:cxnLst/>
            <a:rect l="l" t="t" r="r" b="b"/>
            <a:pathLst>
              <a:path w="803275" h="635">
                <a:moveTo>
                  <a:pt x="0" y="469"/>
                </a:moveTo>
                <a:lnTo>
                  <a:pt x="803277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579999" y="602092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001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1799" y="5961292"/>
            <a:ext cx="119255" cy="11925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 u="heavy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DFF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 u="heavy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0969" y="588131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240292" y="39852"/>
                </a:moveTo>
                <a:lnTo>
                  <a:pt x="266860" y="76638"/>
                </a:lnTo>
                <a:lnTo>
                  <a:pt x="280144" y="118377"/>
                </a:lnTo>
                <a:lnTo>
                  <a:pt x="280144" y="161767"/>
                </a:lnTo>
                <a:lnTo>
                  <a:pt x="266860" y="203506"/>
                </a:lnTo>
                <a:lnTo>
                  <a:pt x="240292" y="240292"/>
                </a:lnTo>
                <a:lnTo>
                  <a:pt x="203506" y="266860"/>
                </a:lnTo>
                <a:lnTo>
                  <a:pt x="161767" y="280144"/>
                </a:lnTo>
                <a:lnTo>
                  <a:pt x="118377" y="280144"/>
                </a:lnTo>
                <a:lnTo>
                  <a:pt x="76638" y="266860"/>
                </a:lnTo>
                <a:lnTo>
                  <a:pt x="39852" y="240292"/>
                </a:lnTo>
                <a:lnTo>
                  <a:pt x="13284" y="203506"/>
                </a:lnTo>
                <a:lnTo>
                  <a:pt x="0" y="161767"/>
                </a:lnTo>
                <a:lnTo>
                  <a:pt x="0" y="118377"/>
                </a:lnTo>
                <a:lnTo>
                  <a:pt x="13284" y="76638"/>
                </a:lnTo>
                <a:lnTo>
                  <a:pt x="39852" y="39852"/>
                </a:lnTo>
                <a:lnTo>
                  <a:pt x="76638" y="13284"/>
                </a:lnTo>
                <a:lnTo>
                  <a:pt x="118377" y="0"/>
                </a:lnTo>
                <a:lnTo>
                  <a:pt x="161767" y="0"/>
                </a:lnTo>
                <a:lnTo>
                  <a:pt x="203506" y="13284"/>
                </a:lnTo>
                <a:lnTo>
                  <a:pt x="240292" y="39852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" y="6020920"/>
            <a:ext cx="803275" cy="635"/>
          </a:xfrm>
          <a:custGeom>
            <a:avLst/>
            <a:gdLst/>
            <a:ahLst/>
            <a:cxnLst/>
            <a:rect l="l" t="t" r="r" b="b"/>
            <a:pathLst>
              <a:path w="803275" h="635">
                <a:moveTo>
                  <a:pt x="0" y="469"/>
                </a:moveTo>
                <a:lnTo>
                  <a:pt x="803277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579999" y="602092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001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1799" y="5961292"/>
            <a:ext cx="119255" cy="11925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 u="heavy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0969" y="588131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240292" y="39852"/>
                </a:moveTo>
                <a:lnTo>
                  <a:pt x="266860" y="76638"/>
                </a:lnTo>
                <a:lnTo>
                  <a:pt x="280144" y="118377"/>
                </a:lnTo>
                <a:lnTo>
                  <a:pt x="280144" y="161767"/>
                </a:lnTo>
                <a:lnTo>
                  <a:pt x="266860" y="203506"/>
                </a:lnTo>
                <a:lnTo>
                  <a:pt x="240292" y="240292"/>
                </a:lnTo>
                <a:lnTo>
                  <a:pt x="203506" y="266860"/>
                </a:lnTo>
                <a:lnTo>
                  <a:pt x="161767" y="280144"/>
                </a:lnTo>
                <a:lnTo>
                  <a:pt x="118377" y="280144"/>
                </a:lnTo>
                <a:lnTo>
                  <a:pt x="76638" y="266860"/>
                </a:lnTo>
                <a:lnTo>
                  <a:pt x="39852" y="240292"/>
                </a:lnTo>
                <a:lnTo>
                  <a:pt x="13284" y="203506"/>
                </a:lnTo>
                <a:lnTo>
                  <a:pt x="0" y="161767"/>
                </a:lnTo>
                <a:lnTo>
                  <a:pt x="0" y="118377"/>
                </a:lnTo>
                <a:lnTo>
                  <a:pt x="13284" y="76638"/>
                </a:lnTo>
                <a:lnTo>
                  <a:pt x="39852" y="39852"/>
                </a:lnTo>
                <a:lnTo>
                  <a:pt x="76638" y="13284"/>
                </a:lnTo>
                <a:lnTo>
                  <a:pt x="118377" y="0"/>
                </a:lnTo>
                <a:lnTo>
                  <a:pt x="161767" y="0"/>
                </a:lnTo>
                <a:lnTo>
                  <a:pt x="203506" y="13284"/>
                </a:lnTo>
                <a:lnTo>
                  <a:pt x="240292" y="39852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" y="6020920"/>
            <a:ext cx="803275" cy="635"/>
          </a:xfrm>
          <a:custGeom>
            <a:avLst/>
            <a:gdLst/>
            <a:ahLst/>
            <a:cxnLst/>
            <a:rect l="l" t="t" r="r" b="b"/>
            <a:pathLst>
              <a:path w="803275" h="635">
                <a:moveTo>
                  <a:pt x="0" y="469"/>
                </a:moveTo>
                <a:lnTo>
                  <a:pt x="803277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579999" y="602092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001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61799" y="5961292"/>
            <a:ext cx="119255" cy="11925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-1" y="3044348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003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33600" y="2993947"/>
            <a:ext cx="100802" cy="100804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810969" y="588131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240292" y="39852"/>
                </a:moveTo>
                <a:lnTo>
                  <a:pt x="266860" y="76638"/>
                </a:lnTo>
                <a:lnTo>
                  <a:pt x="280144" y="118377"/>
                </a:lnTo>
                <a:lnTo>
                  <a:pt x="280144" y="161767"/>
                </a:lnTo>
                <a:lnTo>
                  <a:pt x="266860" y="203506"/>
                </a:lnTo>
                <a:lnTo>
                  <a:pt x="240292" y="240292"/>
                </a:lnTo>
                <a:lnTo>
                  <a:pt x="203506" y="266860"/>
                </a:lnTo>
                <a:lnTo>
                  <a:pt x="161767" y="280144"/>
                </a:lnTo>
                <a:lnTo>
                  <a:pt x="118377" y="280144"/>
                </a:lnTo>
                <a:lnTo>
                  <a:pt x="76638" y="266860"/>
                </a:lnTo>
                <a:lnTo>
                  <a:pt x="39852" y="240292"/>
                </a:lnTo>
                <a:lnTo>
                  <a:pt x="13284" y="203506"/>
                </a:lnTo>
                <a:lnTo>
                  <a:pt x="0" y="161767"/>
                </a:lnTo>
                <a:lnTo>
                  <a:pt x="0" y="118377"/>
                </a:lnTo>
                <a:lnTo>
                  <a:pt x="13284" y="76638"/>
                </a:lnTo>
                <a:lnTo>
                  <a:pt x="39852" y="39852"/>
                </a:lnTo>
                <a:lnTo>
                  <a:pt x="76638" y="13284"/>
                </a:lnTo>
                <a:lnTo>
                  <a:pt x="118377" y="0"/>
                </a:lnTo>
                <a:lnTo>
                  <a:pt x="161767" y="0"/>
                </a:lnTo>
                <a:lnTo>
                  <a:pt x="203506" y="13284"/>
                </a:lnTo>
                <a:lnTo>
                  <a:pt x="240292" y="39852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579999" y="6020920"/>
            <a:ext cx="612140" cy="0"/>
          </a:xfrm>
          <a:custGeom>
            <a:avLst/>
            <a:gdLst/>
            <a:ahLst/>
            <a:cxnLst/>
            <a:rect l="l" t="t" r="r" b="b"/>
            <a:pathLst>
              <a:path w="612140">
                <a:moveTo>
                  <a:pt x="0" y="0"/>
                </a:moveTo>
                <a:lnTo>
                  <a:pt x="612001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61799" y="5961292"/>
            <a:ext cx="119255" cy="11925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-1" y="6020920"/>
            <a:ext cx="803275" cy="635"/>
          </a:xfrm>
          <a:custGeom>
            <a:avLst/>
            <a:gdLst/>
            <a:ahLst/>
            <a:cxnLst/>
            <a:rect l="l" t="t" r="r" b="b"/>
            <a:pathLst>
              <a:path w="803275" h="635">
                <a:moveTo>
                  <a:pt x="0" y="469"/>
                </a:moveTo>
                <a:lnTo>
                  <a:pt x="803277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4707" y="498971"/>
            <a:ext cx="5702584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 u="heavy">
                <a:solidFill>
                  <a:srgbClr val="F2F2F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4966" y="2948940"/>
            <a:ext cx="8893175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DFFFF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156" y="5964804"/>
            <a:ext cx="21780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7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44165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12192000" cy="24414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9263" y="2253993"/>
              <a:ext cx="100585" cy="1005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69555" y="2307677"/>
              <a:ext cx="4828540" cy="0"/>
            </a:xfrm>
            <a:custGeom>
              <a:avLst/>
              <a:gdLst/>
              <a:ahLst/>
              <a:cxnLst/>
              <a:rect l="l" t="t" r="r" b="b"/>
              <a:pathLst>
                <a:path w="4828540">
                  <a:moveTo>
                    <a:pt x="0" y="0"/>
                  </a:moveTo>
                  <a:lnTo>
                    <a:pt x="4828034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2152" y="2253993"/>
              <a:ext cx="100586" cy="1005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2580" y="5305361"/>
              <a:ext cx="100585" cy="1005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81453" y="5359044"/>
              <a:ext cx="2771775" cy="0"/>
            </a:xfrm>
            <a:custGeom>
              <a:avLst/>
              <a:gdLst/>
              <a:ahLst/>
              <a:cxnLst/>
              <a:rect l="l" t="t" r="r" b="b"/>
              <a:pathLst>
                <a:path w="2771775">
                  <a:moveTo>
                    <a:pt x="0" y="0"/>
                  </a:moveTo>
                  <a:lnTo>
                    <a:pt x="2771771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38621" y="5305361"/>
              <a:ext cx="100802" cy="10058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01132" y="2625336"/>
            <a:ext cx="51898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0" i="1" u="none" spc="-545" dirty="0">
                <a:solidFill>
                  <a:srgbClr val="D8D8D8"/>
                </a:solidFill>
                <a:latin typeface="Trebuchet MS"/>
                <a:cs typeface="Trebuchet MS"/>
              </a:rPr>
              <a:t>WE CODERS</a:t>
            </a:r>
            <a:endParaRPr sz="8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9787" y="4177855"/>
            <a:ext cx="5287010" cy="97091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R="45085" algn="ctr">
              <a:lnSpc>
                <a:spcPct val="100000"/>
              </a:lnSpc>
              <a:spcBef>
                <a:spcPts val="1019"/>
              </a:spcBef>
              <a:tabLst>
                <a:tab pos="1085215" algn="l"/>
              </a:tabLst>
            </a:pPr>
            <a:r>
              <a:rPr sz="3200" b="1" spc="-70" dirty="0">
                <a:solidFill>
                  <a:srgbClr val="E1CCDE"/>
                </a:solidFill>
                <a:latin typeface="Calibri"/>
                <a:cs typeface="Calibri"/>
              </a:rPr>
              <a:t>Team	</a:t>
            </a:r>
            <a:r>
              <a:rPr lang="en-IN" sz="3200" b="1" spc="-15" dirty="0">
                <a:solidFill>
                  <a:srgbClr val="E1CCDE"/>
                </a:solidFill>
                <a:latin typeface="Calibri"/>
                <a:cs typeface="Calibri"/>
              </a:rPr>
              <a:t>Participants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lang="en-IN" sz="1800" b="1" spc="-10" dirty="0">
                <a:solidFill>
                  <a:srgbClr val="C499C1"/>
                </a:solidFill>
                <a:latin typeface="Calibri"/>
                <a:cs typeface="Calibri"/>
              </a:rPr>
              <a:t>Ayuska Singh         </a:t>
            </a:r>
            <a:r>
              <a:rPr lang="en-IN" sz="1800" b="1" spc="-10" dirty="0" err="1">
                <a:solidFill>
                  <a:srgbClr val="C499C1"/>
                </a:solidFill>
                <a:latin typeface="Calibri"/>
                <a:cs typeface="Calibri"/>
              </a:rPr>
              <a:t>Anukrati</a:t>
            </a:r>
            <a:r>
              <a:rPr lang="en-IN" sz="1800" b="1" spc="-10" dirty="0">
                <a:solidFill>
                  <a:srgbClr val="C499C1"/>
                </a:solidFill>
                <a:latin typeface="Calibri"/>
                <a:cs typeface="Calibri"/>
              </a:rPr>
              <a:t> Agarwal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600" y="2993947"/>
            <a:ext cx="100802" cy="1008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10969" y="588131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240292" y="39852"/>
                </a:moveTo>
                <a:lnTo>
                  <a:pt x="266860" y="76638"/>
                </a:lnTo>
                <a:lnTo>
                  <a:pt x="280144" y="118377"/>
                </a:lnTo>
                <a:lnTo>
                  <a:pt x="280144" y="161767"/>
                </a:lnTo>
                <a:lnTo>
                  <a:pt x="266860" y="203506"/>
                </a:lnTo>
                <a:lnTo>
                  <a:pt x="240292" y="240292"/>
                </a:lnTo>
                <a:lnTo>
                  <a:pt x="203506" y="266860"/>
                </a:lnTo>
                <a:lnTo>
                  <a:pt x="161767" y="280144"/>
                </a:lnTo>
                <a:lnTo>
                  <a:pt x="118377" y="280144"/>
                </a:lnTo>
                <a:lnTo>
                  <a:pt x="76638" y="266860"/>
                </a:lnTo>
                <a:lnTo>
                  <a:pt x="39852" y="240292"/>
                </a:lnTo>
                <a:lnTo>
                  <a:pt x="13284" y="203506"/>
                </a:lnTo>
                <a:lnTo>
                  <a:pt x="0" y="161767"/>
                </a:lnTo>
                <a:lnTo>
                  <a:pt x="0" y="118377"/>
                </a:lnTo>
                <a:lnTo>
                  <a:pt x="13284" y="76638"/>
                </a:lnTo>
                <a:lnTo>
                  <a:pt x="39852" y="39852"/>
                </a:lnTo>
                <a:lnTo>
                  <a:pt x="76638" y="13284"/>
                </a:lnTo>
                <a:lnTo>
                  <a:pt x="118377" y="0"/>
                </a:lnTo>
                <a:lnTo>
                  <a:pt x="161767" y="0"/>
                </a:lnTo>
                <a:lnTo>
                  <a:pt x="203506" y="13284"/>
                </a:lnTo>
                <a:lnTo>
                  <a:pt x="240292" y="39852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461799" y="5961292"/>
            <a:ext cx="730250" cy="119380"/>
            <a:chOff x="11461799" y="5961292"/>
            <a:chExt cx="730250" cy="119380"/>
          </a:xfrm>
        </p:grpSpPr>
        <p:sp>
          <p:nvSpPr>
            <p:cNvPr id="5" name="object 5"/>
            <p:cNvSpPr/>
            <p:nvPr/>
          </p:nvSpPr>
          <p:spPr>
            <a:xfrm>
              <a:off x="11579999" y="6020920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40">
                  <a:moveTo>
                    <a:pt x="0" y="0"/>
                  </a:moveTo>
                  <a:lnTo>
                    <a:pt x="612001" y="0"/>
                  </a:lnTo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1799" y="5961292"/>
              <a:ext cx="119255" cy="11925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-1" y="6020920"/>
            <a:ext cx="803275" cy="635"/>
          </a:xfrm>
          <a:custGeom>
            <a:avLst/>
            <a:gdLst/>
            <a:ahLst/>
            <a:cxnLst/>
            <a:rect l="l" t="t" r="r" b="b"/>
            <a:pathLst>
              <a:path w="803275" h="635">
                <a:moveTo>
                  <a:pt x="0" y="469"/>
                </a:moveTo>
                <a:lnTo>
                  <a:pt x="803277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87295" y="257106"/>
            <a:ext cx="4076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320" algn="l"/>
                <a:tab pos="2570480" algn="l"/>
              </a:tabLst>
            </a:pPr>
            <a:r>
              <a:rPr sz="4000" u="heavy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A</a:t>
            </a:r>
            <a:r>
              <a:rPr sz="4000" u="heavy" spc="-5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b</a:t>
            </a:r>
            <a:r>
              <a:rPr sz="4000" u="heavy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o</a:t>
            </a:r>
            <a:r>
              <a:rPr sz="4000" u="heavy" spc="-5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u</a:t>
            </a:r>
            <a:r>
              <a:rPr sz="4000" u="heavy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t	O</a:t>
            </a:r>
            <a:r>
              <a:rPr sz="4000" u="heavy" spc="-5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u</a:t>
            </a:r>
            <a:r>
              <a:rPr sz="4000" u="heavy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r	</a:t>
            </a:r>
            <a:r>
              <a:rPr sz="4000" u="heavy" spc="-5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P</a:t>
            </a:r>
            <a:r>
              <a:rPr sz="4000" u="heavy" spc="-50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r</a:t>
            </a:r>
            <a:r>
              <a:rPr sz="4000" u="heavy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oj</a:t>
            </a:r>
            <a:r>
              <a:rPr sz="4000" u="heavy" spc="-5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e</a:t>
            </a:r>
            <a:r>
              <a:rPr sz="4000" u="heavy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ct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4247" y="1320157"/>
            <a:ext cx="6120130" cy="15328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660"/>
              </a:lnSpc>
              <a:spcBef>
                <a:spcPts val="37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rise</a:t>
            </a: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fashion,</a:t>
            </a: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difficult</a:t>
            </a: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keep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track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ever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changing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trends.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660"/>
              </a:lnSpc>
              <a:spcBef>
                <a:spcPts val="1005"/>
              </a:spcBef>
              <a:tabLst>
                <a:tab pos="358775" algn="l"/>
                <a:tab pos="1241425" algn="l"/>
                <a:tab pos="1315085" algn="l"/>
                <a:tab pos="1992630" algn="l"/>
                <a:tab pos="2115185" algn="l"/>
                <a:tab pos="2572385" algn="l"/>
                <a:tab pos="2929255" algn="l"/>
                <a:tab pos="3122930" algn="l"/>
                <a:tab pos="3641090" algn="l"/>
                <a:tab pos="3940810" algn="l"/>
                <a:tab pos="4225290" algn="l"/>
                <a:tab pos="4872355" algn="l"/>
                <a:tab pos="4932680" algn="l"/>
                <a:tab pos="5436870" algn="l"/>
                <a:tab pos="569277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del		th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	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uld	help	the	user		fil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er	the  p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ducts	based	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	the	l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	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ends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ill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-12701" y="2799946"/>
            <a:ext cx="6367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079" algn="l"/>
              </a:tabLst>
            </a:pPr>
            <a:r>
              <a:rPr sz="2400" strike="sngStrike" dirty="0">
                <a:solidFill>
                  <a:srgbClr val="FFFFFF"/>
                </a:solidFill>
                <a:latin typeface="Times New Roman"/>
                <a:cs typeface="Times New Roman"/>
              </a:rPr>
              <a:t> 	</a:t>
            </a:r>
            <a:r>
              <a:rPr sz="2400" strike="sngStrike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trike="sngStrike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trike="sngStrike" spc="-5" dirty="0">
                <a:solidFill>
                  <a:srgbClr val="FFFFFF"/>
                </a:solidFill>
                <a:latin typeface="Calibri"/>
                <a:cs typeface="Calibri"/>
              </a:rPr>
              <a:t>shopping</a:t>
            </a:r>
            <a:r>
              <a:rPr sz="2400" strike="sngStrike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trike="sngStrike" spc="-5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r>
              <a:rPr sz="2400" strike="sngStrike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trike="noStrike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trike="noStrike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trike="noStrike" spc="-5" dirty="0">
                <a:solidFill>
                  <a:srgbClr val="FFFFFF"/>
                </a:solidFill>
                <a:latin typeface="Calibri"/>
                <a:cs typeface="Calibri"/>
              </a:rPr>
              <a:t>lot</a:t>
            </a:r>
            <a:r>
              <a:rPr sz="2400" strike="noStrike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trike="noStrike" spc="-5" dirty="0">
                <a:solidFill>
                  <a:srgbClr val="FFFFFF"/>
                </a:solidFill>
                <a:latin typeface="Calibri"/>
                <a:cs typeface="Calibri"/>
              </a:rPr>
              <a:t>smoother</a:t>
            </a:r>
            <a:r>
              <a:rPr sz="2400" strike="noStrike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trike="noStrike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trike="noStrike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trike="noStrike" spc="-10" dirty="0">
                <a:solidFill>
                  <a:srgbClr val="FFFFFF"/>
                </a:solidFill>
                <a:latin typeface="Calibri"/>
                <a:cs typeface="Calibri"/>
              </a:rPr>
              <a:t>give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247" y="3038707"/>
            <a:ext cx="6120765" cy="311213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Myntra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edge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over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other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e-commerce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sites.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ts val="2660"/>
              </a:lnSpc>
              <a:spcBef>
                <a:spcPts val="105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 also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analyses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latest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Trends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social media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Fashion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Brands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effectively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produce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will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be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demand,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hence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boosting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profits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along with cutting out 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losses.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ts val="2660"/>
              </a:lnSpc>
              <a:spcBef>
                <a:spcPts val="1015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helping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right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choice,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it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2400" spc="-73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2   </a:t>
            </a:r>
            <a:r>
              <a:rPr sz="1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individual</a:t>
            </a:r>
            <a:r>
              <a:rPr sz="2400" spc="-150" dirty="0">
                <a:solidFill>
                  <a:srgbClr val="FFFFFF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nal,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247" y="6097719"/>
            <a:ext cx="2275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budget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stylist.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40078" y="6749"/>
            <a:ext cx="5851921" cy="68445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3044348"/>
            <a:ext cx="3384550" cy="0"/>
          </a:xfrm>
          <a:custGeom>
            <a:avLst/>
            <a:gdLst/>
            <a:ahLst/>
            <a:cxnLst/>
            <a:rect l="l" t="t" r="r" b="b"/>
            <a:pathLst>
              <a:path w="3384550">
                <a:moveTo>
                  <a:pt x="0" y="0"/>
                </a:moveTo>
                <a:lnTo>
                  <a:pt x="3384003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600" y="2993947"/>
            <a:ext cx="100802" cy="10080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0969" y="588131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240292" y="39852"/>
                </a:moveTo>
                <a:lnTo>
                  <a:pt x="266860" y="76638"/>
                </a:lnTo>
                <a:lnTo>
                  <a:pt x="280144" y="118377"/>
                </a:lnTo>
                <a:lnTo>
                  <a:pt x="280144" y="161767"/>
                </a:lnTo>
                <a:lnTo>
                  <a:pt x="266860" y="203506"/>
                </a:lnTo>
                <a:lnTo>
                  <a:pt x="240292" y="240292"/>
                </a:lnTo>
                <a:lnTo>
                  <a:pt x="203506" y="266860"/>
                </a:lnTo>
                <a:lnTo>
                  <a:pt x="161767" y="280144"/>
                </a:lnTo>
                <a:lnTo>
                  <a:pt x="118377" y="280144"/>
                </a:lnTo>
                <a:lnTo>
                  <a:pt x="76638" y="266860"/>
                </a:lnTo>
                <a:lnTo>
                  <a:pt x="39852" y="240292"/>
                </a:lnTo>
                <a:lnTo>
                  <a:pt x="13284" y="203506"/>
                </a:lnTo>
                <a:lnTo>
                  <a:pt x="0" y="161767"/>
                </a:lnTo>
                <a:lnTo>
                  <a:pt x="0" y="118377"/>
                </a:lnTo>
                <a:lnTo>
                  <a:pt x="13284" y="76638"/>
                </a:lnTo>
                <a:lnTo>
                  <a:pt x="39852" y="39852"/>
                </a:lnTo>
                <a:lnTo>
                  <a:pt x="76638" y="13284"/>
                </a:lnTo>
                <a:lnTo>
                  <a:pt x="118377" y="0"/>
                </a:lnTo>
                <a:lnTo>
                  <a:pt x="161767" y="0"/>
                </a:lnTo>
                <a:lnTo>
                  <a:pt x="203506" y="13284"/>
                </a:lnTo>
                <a:lnTo>
                  <a:pt x="240292" y="39852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461799" y="5961292"/>
            <a:ext cx="730250" cy="119380"/>
            <a:chOff x="11461799" y="5961292"/>
            <a:chExt cx="730250" cy="119380"/>
          </a:xfrm>
        </p:grpSpPr>
        <p:sp>
          <p:nvSpPr>
            <p:cNvPr id="6" name="object 6"/>
            <p:cNvSpPr/>
            <p:nvPr/>
          </p:nvSpPr>
          <p:spPr>
            <a:xfrm>
              <a:off x="11579999" y="6020920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40">
                  <a:moveTo>
                    <a:pt x="0" y="0"/>
                  </a:moveTo>
                  <a:lnTo>
                    <a:pt x="612001" y="0"/>
                  </a:lnTo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1799" y="5961292"/>
              <a:ext cx="119255" cy="119255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-1" y="6020920"/>
            <a:ext cx="803275" cy="635"/>
          </a:xfrm>
          <a:custGeom>
            <a:avLst/>
            <a:gdLst/>
            <a:ahLst/>
            <a:cxnLst/>
            <a:rect l="l" t="t" r="r" b="b"/>
            <a:pathLst>
              <a:path w="803275" h="635">
                <a:moveTo>
                  <a:pt x="0" y="469"/>
                </a:moveTo>
                <a:lnTo>
                  <a:pt x="803277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664927" y="35612"/>
            <a:ext cx="3334385" cy="11607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 indent="1332230">
              <a:lnSpc>
                <a:spcPts val="4140"/>
              </a:lnSpc>
              <a:spcBef>
                <a:spcPts val="785"/>
              </a:spcBef>
            </a:pPr>
            <a:r>
              <a:rPr sz="4000" u="heavy" spc="6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sz="4000" u="heavy" spc="5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REN</a:t>
            </a:r>
            <a:r>
              <a:rPr sz="4000" u="heavy" spc="5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 </a:t>
            </a:r>
            <a:r>
              <a:rPr sz="4000" u="none" spc="335" dirty="0">
                <a:solidFill>
                  <a:srgbClr val="FFFFFF"/>
                </a:solidFill>
              </a:rPr>
              <a:t> </a:t>
            </a:r>
            <a:r>
              <a:rPr sz="4000" u="heavy" spc="7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D</a:t>
            </a:r>
            <a:r>
              <a:rPr sz="4000" u="heavy" spc="4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ET</a:t>
            </a:r>
            <a:r>
              <a:rPr sz="4000" u="heavy" spc="4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EC</a:t>
            </a:r>
            <a:r>
              <a:rPr sz="4000" u="heavy" spc="6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sz="4000" u="heavy" spc="2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sz="4000" u="heavy" spc="6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O</a:t>
            </a:r>
            <a:r>
              <a:rPr sz="4000" u="heavy" spc="94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N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325926" y="210991"/>
            <a:ext cx="1972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2F2F2"/>
                </a:solidFill>
                <a:latin typeface="Arial"/>
                <a:cs typeface="Arial"/>
              </a:rPr>
              <a:t>What</a:t>
            </a:r>
            <a:r>
              <a:rPr sz="2400" b="1" spc="-4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2F2F2"/>
                </a:solidFill>
                <a:latin typeface="Arial"/>
                <a:cs typeface="Arial"/>
              </a:rPr>
              <a:t>we</a:t>
            </a:r>
            <a:r>
              <a:rPr sz="2400" b="1" spc="-35" dirty="0">
                <a:solidFill>
                  <a:srgbClr val="F2F2F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2F2F2"/>
                </a:solidFill>
                <a:latin typeface="Arial"/>
                <a:cs typeface="Arial"/>
              </a:rPr>
              <a:t>did..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276" y="976564"/>
            <a:ext cx="8526145" cy="58801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3550" marR="193040" indent="-393700">
              <a:lnSpc>
                <a:spcPct val="79600"/>
              </a:lnSpc>
              <a:spcBef>
                <a:spcPts val="735"/>
              </a:spcBef>
              <a:buChar char="●"/>
              <a:tabLst>
                <a:tab pos="462915" algn="l"/>
                <a:tab pos="463550" algn="l"/>
                <a:tab pos="2783205" algn="l"/>
              </a:tabLst>
            </a:pPr>
            <a:r>
              <a:rPr sz="2600" spc="-5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took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	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Instagram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influencers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fed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an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open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Then,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had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scraper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on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beautiful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soup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which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went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each </a:t>
            </a:r>
            <a:r>
              <a:rPr sz="2600" spc="-5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of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links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account,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followers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posts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and the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following.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endParaRPr sz="2850">
              <a:latin typeface="Calibri"/>
              <a:cs typeface="Calibri"/>
            </a:endParaRPr>
          </a:p>
          <a:p>
            <a:pPr marL="463550" marR="75565" indent="-393700">
              <a:lnSpc>
                <a:spcPct val="79600"/>
              </a:lnSpc>
              <a:buChar char="●"/>
              <a:tabLst>
                <a:tab pos="462915" algn="l"/>
                <a:tab pos="463550" algn="l"/>
              </a:tabLst>
            </a:pP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this the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went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profile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influencer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made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 links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 each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individual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post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profile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influencer.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Calibri"/>
              <a:buChar char="●"/>
            </a:pPr>
            <a:endParaRPr sz="2450">
              <a:latin typeface="Calibri"/>
              <a:cs typeface="Calibri"/>
            </a:endParaRPr>
          </a:p>
          <a:p>
            <a:pPr marL="463550" marR="30480" indent="-393700">
              <a:lnSpc>
                <a:spcPts val="3030"/>
              </a:lnSpc>
              <a:buChar char="●"/>
              <a:tabLst>
                <a:tab pos="462915" algn="l"/>
                <a:tab pos="463550" algn="l"/>
              </a:tabLst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model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case,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scraper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went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post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extracted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no.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likes,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comments,</a:t>
            </a:r>
            <a:r>
              <a:rPr sz="2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Calibri"/>
              <a:buChar char="●"/>
            </a:pPr>
            <a:endParaRPr sz="3250">
              <a:latin typeface="Calibri"/>
              <a:cs typeface="Calibri"/>
            </a:endParaRPr>
          </a:p>
          <a:p>
            <a:pPr marL="463550" marR="175260" indent="-400050">
              <a:lnSpc>
                <a:spcPts val="3030"/>
              </a:lnSpc>
              <a:buChar char="●"/>
              <a:tabLst>
                <a:tab pos="462915" algn="l"/>
                <a:tab pos="463550" algn="l"/>
              </a:tabLst>
            </a:pPr>
            <a:r>
              <a:rPr sz="2600" spc="-28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00" spc="-412" baseline="-3055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his i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orm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n 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as used 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ene</a:t>
            </a:r>
            <a:r>
              <a:rPr sz="2600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6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6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e a s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t 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f basic 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features,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prominent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of which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were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alibri"/>
                <a:cs typeface="Calibri"/>
              </a:rPr>
              <a:t>likes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engagement, </a:t>
            </a:r>
            <a:r>
              <a:rPr sz="2600" spc="-5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alibri"/>
                <a:cs typeface="Calibri"/>
              </a:rPr>
              <a:t>comments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2600" spc="-1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Calibri"/>
                <a:cs typeface="Calibri"/>
              </a:rPr>
              <a:t>engagement.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833174" y="2199021"/>
            <a:ext cx="3126105" cy="2809240"/>
            <a:chOff x="8833174" y="2199021"/>
            <a:chExt cx="3126105" cy="2809240"/>
          </a:xfrm>
        </p:grpSpPr>
        <p:sp>
          <p:nvSpPr>
            <p:cNvPr id="13" name="object 13"/>
            <p:cNvSpPr/>
            <p:nvPr/>
          </p:nvSpPr>
          <p:spPr>
            <a:xfrm>
              <a:off x="9032278" y="2199021"/>
              <a:ext cx="2927350" cy="2809240"/>
            </a:xfrm>
            <a:custGeom>
              <a:avLst/>
              <a:gdLst/>
              <a:ahLst/>
              <a:cxnLst/>
              <a:rect l="l" t="t" r="r" b="b"/>
              <a:pathLst>
                <a:path w="2927350" h="2809240">
                  <a:moveTo>
                    <a:pt x="2926801" y="0"/>
                  </a:moveTo>
                  <a:lnTo>
                    <a:pt x="0" y="0"/>
                  </a:lnTo>
                  <a:lnTo>
                    <a:pt x="0" y="2809200"/>
                  </a:lnTo>
                  <a:lnTo>
                    <a:pt x="2926801" y="2809200"/>
                  </a:lnTo>
                  <a:lnTo>
                    <a:pt x="2926801" y="0"/>
                  </a:lnTo>
                  <a:close/>
                </a:path>
              </a:pathLst>
            </a:custGeom>
            <a:solidFill>
              <a:srgbClr val="2E66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3174" y="2233522"/>
              <a:ext cx="2926801" cy="2740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926" y="5935596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202" y="201291"/>
            <a:ext cx="7552055" cy="44011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99415" marR="8890" indent="-387350">
              <a:lnSpc>
                <a:spcPts val="2850"/>
              </a:lnSpc>
              <a:spcBef>
                <a:spcPts val="320"/>
              </a:spcBef>
              <a:buChar char="●"/>
              <a:tabLst>
                <a:tab pos="399415" algn="l"/>
                <a:tab pos="400050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generated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5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be used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modelling.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Calibri"/>
              <a:buChar char="●"/>
            </a:pPr>
            <a:endParaRPr sz="3100">
              <a:latin typeface="Calibri"/>
              <a:cs typeface="Calibri"/>
            </a:endParaRPr>
          </a:p>
          <a:p>
            <a:pPr marL="399415" marR="542290" indent="-387350" algn="just">
              <a:lnSpc>
                <a:spcPts val="2850"/>
              </a:lnSpc>
              <a:buChar char="●"/>
              <a:tabLst>
                <a:tab pos="400050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heat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maps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correlation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carried out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sz="2500" spc="-5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selection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 get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most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relevant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set of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500" spc="-5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increase our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Calibri"/>
                <a:cs typeface="Calibri"/>
              </a:rPr>
              <a:t>accuracy.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libri"/>
              <a:buChar char="●"/>
            </a:pPr>
            <a:endParaRPr sz="2500">
              <a:latin typeface="Calibri"/>
              <a:cs typeface="Calibri"/>
            </a:endParaRPr>
          </a:p>
          <a:p>
            <a:pPr marL="399415" marR="5080" indent="-387350">
              <a:lnSpc>
                <a:spcPts val="2850"/>
              </a:lnSpc>
              <a:spcBef>
                <a:spcPts val="1780"/>
              </a:spcBef>
              <a:buClr>
                <a:srgbClr val="FFFFFF"/>
              </a:buClr>
              <a:buFont typeface="Calibri"/>
              <a:buChar char="●"/>
              <a:tabLst>
                <a:tab pos="471170" algn="l"/>
                <a:tab pos="472440" algn="l"/>
              </a:tabLst>
            </a:pPr>
            <a:r>
              <a:rPr dirty="0"/>
              <a:t>	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model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regressor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predict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500" spc="-5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month.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Using this 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predicted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engagement,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model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calculated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influencers.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202" y="5172337"/>
            <a:ext cx="7564120" cy="14909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99415" marR="5080" indent="-387350">
              <a:lnSpc>
                <a:spcPts val="2850"/>
              </a:lnSpc>
              <a:spcBef>
                <a:spcPts val="320"/>
              </a:spcBef>
              <a:buChar char="●"/>
              <a:tabLst>
                <a:tab pos="399415" algn="l"/>
                <a:tab pos="400050" algn="l"/>
              </a:tabLst>
            </a:pP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Thus,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sorted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these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influencers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based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Calibri"/>
                <a:cs typeface="Calibri"/>
              </a:rPr>
              <a:t>rate </a:t>
            </a:r>
            <a:r>
              <a:rPr sz="2500" spc="-5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inferred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higher the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influencers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greater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be their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impact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fashion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Calibri"/>
                <a:cs typeface="Calibri"/>
              </a:rPr>
              <a:t>market.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influencers</a:t>
            </a:r>
            <a:r>
              <a:rPr sz="25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alibri"/>
                <a:cs typeface="Calibri"/>
              </a:rPr>
              <a:t>sent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5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97F7-8AD7-41D5-AB14-8C23FBE45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638"/>
            <a:ext cx="12192000" cy="5110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600" y="2993947"/>
            <a:ext cx="100802" cy="1008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10969" y="5881315"/>
            <a:ext cx="280670" cy="280670"/>
          </a:xfrm>
          <a:custGeom>
            <a:avLst/>
            <a:gdLst/>
            <a:ahLst/>
            <a:cxnLst/>
            <a:rect l="l" t="t" r="r" b="b"/>
            <a:pathLst>
              <a:path w="280669" h="280670">
                <a:moveTo>
                  <a:pt x="240292" y="39852"/>
                </a:moveTo>
                <a:lnTo>
                  <a:pt x="266860" y="76638"/>
                </a:lnTo>
                <a:lnTo>
                  <a:pt x="280144" y="118377"/>
                </a:lnTo>
                <a:lnTo>
                  <a:pt x="280144" y="161767"/>
                </a:lnTo>
                <a:lnTo>
                  <a:pt x="266860" y="203506"/>
                </a:lnTo>
                <a:lnTo>
                  <a:pt x="240292" y="240292"/>
                </a:lnTo>
                <a:lnTo>
                  <a:pt x="203506" y="266860"/>
                </a:lnTo>
                <a:lnTo>
                  <a:pt x="161767" y="280144"/>
                </a:lnTo>
                <a:lnTo>
                  <a:pt x="118377" y="280144"/>
                </a:lnTo>
                <a:lnTo>
                  <a:pt x="76638" y="266860"/>
                </a:lnTo>
                <a:lnTo>
                  <a:pt x="39852" y="240292"/>
                </a:lnTo>
                <a:lnTo>
                  <a:pt x="13284" y="203506"/>
                </a:lnTo>
                <a:lnTo>
                  <a:pt x="0" y="161767"/>
                </a:lnTo>
                <a:lnTo>
                  <a:pt x="0" y="118377"/>
                </a:lnTo>
                <a:lnTo>
                  <a:pt x="13284" y="76638"/>
                </a:lnTo>
                <a:lnTo>
                  <a:pt x="39852" y="39852"/>
                </a:lnTo>
                <a:lnTo>
                  <a:pt x="76638" y="13284"/>
                </a:lnTo>
                <a:lnTo>
                  <a:pt x="118377" y="0"/>
                </a:lnTo>
                <a:lnTo>
                  <a:pt x="161767" y="0"/>
                </a:lnTo>
                <a:lnTo>
                  <a:pt x="203506" y="13284"/>
                </a:lnTo>
                <a:lnTo>
                  <a:pt x="240292" y="39852"/>
                </a:lnTo>
                <a:close/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461799" y="5961292"/>
            <a:ext cx="730250" cy="119380"/>
            <a:chOff x="11461799" y="5961292"/>
            <a:chExt cx="730250" cy="119380"/>
          </a:xfrm>
        </p:grpSpPr>
        <p:sp>
          <p:nvSpPr>
            <p:cNvPr id="5" name="object 5"/>
            <p:cNvSpPr/>
            <p:nvPr/>
          </p:nvSpPr>
          <p:spPr>
            <a:xfrm>
              <a:off x="11579999" y="6020920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40">
                  <a:moveTo>
                    <a:pt x="0" y="0"/>
                  </a:moveTo>
                  <a:lnTo>
                    <a:pt x="612001" y="0"/>
                  </a:lnTo>
                </a:path>
              </a:pathLst>
            </a:custGeom>
            <a:ln w="952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1799" y="5961292"/>
              <a:ext cx="119255" cy="11925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-1" y="6020920"/>
            <a:ext cx="803275" cy="635"/>
          </a:xfrm>
          <a:custGeom>
            <a:avLst/>
            <a:gdLst/>
            <a:ahLst/>
            <a:cxnLst/>
            <a:rect l="l" t="t" r="r" b="b"/>
            <a:pathLst>
              <a:path w="803275" h="635">
                <a:moveTo>
                  <a:pt x="0" y="469"/>
                </a:moveTo>
                <a:lnTo>
                  <a:pt x="803277" y="0"/>
                </a:lnTo>
              </a:path>
            </a:pathLst>
          </a:custGeom>
          <a:ln w="9525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22046" y="240094"/>
            <a:ext cx="82524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6760" algn="l"/>
                <a:tab pos="4890135" algn="l"/>
                <a:tab pos="6119495" algn="l"/>
              </a:tabLst>
            </a:pPr>
            <a:r>
              <a:rPr sz="5400" u="heavy" spc="-5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Model	</a:t>
            </a:r>
            <a:r>
              <a:rPr sz="5400" u="heavy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Summary	</a:t>
            </a:r>
            <a:r>
              <a:rPr sz="5400" u="heavy" spc="-5" dirty="0">
                <a:solidFill>
                  <a:srgbClr val="CFD3E6"/>
                </a:solidFill>
                <a:uFill>
                  <a:solidFill>
                    <a:srgbClr val="CFD3E6"/>
                  </a:solidFill>
                </a:uFill>
                <a:latin typeface="Calibri"/>
                <a:cs typeface="Calibri"/>
              </a:rPr>
              <a:t>and	Outline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08870" y="1644077"/>
            <a:ext cx="1149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FD3E6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FD3E6"/>
                </a:solidFill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470" y="1616878"/>
            <a:ext cx="113544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CFD3E6"/>
                </a:solidFill>
                <a:latin typeface="Calibri"/>
                <a:cs typeface="Calibri"/>
              </a:rPr>
              <a:t>latest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fashion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trends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detected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social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media.</a:t>
            </a:r>
            <a:endParaRPr sz="2000">
              <a:latin typeface="Calibri"/>
              <a:cs typeface="Calibri"/>
            </a:endParaRPr>
          </a:p>
          <a:p>
            <a:pPr marL="323850" marR="30480">
              <a:lnSpc>
                <a:spcPct val="100000"/>
              </a:lnSpc>
            </a:pP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dataset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is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prepared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using the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images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obtained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the </a:t>
            </a:r>
            <a:r>
              <a:rPr sz="2000" spc="-15" dirty="0">
                <a:solidFill>
                  <a:srgbClr val="CFD3E6"/>
                </a:solidFill>
                <a:latin typeface="Calibri"/>
                <a:cs typeface="Calibri"/>
              </a:rPr>
              <a:t>Instagram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accounts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growing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influencers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based </a:t>
            </a:r>
            <a:r>
              <a:rPr sz="2000" spc="-434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upon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FD3E6"/>
                </a:solidFill>
                <a:latin typeface="Calibri"/>
                <a:cs typeface="Calibri"/>
              </a:rPr>
              <a:t>several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criteria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such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as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number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FD3E6"/>
                </a:solidFill>
                <a:latin typeface="Calibri"/>
                <a:cs typeface="Calibri"/>
              </a:rPr>
              <a:t>likes/comments,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time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upload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(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how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recent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is )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323850" indent="-285750">
              <a:lnSpc>
                <a:spcPct val="100000"/>
              </a:lnSpc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positions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functional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CFD3E6"/>
                </a:solidFill>
                <a:latin typeface="Calibri"/>
                <a:cs typeface="Calibri"/>
              </a:rPr>
              <a:t>key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points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defined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on</a:t>
            </a:r>
            <a:r>
              <a:rPr sz="2000" spc="1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clothes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predicted,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such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corners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of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-50801" y="2836078"/>
            <a:ext cx="1163383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  <a:tabLst>
                <a:tab pos="757555" algn="l"/>
              </a:tabLst>
            </a:pPr>
            <a:r>
              <a:rPr sz="2000" strike="sngStrike" dirty="0">
                <a:solidFill>
                  <a:srgbClr val="CFD3E6"/>
                </a:solidFill>
                <a:latin typeface="Times New Roman"/>
                <a:cs typeface="Times New Roman"/>
              </a:rPr>
              <a:t> 	</a:t>
            </a:r>
            <a:r>
              <a:rPr sz="2000" strike="sngStrike" dirty="0">
                <a:solidFill>
                  <a:srgbClr val="CFD3E6"/>
                </a:solidFill>
                <a:latin typeface="Calibri"/>
                <a:cs typeface="Calibri"/>
              </a:rPr>
              <a:t>neckline,</a:t>
            </a:r>
            <a:r>
              <a:rPr sz="2000" strike="sngStrike" spc="-1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trike="sngStrike" spc="-5" dirty="0">
                <a:solidFill>
                  <a:srgbClr val="CFD3E6"/>
                </a:solidFill>
                <a:latin typeface="Calibri"/>
                <a:cs typeface="Calibri"/>
              </a:rPr>
              <a:t>hemline,</a:t>
            </a:r>
            <a:r>
              <a:rPr sz="2000" strike="sngStrike" spc="-1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trike="sngStrike" dirty="0">
                <a:solidFill>
                  <a:srgbClr val="CFD3E6"/>
                </a:solidFill>
                <a:latin typeface="Calibri"/>
                <a:cs typeface="Calibri"/>
              </a:rPr>
              <a:t>and</a:t>
            </a:r>
            <a:r>
              <a:rPr sz="2000" strike="sngStrike" spc="-1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trike="sngStrike" spc="-35" dirty="0">
                <a:solidFill>
                  <a:srgbClr val="CFD3E6"/>
                </a:solidFill>
                <a:latin typeface="Calibri"/>
                <a:cs typeface="Calibri"/>
              </a:rPr>
              <a:t>cuf</a:t>
            </a:r>
            <a:r>
              <a:rPr sz="2000" strike="noStrike" spc="-35" dirty="0">
                <a:solidFill>
                  <a:srgbClr val="CFD3E6"/>
                </a:solidFill>
                <a:latin typeface="Calibri"/>
                <a:cs typeface="Calibri"/>
              </a:rPr>
              <a:t>f.</a:t>
            </a:r>
            <a:endParaRPr sz="2000">
              <a:latin typeface="Calibri"/>
              <a:cs typeface="Calibri"/>
            </a:endParaRPr>
          </a:p>
          <a:p>
            <a:pPr marL="757555" marR="78740" indent="-285750">
              <a:lnSpc>
                <a:spcPct val="100000"/>
              </a:lnSpc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Multi-label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classification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done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aims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determining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which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elements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clothing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associated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with </a:t>
            </a:r>
            <a:r>
              <a:rPr sz="2000" spc="-434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attributes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 among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a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set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n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attributes.</a:t>
            </a:r>
            <a:endParaRPr sz="2000">
              <a:latin typeface="Calibri"/>
              <a:cs typeface="Calibri"/>
            </a:endParaRPr>
          </a:p>
          <a:p>
            <a:pPr marL="757555" marR="409575" indent="-28575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Using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item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retrieval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from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modified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dataset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prepared,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model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will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present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user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set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of </a:t>
            </a:r>
            <a:r>
              <a:rPr sz="2000" spc="-434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options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clothing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FD3E6"/>
                </a:solidFill>
                <a:latin typeface="Calibri"/>
                <a:cs typeface="Calibri"/>
              </a:rPr>
              <a:t>items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based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on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choices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selected</a:t>
            </a:r>
            <a:r>
              <a:rPr sz="2000" spc="5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by</a:t>
            </a:r>
            <a:r>
              <a:rPr sz="2000" dirty="0">
                <a:solidFill>
                  <a:srgbClr val="CFD3E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FD3E6"/>
                </a:solidFill>
                <a:latin typeface="Calibri"/>
                <a:cs typeface="Calibri"/>
              </a:rPr>
              <a:t>them.</a:t>
            </a:r>
            <a:endParaRPr sz="2000">
              <a:latin typeface="Calibri"/>
              <a:cs typeface="Calibri"/>
            </a:endParaRPr>
          </a:p>
          <a:p>
            <a:pPr marL="471805" marR="1778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prototype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give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an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idea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trending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as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b="1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outfits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based on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choices.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566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MT</vt:lpstr>
      <vt:lpstr>Calibri</vt:lpstr>
      <vt:lpstr>Microsoft Sans Serif</vt:lpstr>
      <vt:lpstr>Times New Roman</vt:lpstr>
      <vt:lpstr>Trebuchet MS</vt:lpstr>
      <vt:lpstr>Office Theme</vt:lpstr>
      <vt:lpstr>WE CODERS</vt:lpstr>
      <vt:lpstr>About Our Project</vt:lpstr>
      <vt:lpstr>TREND  DETECTION</vt:lpstr>
      <vt:lpstr>PowerPoint Presentation</vt:lpstr>
      <vt:lpstr>PowerPoint Presentation</vt:lpstr>
      <vt:lpstr>Model Summary and 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Myntra PPT</dc:title>
  <cp:lastModifiedBy>ayuska</cp:lastModifiedBy>
  <cp:revision>1</cp:revision>
  <dcterms:created xsi:type="dcterms:W3CDTF">2024-07-15T11:43:18Z</dcterms:created>
  <dcterms:modified xsi:type="dcterms:W3CDTF">2024-07-15T11:47:08Z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2022-01-18T00:00:00Z</vt:filetime>
  </property>
  <property fmtid="{D5CDD505-2E9C-101B-9397-08002B2CF9AE}" pid="3" name="Creator">
    <vt:lpwstr>Keynote</vt:lpwstr>
  </property>
  <property fmtid="{D5CDD505-2E9C-101B-9397-08002B2CF9AE}" pid="4" name="LastSaved">
    <vt:filetime>2024-07-15T00:00:00Z</vt:filetime>
  </property>
</Properties>
</file>