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7772400" cy="12801600"/>
  <p:notesSz cx="7772400" cy="1280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58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968496"/>
            <a:ext cx="660654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7168896"/>
            <a:ext cx="544068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512064"/>
            <a:ext cx="699516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944368"/>
            <a:ext cx="699516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11905488"/>
            <a:ext cx="2487168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941" y="764793"/>
            <a:ext cx="2710815" cy="498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marR="436245" indent="783590">
              <a:lnSpc>
                <a:spcPct val="1478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DeS  </a:t>
            </a: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25" dirty="0">
                <a:latin typeface="Times New Roman"/>
                <a:cs typeface="Times New Roman"/>
              </a:rPr>
              <a:t>W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T</a:t>
            </a:r>
            <a:r>
              <a:rPr sz="1800" b="1" spc="15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-S</a:t>
            </a:r>
            <a:r>
              <a:rPr sz="1800" b="1" spc="-10" dirty="0">
                <a:latin typeface="Times New Roman"/>
                <a:cs typeface="Times New Roman"/>
              </a:rPr>
              <a:t>H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R="37465"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 Project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marR="31750" algn="ctr">
              <a:lnSpc>
                <a:spcPct val="100000"/>
              </a:lnSpc>
              <a:spcBef>
                <a:spcPts val="865"/>
              </a:spcBef>
            </a:pPr>
            <a:r>
              <a:rPr sz="1400" b="1" i="1" spc="-10" dirty="0">
                <a:latin typeface="Times New Roman"/>
                <a:cs typeface="Times New Roman"/>
              </a:rPr>
              <a:t>Submitted</a:t>
            </a:r>
            <a:r>
              <a:rPr sz="1400" b="1" i="1" spc="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7620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SAPNA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GUPTA</a:t>
            </a:r>
            <a:endParaRPr sz="1600">
              <a:latin typeface="Times New Roman"/>
              <a:cs typeface="Times New Roman"/>
            </a:endParaRPr>
          </a:p>
          <a:p>
            <a:pPr marR="91440" algn="ctr">
              <a:lnSpc>
                <a:spcPct val="100000"/>
              </a:lnSpc>
              <a:spcBef>
                <a:spcPts val="969"/>
              </a:spcBef>
            </a:pPr>
            <a:r>
              <a:rPr sz="1400" b="1" spc="-10" dirty="0">
                <a:latin typeface="Times New Roman"/>
                <a:cs typeface="Times New Roman"/>
              </a:rPr>
              <a:t>University </a:t>
            </a:r>
            <a:r>
              <a:rPr sz="1400" b="1" spc="-5" dirty="0">
                <a:latin typeface="Times New Roman"/>
                <a:cs typeface="Times New Roman"/>
              </a:rPr>
              <a:t>Roll No.:</a:t>
            </a:r>
            <a:r>
              <a:rPr sz="1400" b="1" dirty="0">
                <a:latin typeface="Times New Roman"/>
                <a:cs typeface="Times New Roman"/>
              </a:rPr>
              <a:t> 1505410121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82550" marR="111125" algn="ctr">
              <a:lnSpc>
                <a:spcPct val="152900"/>
              </a:lnSpc>
              <a:spcBef>
                <a:spcPts val="1085"/>
              </a:spcBef>
            </a:pPr>
            <a:r>
              <a:rPr sz="1400" b="1" i="1" spc="-5" dirty="0">
                <a:latin typeface="Times New Roman"/>
                <a:cs typeface="Times New Roman"/>
              </a:rPr>
              <a:t>In partial fulfillment of </a:t>
            </a:r>
            <a:r>
              <a:rPr sz="1400" b="1" i="1" spc="-10" dirty="0">
                <a:latin typeface="Times New Roman"/>
                <a:cs typeface="Times New Roman"/>
              </a:rPr>
              <a:t>the </a:t>
            </a:r>
            <a:r>
              <a:rPr sz="1400" b="1" i="1" spc="-5" dirty="0">
                <a:latin typeface="Times New Roman"/>
                <a:cs typeface="Times New Roman"/>
              </a:rPr>
              <a:t>degree  of</a:t>
            </a:r>
            <a:endParaRPr sz="1400">
              <a:latin typeface="Times New Roman"/>
              <a:cs typeface="Times New Roman"/>
            </a:endParaRPr>
          </a:p>
          <a:p>
            <a:pPr marR="24765"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Times New Roman"/>
                <a:cs typeface="Times New Roman"/>
              </a:rPr>
              <a:t>Bachelor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Technology</a:t>
            </a:r>
            <a:endParaRPr sz="1600">
              <a:latin typeface="Times New Roman"/>
              <a:cs typeface="Times New Roman"/>
            </a:endParaRPr>
          </a:p>
          <a:p>
            <a:pPr marR="24765" algn="ctr">
              <a:lnSpc>
                <a:spcPct val="100000"/>
              </a:lnSpc>
              <a:spcBef>
                <a:spcPts val="990"/>
              </a:spcBef>
            </a:pPr>
            <a:r>
              <a:rPr sz="1400" b="1" i="1" spc="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400" b="1" spc="-10" dirty="0">
                <a:latin typeface="Times New Roman"/>
                <a:cs typeface="Times New Roman"/>
              </a:rPr>
              <a:t>Computer Science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2705" y="8970086"/>
            <a:ext cx="1056005" cy="744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10"/>
              </a:spcBef>
            </a:pPr>
            <a:r>
              <a:rPr sz="1600" b="1" dirty="0">
                <a:latin typeface="Times New Roman"/>
                <a:cs typeface="Times New Roman"/>
              </a:rPr>
              <a:t>BBDNITM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b="1" dirty="0">
                <a:latin typeface="Times New Roman"/>
                <a:cs typeface="Times New Roman"/>
              </a:rPr>
              <a:t>April ,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2018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8450" y="6237096"/>
            <a:ext cx="2143125" cy="214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292" y="1063498"/>
            <a:ext cx="13919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ER-DIAGRAM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2180208"/>
            <a:ext cx="4933950" cy="5467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8132698"/>
            <a:ext cx="4152900" cy="303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812" y="1060450"/>
            <a:ext cx="20840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7275" y="2520188"/>
            <a:ext cx="5648325" cy="625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436" y="1060450"/>
            <a:ext cx="21863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Arial"/>
                <a:cs typeface="Arial"/>
              </a:rPr>
              <a:t>SEQUENCE</a:t>
            </a:r>
            <a:r>
              <a:rPr sz="1600" b="1" u="heavy" spc="-3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1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9950" y="2452242"/>
            <a:ext cx="5939790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613" y="1258569"/>
            <a:ext cx="259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ACKNOWLEDGEMENT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6" y="2792095"/>
            <a:ext cx="5483860" cy="1018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80" dirty="0">
                <a:latin typeface="Trebuchet MS"/>
                <a:cs typeface="Trebuchet MS"/>
              </a:rPr>
              <a:t>It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is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my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esteemed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pleasure</a:t>
            </a:r>
            <a:r>
              <a:rPr sz="1400" spc="-10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to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present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this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report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on</a:t>
            </a:r>
            <a:r>
              <a:rPr sz="1400" spc="-11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DAWAWT-E-SHAAN.</a:t>
            </a:r>
            <a:endParaRPr sz="1400">
              <a:latin typeface="Trebuchet MS"/>
              <a:cs typeface="Trebuchet MS"/>
            </a:endParaRPr>
          </a:p>
          <a:p>
            <a:pPr marL="12700" marR="288290">
              <a:lnSpc>
                <a:spcPct val="182900"/>
              </a:lnSpc>
            </a:pPr>
            <a:r>
              <a:rPr sz="1400" spc="-50" dirty="0">
                <a:latin typeface="Trebuchet MS"/>
                <a:cs typeface="Trebuchet MS"/>
              </a:rPr>
              <a:t>I</a:t>
            </a:r>
            <a:r>
              <a:rPr sz="1400" spc="-33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would </a:t>
            </a:r>
            <a:r>
              <a:rPr sz="1400" spc="-95" dirty="0">
                <a:latin typeface="Trebuchet MS"/>
                <a:cs typeface="Trebuchet MS"/>
              </a:rPr>
              <a:t>like </a:t>
            </a:r>
            <a:r>
              <a:rPr sz="1400" spc="-65" dirty="0">
                <a:latin typeface="Trebuchet MS"/>
                <a:cs typeface="Trebuchet MS"/>
              </a:rPr>
              <a:t>to </a:t>
            </a:r>
            <a:r>
              <a:rPr sz="1400" spc="-75" dirty="0">
                <a:latin typeface="Trebuchet MS"/>
                <a:cs typeface="Trebuchet MS"/>
              </a:rPr>
              <a:t>thank </a:t>
            </a:r>
            <a:r>
              <a:rPr sz="1400" spc="-105" dirty="0">
                <a:latin typeface="Trebuchet MS"/>
                <a:cs typeface="Trebuchet MS"/>
              </a:rPr>
              <a:t>all </a:t>
            </a:r>
            <a:r>
              <a:rPr sz="1400" spc="-70" dirty="0">
                <a:latin typeface="Trebuchet MS"/>
                <a:cs typeface="Trebuchet MS"/>
              </a:rPr>
              <a:t>my </a:t>
            </a:r>
            <a:r>
              <a:rPr sz="1400" spc="-75" dirty="0">
                <a:latin typeface="Trebuchet MS"/>
                <a:cs typeface="Trebuchet MS"/>
              </a:rPr>
              <a:t>team </a:t>
            </a:r>
            <a:r>
              <a:rPr sz="1400" spc="-65" dirty="0">
                <a:latin typeface="Trebuchet MS"/>
                <a:cs typeface="Trebuchet MS"/>
              </a:rPr>
              <a:t>members-Sahil Sharma </a:t>
            </a:r>
            <a:r>
              <a:rPr sz="1400" spc="-175" dirty="0">
                <a:latin typeface="Trebuchet MS"/>
                <a:cs typeface="Trebuchet MS"/>
              </a:rPr>
              <a:t>, </a:t>
            </a:r>
            <a:r>
              <a:rPr sz="1400" spc="-70" dirty="0">
                <a:latin typeface="Trebuchet MS"/>
                <a:cs typeface="Trebuchet MS"/>
              </a:rPr>
              <a:t>Saloni Agarwal  </a:t>
            </a:r>
            <a:r>
              <a:rPr sz="1400" spc="-60" dirty="0">
                <a:latin typeface="Trebuchet MS"/>
                <a:cs typeface="Trebuchet MS"/>
              </a:rPr>
              <a:t>and </a:t>
            </a:r>
            <a:r>
              <a:rPr sz="1400" spc="-85" dirty="0">
                <a:latin typeface="Trebuchet MS"/>
                <a:cs typeface="Trebuchet MS"/>
              </a:rPr>
              <a:t>Prateek </a:t>
            </a:r>
            <a:r>
              <a:rPr sz="1400" spc="-90" dirty="0">
                <a:latin typeface="Trebuchet MS"/>
                <a:cs typeface="Trebuchet MS"/>
              </a:rPr>
              <a:t>Gulati </a:t>
            </a:r>
            <a:r>
              <a:rPr sz="1400" spc="-55" dirty="0">
                <a:latin typeface="Trebuchet MS"/>
                <a:cs typeface="Trebuchet MS"/>
              </a:rPr>
              <a:t>in supporting </a:t>
            </a:r>
            <a:r>
              <a:rPr sz="1400" spc="-70" dirty="0">
                <a:latin typeface="Trebuchet MS"/>
                <a:cs typeface="Trebuchet MS"/>
              </a:rPr>
              <a:t>me </a:t>
            </a:r>
            <a:r>
              <a:rPr sz="1400" spc="-95" dirty="0">
                <a:latin typeface="Trebuchet MS"/>
                <a:cs typeface="Trebuchet MS"/>
              </a:rPr>
              <a:t>at </a:t>
            </a:r>
            <a:r>
              <a:rPr sz="1400" spc="-55" dirty="0">
                <a:latin typeface="Trebuchet MS"/>
                <a:cs typeface="Trebuchet MS"/>
              </a:rPr>
              <a:t>various </a:t>
            </a:r>
            <a:r>
              <a:rPr sz="1400" spc="-65" dirty="0">
                <a:latin typeface="Trebuchet MS"/>
                <a:cs typeface="Trebuchet MS"/>
              </a:rPr>
              <a:t>stages </a:t>
            </a:r>
            <a:r>
              <a:rPr sz="1400" spc="-70" dirty="0">
                <a:latin typeface="Trebuchet MS"/>
                <a:cs typeface="Trebuchet MS"/>
              </a:rPr>
              <a:t>of </a:t>
            </a:r>
            <a:r>
              <a:rPr sz="1400" spc="-65" dirty="0">
                <a:latin typeface="Trebuchet MS"/>
                <a:cs typeface="Trebuchet MS"/>
              </a:rPr>
              <a:t>this </a:t>
            </a:r>
            <a:r>
              <a:rPr sz="1400" spc="-90" dirty="0">
                <a:latin typeface="Trebuchet MS"/>
                <a:cs typeface="Trebuchet MS"/>
              </a:rPr>
              <a:t>project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200" spc="-150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238" y="4413046"/>
            <a:ext cx="5241290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4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Secondly I would </a:t>
            </a:r>
            <a:r>
              <a:rPr sz="1400" spc="-10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to thank </a:t>
            </a:r>
            <a:r>
              <a:rPr sz="1400" spc="-25" dirty="0">
                <a:latin typeface="Times New Roman"/>
                <a:cs typeface="Times New Roman"/>
              </a:rPr>
              <a:t>my </a:t>
            </a:r>
            <a:r>
              <a:rPr sz="1400" spc="-5" dirty="0">
                <a:latin typeface="Times New Roman"/>
                <a:cs typeface="Times New Roman"/>
              </a:rPr>
              <a:t>project guide , </a:t>
            </a:r>
            <a:r>
              <a:rPr sz="1400" b="1" spc="5" dirty="0">
                <a:latin typeface="Times New Roman"/>
                <a:cs typeface="Times New Roman"/>
              </a:rPr>
              <a:t>Ms. </a:t>
            </a:r>
            <a:r>
              <a:rPr sz="1400" b="1" spc="-10" dirty="0">
                <a:latin typeface="Times New Roman"/>
                <a:cs typeface="Times New Roman"/>
              </a:rPr>
              <a:t>Shubha </a:t>
            </a:r>
            <a:r>
              <a:rPr sz="1400" b="1" spc="-5" dirty="0">
                <a:latin typeface="Times New Roman"/>
                <a:cs typeface="Times New Roman"/>
              </a:rPr>
              <a:t>Mishra  </a:t>
            </a:r>
            <a:r>
              <a:rPr sz="1400" spc="-5" dirty="0">
                <a:latin typeface="Times New Roman"/>
                <a:cs typeface="Times New Roman"/>
              </a:rPr>
              <a:t>ma’am , </a:t>
            </a:r>
            <a:r>
              <a:rPr sz="1400" spc="-15" dirty="0">
                <a:latin typeface="Times New Roman"/>
                <a:cs typeface="Times New Roman"/>
              </a:rPr>
              <a:t>Head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Department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Computer </a:t>
            </a:r>
            <a:r>
              <a:rPr sz="1400" spc="-10" dirty="0">
                <a:latin typeface="Times New Roman"/>
                <a:cs typeface="Times New Roman"/>
              </a:rPr>
              <a:t>Science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Engineering  </a:t>
            </a:r>
            <a:r>
              <a:rPr sz="1400" spc="-10" dirty="0">
                <a:latin typeface="Times New Roman"/>
                <a:cs typeface="Times New Roman"/>
              </a:rPr>
              <a:t>Department for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spc="-20" dirty="0">
                <a:latin typeface="Times New Roman"/>
                <a:cs typeface="Times New Roman"/>
              </a:rPr>
              <a:t>us </a:t>
            </a:r>
            <a:r>
              <a:rPr sz="1400" spc="-10" dirty="0">
                <a:latin typeface="Times New Roman"/>
                <a:cs typeface="Times New Roman"/>
              </a:rPr>
              <a:t>the required </a:t>
            </a:r>
            <a:r>
              <a:rPr sz="1400" spc="-5" dirty="0">
                <a:latin typeface="Times New Roman"/>
                <a:cs typeface="Times New Roman"/>
              </a:rPr>
              <a:t>guidelines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constant support  while </a:t>
            </a:r>
            <a:r>
              <a:rPr sz="1400" spc="-10" dirty="0">
                <a:latin typeface="Times New Roman"/>
                <a:cs typeface="Times New Roman"/>
              </a:rPr>
              <a:t>making this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238" y="6467653"/>
            <a:ext cx="5492750" cy="177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281305" indent="-24765">
              <a:lnSpc>
                <a:spcPct val="1514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spc="-5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would </a:t>
            </a:r>
            <a:r>
              <a:rPr sz="1400" spc="-10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thank </a:t>
            </a:r>
            <a:r>
              <a:rPr sz="1400" b="1" spc="5" dirty="0">
                <a:latin typeface="Times New Roman"/>
                <a:cs typeface="Times New Roman"/>
              </a:rPr>
              <a:t>Ms. </a:t>
            </a:r>
            <a:r>
              <a:rPr sz="1400" b="1" spc="-5" dirty="0">
                <a:latin typeface="Times New Roman"/>
                <a:cs typeface="Times New Roman"/>
              </a:rPr>
              <a:t>Seethalaxmi Ma’am </a:t>
            </a:r>
            <a:r>
              <a:rPr sz="1400" spc="-10" dirty="0">
                <a:latin typeface="Times New Roman"/>
                <a:cs typeface="Times New Roman"/>
              </a:rPr>
              <a:t>Director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Babu  Banarsi Das National Institute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Technology and Management </a:t>
            </a:r>
            <a:r>
              <a:rPr sz="1400" spc="-10" dirty="0">
                <a:latin typeface="Times New Roman"/>
                <a:cs typeface="Times New Roman"/>
              </a:rPr>
              <a:t>for 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spc="-20" dirty="0">
                <a:latin typeface="Times New Roman"/>
                <a:cs typeface="Times New Roman"/>
              </a:rPr>
              <a:t>me </a:t>
            </a:r>
            <a:r>
              <a:rPr sz="1400" spc="-10" dirty="0">
                <a:latin typeface="Times New Roman"/>
                <a:cs typeface="Times New Roman"/>
              </a:rPr>
              <a:t>the suitable </a:t>
            </a:r>
            <a:r>
              <a:rPr sz="1400" spc="-5" dirty="0">
                <a:latin typeface="Times New Roman"/>
                <a:cs typeface="Times New Roman"/>
              </a:rPr>
              <a:t>environment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exploring </a:t>
            </a:r>
            <a:r>
              <a:rPr sz="1400" dirty="0">
                <a:latin typeface="Times New Roman"/>
                <a:cs typeface="Times New Roman"/>
              </a:rPr>
              <a:t>through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36830" marR="5080" indent="198120">
              <a:lnSpc>
                <a:spcPct val="150000"/>
              </a:lnSpc>
              <a:spcBef>
                <a:spcPts val="1105"/>
              </a:spcBef>
            </a:pPr>
            <a:r>
              <a:rPr sz="1400" spc="-10" dirty="0">
                <a:latin typeface="Times New Roman"/>
                <a:cs typeface="Times New Roman"/>
              </a:rPr>
              <a:t>Last </a:t>
            </a:r>
            <a:r>
              <a:rPr sz="1400" spc="-5" dirty="0">
                <a:latin typeface="Times New Roman"/>
                <a:cs typeface="Times New Roman"/>
              </a:rPr>
              <a:t>but </a:t>
            </a:r>
            <a:r>
              <a:rPr sz="1400" spc="-10" dirty="0">
                <a:latin typeface="Times New Roman"/>
                <a:cs typeface="Times New Roman"/>
              </a:rPr>
              <a:t>not the least </a:t>
            </a:r>
            <a:r>
              <a:rPr sz="1400" spc="-5" dirty="0">
                <a:latin typeface="Times New Roman"/>
                <a:cs typeface="Times New Roman"/>
              </a:rPr>
              <a:t>I would </a:t>
            </a:r>
            <a:r>
              <a:rPr sz="1400" spc="-15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thank my </a:t>
            </a:r>
            <a:r>
              <a:rPr sz="1400" spc="-5" dirty="0">
                <a:latin typeface="Times New Roman"/>
                <a:cs typeface="Times New Roman"/>
              </a:rPr>
              <a:t>parents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providing </a:t>
            </a:r>
            <a:r>
              <a:rPr sz="1400" spc="-20" dirty="0">
                <a:latin typeface="Times New Roman"/>
                <a:cs typeface="Times New Roman"/>
              </a:rPr>
              <a:t>us </a:t>
            </a:r>
            <a:r>
              <a:rPr sz="1400" spc="5" dirty="0">
                <a:latin typeface="Times New Roman"/>
                <a:cs typeface="Times New Roman"/>
              </a:rPr>
              <a:t>all  </a:t>
            </a:r>
            <a:r>
              <a:rPr sz="1400" spc="-5" dirty="0">
                <a:latin typeface="Times New Roman"/>
                <a:cs typeface="Times New Roman"/>
              </a:rPr>
              <a:t>necessary </a:t>
            </a:r>
            <a:r>
              <a:rPr sz="1400" spc="-10" dirty="0">
                <a:latin typeface="Times New Roman"/>
                <a:cs typeface="Times New Roman"/>
              </a:rPr>
              <a:t>facilities for </a:t>
            </a:r>
            <a:r>
              <a:rPr sz="1400" spc="-5" dirty="0">
                <a:latin typeface="Times New Roman"/>
                <a:cs typeface="Times New Roman"/>
              </a:rPr>
              <a:t>carrying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successfully.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7234" y="8867064"/>
            <a:ext cx="105537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514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Thanking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  </a:t>
            </a:r>
            <a:r>
              <a:rPr sz="1400" spc="-10" dirty="0">
                <a:latin typeface="Times New Roman"/>
                <a:cs typeface="Times New Roman"/>
              </a:rPr>
              <a:t>Sapna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Gupta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102" y="1170178"/>
            <a:ext cx="337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CANDIDATE’S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DECLARATION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7447" y="1914271"/>
            <a:ext cx="5448935" cy="4016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5095" marR="5080" algn="just">
              <a:lnSpc>
                <a:spcPct val="160300"/>
              </a:lnSpc>
              <a:spcBef>
                <a:spcPts val="70"/>
              </a:spcBef>
            </a:pPr>
            <a:r>
              <a:rPr sz="1200" spc="-45" dirty="0">
                <a:latin typeface="Trebuchet MS"/>
                <a:cs typeface="Trebuchet MS"/>
              </a:rPr>
              <a:t>I </a:t>
            </a:r>
            <a:r>
              <a:rPr sz="1200" spc="-55" dirty="0">
                <a:latin typeface="Trebuchet MS"/>
                <a:cs typeface="Trebuchet MS"/>
              </a:rPr>
              <a:t>hereby </a:t>
            </a:r>
            <a:r>
              <a:rPr sz="1200" spc="-75" dirty="0">
                <a:latin typeface="Trebuchet MS"/>
                <a:cs typeface="Trebuchet MS"/>
              </a:rPr>
              <a:t>certify </a:t>
            </a:r>
            <a:r>
              <a:rPr sz="1200" spc="-70" dirty="0">
                <a:latin typeface="Trebuchet MS"/>
                <a:cs typeface="Trebuchet MS"/>
              </a:rPr>
              <a:t>that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55" dirty="0">
                <a:latin typeface="Trebuchet MS"/>
                <a:cs typeface="Trebuchet MS"/>
              </a:rPr>
              <a:t>work </a:t>
            </a:r>
            <a:r>
              <a:rPr sz="1200" spc="-40" dirty="0">
                <a:latin typeface="Trebuchet MS"/>
                <a:cs typeface="Trebuchet MS"/>
              </a:rPr>
              <a:t>done </a:t>
            </a:r>
            <a:r>
              <a:rPr sz="1200" spc="-60" dirty="0">
                <a:latin typeface="Trebuchet MS"/>
                <a:cs typeface="Trebuchet MS"/>
              </a:rPr>
              <a:t>which </a:t>
            </a:r>
            <a:r>
              <a:rPr sz="1200" spc="-40" dirty="0">
                <a:latin typeface="Trebuchet MS"/>
                <a:cs typeface="Trebuchet MS"/>
              </a:rPr>
              <a:t>is </a:t>
            </a:r>
            <a:r>
              <a:rPr sz="1200" spc="-55" dirty="0">
                <a:latin typeface="Trebuchet MS"/>
                <a:cs typeface="Trebuchet MS"/>
              </a:rPr>
              <a:t>being presented in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75" dirty="0">
                <a:latin typeface="Trebuchet MS"/>
                <a:cs typeface="Trebuchet MS"/>
              </a:rPr>
              <a:t>project  entitled……………………….in </a:t>
            </a:r>
            <a:r>
              <a:rPr sz="1200" spc="-70" dirty="0">
                <a:latin typeface="Trebuchet MS"/>
                <a:cs typeface="Trebuchet MS"/>
              </a:rPr>
              <a:t>partial fulfillment </a:t>
            </a:r>
            <a:r>
              <a:rPr sz="1200" spc="-55" dirty="0">
                <a:latin typeface="Trebuchet MS"/>
                <a:cs typeface="Trebuchet MS"/>
              </a:rPr>
              <a:t>of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55" dirty="0">
                <a:latin typeface="Trebuchet MS"/>
                <a:cs typeface="Trebuchet MS"/>
              </a:rPr>
              <a:t>requirements </a:t>
            </a:r>
            <a:r>
              <a:rPr sz="1200" spc="-50" dirty="0">
                <a:latin typeface="Trebuchet MS"/>
                <a:cs typeface="Trebuchet MS"/>
              </a:rPr>
              <a:t>for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55" dirty="0">
                <a:latin typeface="Trebuchet MS"/>
                <a:cs typeface="Trebuchet MS"/>
              </a:rPr>
              <a:t>award of </a:t>
            </a:r>
            <a:r>
              <a:rPr sz="1200" spc="-65" dirty="0">
                <a:latin typeface="Trebuchet MS"/>
                <a:cs typeface="Trebuchet MS"/>
              </a:rPr>
              <a:t>the  </a:t>
            </a:r>
            <a:r>
              <a:rPr sz="1200" spc="-60" dirty="0">
                <a:latin typeface="Trebuchet MS"/>
                <a:cs typeface="Trebuchet MS"/>
              </a:rPr>
              <a:t>degree </a:t>
            </a:r>
            <a:r>
              <a:rPr sz="1200" spc="-55" dirty="0">
                <a:latin typeface="Trebuchet MS"/>
                <a:cs typeface="Trebuchet MS"/>
              </a:rPr>
              <a:t>of Bachelor of </a:t>
            </a:r>
            <a:r>
              <a:rPr sz="1200" spc="-60" dirty="0">
                <a:latin typeface="Trebuchet MS"/>
                <a:cs typeface="Trebuchet MS"/>
              </a:rPr>
              <a:t>Technology </a:t>
            </a:r>
            <a:r>
              <a:rPr sz="1200" spc="-150" dirty="0">
                <a:latin typeface="Trebuchet MS"/>
                <a:cs typeface="Trebuchet MS"/>
              </a:rPr>
              <a:t>, </a:t>
            </a:r>
            <a:r>
              <a:rPr sz="1200" spc="-55" dirty="0">
                <a:latin typeface="Trebuchet MS"/>
                <a:cs typeface="Trebuchet MS"/>
              </a:rPr>
              <a:t>Computer </a:t>
            </a:r>
            <a:r>
              <a:rPr sz="1200" spc="-65" dirty="0">
                <a:latin typeface="Trebuchet MS"/>
                <a:cs typeface="Trebuchet MS"/>
              </a:rPr>
              <a:t>Science </a:t>
            </a:r>
            <a:r>
              <a:rPr sz="1200" spc="-45" dirty="0">
                <a:latin typeface="Trebuchet MS"/>
                <a:cs typeface="Trebuchet MS"/>
              </a:rPr>
              <a:t>&amp; </a:t>
            </a:r>
            <a:r>
              <a:rPr sz="1200" spc="-55" dirty="0">
                <a:latin typeface="Trebuchet MS"/>
                <a:cs typeface="Trebuchet MS"/>
              </a:rPr>
              <a:t>Engineering </a:t>
            </a:r>
            <a:r>
              <a:rPr sz="1200" spc="-45" dirty="0">
                <a:latin typeface="Trebuchet MS"/>
                <a:cs typeface="Trebuchet MS"/>
              </a:rPr>
              <a:t>and </a:t>
            </a:r>
            <a:r>
              <a:rPr sz="1200" spc="-60" dirty="0">
                <a:latin typeface="Trebuchet MS"/>
                <a:cs typeface="Trebuchet MS"/>
              </a:rPr>
              <a:t>submitted </a:t>
            </a:r>
            <a:r>
              <a:rPr sz="1200" spc="-55" dirty="0">
                <a:latin typeface="Trebuchet MS"/>
                <a:cs typeface="Trebuchet MS"/>
              </a:rPr>
              <a:t>in 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55" dirty="0">
                <a:latin typeface="Trebuchet MS"/>
                <a:cs typeface="Trebuchet MS"/>
              </a:rPr>
              <a:t>Department of Computer </a:t>
            </a:r>
            <a:r>
              <a:rPr sz="1200" spc="-65" dirty="0">
                <a:latin typeface="Trebuchet MS"/>
                <a:cs typeface="Trebuchet MS"/>
              </a:rPr>
              <a:t>Science </a:t>
            </a:r>
            <a:r>
              <a:rPr sz="1200" spc="-45" dirty="0">
                <a:latin typeface="Trebuchet MS"/>
                <a:cs typeface="Trebuchet MS"/>
              </a:rPr>
              <a:t>and </a:t>
            </a:r>
            <a:r>
              <a:rPr sz="1200" spc="-55" dirty="0">
                <a:latin typeface="Trebuchet MS"/>
                <a:cs typeface="Trebuchet MS"/>
              </a:rPr>
              <a:t>Engineering of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35" dirty="0">
                <a:latin typeface="Trebuchet MS"/>
                <a:cs typeface="Trebuchet MS"/>
              </a:rPr>
              <a:t>BBDNITM, </a:t>
            </a:r>
            <a:r>
              <a:rPr sz="1200" spc="-60" dirty="0">
                <a:latin typeface="Trebuchet MS"/>
                <a:cs typeface="Trebuchet MS"/>
              </a:rPr>
              <a:t>Lucknow </a:t>
            </a:r>
            <a:r>
              <a:rPr sz="1200" spc="-50" dirty="0">
                <a:latin typeface="Trebuchet MS"/>
                <a:cs typeface="Trebuchet MS"/>
              </a:rPr>
              <a:t>is </a:t>
            </a:r>
            <a:r>
              <a:rPr sz="1200" spc="-35" dirty="0">
                <a:latin typeface="Trebuchet MS"/>
                <a:cs typeface="Trebuchet MS"/>
              </a:rPr>
              <a:t>an  </a:t>
            </a:r>
            <a:r>
              <a:rPr sz="1200" spc="-65" dirty="0">
                <a:latin typeface="Trebuchet MS"/>
                <a:cs typeface="Trebuchet MS"/>
              </a:rPr>
              <a:t>authentic </a:t>
            </a:r>
            <a:r>
              <a:rPr sz="1200" spc="-60" dirty="0">
                <a:latin typeface="Trebuchet MS"/>
                <a:cs typeface="Trebuchet MS"/>
              </a:rPr>
              <a:t>record </a:t>
            </a:r>
            <a:r>
              <a:rPr sz="1200" spc="-55" dirty="0">
                <a:latin typeface="Trebuchet MS"/>
                <a:cs typeface="Trebuchet MS"/>
              </a:rPr>
              <a:t>of my </a:t>
            </a:r>
            <a:r>
              <a:rPr sz="1200" spc="-40" dirty="0">
                <a:latin typeface="Trebuchet MS"/>
                <a:cs typeface="Trebuchet MS"/>
              </a:rPr>
              <a:t>own </a:t>
            </a:r>
            <a:r>
              <a:rPr sz="1200" spc="-65" dirty="0">
                <a:latin typeface="Trebuchet MS"/>
                <a:cs typeface="Trebuchet MS"/>
              </a:rPr>
              <a:t>carried </a:t>
            </a:r>
            <a:r>
              <a:rPr sz="1200" spc="-50" dirty="0">
                <a:latin typeface="Trebuchet MS"/>
                <a:cs typeface="Trebuchet MS"/>
              </a:rPr>
              <a:t>out </a:t>
            </a:r>
            <a:r>
              <a:rPr sz="1200" spc="-45" dirty="0">
                <a:latin typeface="Trebuchet MS"/>
                <a:cs typeface="Trebuchet MS"/>
              </a:rPr>
              <a:t>during </a:t>
            </a:r>
            <a:r>
              <a:rPr sz="1200" spc="-70" dirty="0">
                <a:latin typeface="Trebuchet MS"/>
                <a:cs typeface="Trebuchet MS"/>
              </a:rPr>
              <a:t>a </a:t>
            </a:r>
            <a:r>
              <a:rPr sz="1200" spc="-55" dirty="0">
                <a:latin typeface="Trebuchet MS"/>
                <a:cs typeface="Trebuchet MS"/>
              </a:rPr>
              <a:t>period </a:t>
            </a:r>
            <a:r>
              <a:rPr sz="1200" spc="-65" dirty="0">
                <a:latin typeface="Trebuchet MS"/>
                <a:cs typeface="Trebuchet MS"/>
              </a:rPr>
              <a:t>from……………to </a:t>
            </a:r>
            <a:r>
              <a:rPr sz="1200" spc="-70" dirty="0">
                <a:latin typeface="Trebuchet MS"/>
                <a:cs typeface="Trebuchet MS"/>
              </a:rPr>
              <a:t>………… </a:t>
            </a:r>
            <a:r>
              <a:rPr sz="1200" spc="-45" dirty="0">
                <a:latin typeface="Trebuchet MS"/>
                <a:cs typeface="Trebuchet MS"/>
              </a:rPr>
              <a:t>under  </a:t>
            </a:r>
            <a:r>
              <a:rPr sz="1200" spc="-65" dirty="0">
                <a:latin typeface="Trebuchet MS"/>
                <a:cs typeface="Trebuchet MS"/>
              </a:rPr>
              <a:t>the </a:t>
            </a:r>
            <a:r>
              <a:rPr sz="1200" spc="-50" dirty="0">
                <a:latin typeface="Trebuchet MS"/>
                <a:cs typeface="Trebuchet MS"/>
              </a:rPr>
              <a:t>supervision </a:t>
            </a:r>
            <a:r>
              <a:rPr sz="1200" spc="-55" dirty="0">
                <a:latin typeface="Trebuchet MS"/>
                <a:cs typeface="Trebuchet MS"/>
              </a:rPr>
              <a:t>of </a:t>
            </a:r>
            <a:r>
              <a:rPr sz="1200" spc="-105" dirty="0">
                <a:latin typeface="Trebuchet MS"/>
                <a:cs typeface="Trebuchet MS"/>
              </a:rPr>
              <a:t>…………….., </a:t>
            </a:r>
            <a:r>
              <a:rPr sz="1200" spc="-50" dirty="0">
                <a:latin typeface="Trebuchet MS"/>
                <a:cs typeface="Trebuchet MS"/>
              </a:rPr>
              <a:t>Professor </a:t>
            </a:r>
            <a:r>
              <a:rPr sz="1200" spc="-70" dirty="0">
                <a:latin typeface="Trebuchet MS"/>
                <a:cs typeface="Trebuchet MS"/>
              </a:rPr>
              <a:t>Dept. </a:t>
            </a:r>
            <a:r>
              <a:rPr sz="1200" spc="-55" dirty="0">
                <a:latin typeface="Trebuchet MS"/>
                <a:cs typeface="Trebuchet MS"/>
              </a:rPr>
              <a:t>of Computer </a:t>
            </a:r>
            <a:r>
              <a:rPr sz="1200" spc="-65" dirty="0">
                <a:latin typeface="Trebuchet MS"/>
                <a:cs typeface="Trebuchet MS"/>
              </a:rPr>
              <a:t>Science </a:t>
            </a:r>
            <a:r>
              <a:rPr sz="1200" spc="-45" dirty="0">
                <a:latin typeface="Trebuchet MS"/>
                <a:cs typeface="Trebuchet MS"/>
              </a:rPr>
              <a:t>and </a:t>
            </a:r>
            <a:r>
              <a:rPr sz="1200" spc="-55" dirty="0">
                <a:latin typeface="Trebuchet MS"/>
                <a:cs typeface="Trebuchet MS"/>
              </a:rPr>
              <a:t>Engineering </a:t>
            </a:r>
            <a:r>
              <a:rPr sz="1200" spc="-150" dirty="0">
                <a:latin typeface="Trebuchet MS"/>
                <a:cs typeface="Trebuchet MS"/>
              </a:rPr>
              <a:t>,  </a:t>
            </a:r>
            <a:r>
              <a:rPr sz="1200" spc="-20" dirty="0">
                <a:latin typeface="Trebuchet MS"/>
                <a:cs typeface="Trebuchet MS"/>
              </a:rPr>
              <a:t>BBDNITM </a:t>
            </a:r>
            <a:r>
              <a:rPr sz="1200" spc="-150" dirty="0">
                <a:latin typeface="Trebuchet MS"/>
                <a:cs typeface="Trebuchet MS"/>
              </a:rPr>
              <a:t>,</a:t>
            </a:r>
            <a:r>
              <a:rPr sz="1200" spc="-19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Lucknow</a:t>
            </a:r>
            <a:r>
              <a:rPr sz="1100" spc="-65" dirty="0">
                <a:solidFill>
                  <a:srgbClr val="1F3762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70485" marR="10795" indent="85090" algn="just">
              <a:lnSpc>
                <a:spcPct val="151900"/>
              </a:lnSpc>
              <a:spcBef>
                <a:spcPts val="850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matter presented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dissertation has </a:t>
            </a:r>
            <a:r>
              <a:rPr sz="1200" spc="-10" dirty="0">
                <a:latin typeface="Times New Roman"/>
                <a:cs typeface="Times New Roman"/>
              </a:rPr>
              <a:t>not been </a:t>
            </a:r>
            <a:r>
              <a:rPr sz="1200" dirty="0">
                <a:latin typeface="Times New Roman"/>
                <a:cs typeface="Times New Roman"/>
              </a:rPr>
              <a:t>submitted by </a:t>
            </a:r>
            <a:r>
              <a:rPr sz="1200" spc="-15" dirty="0">
                <a:latin typeface="Times New Roman"/>
                <a:cs typeface="Times New Roman"/>
              </a:rPr>
              <a:t>me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award </a:t>
            </a:r>
            <a:r>
              <a:rPr sz="1200" spc="1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degree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any other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Institute.</a:t>
            </a:r>
            <a:endParaRPr sz="1200">
              <a:latin typeface="Times New Roman"/>
              <a:cs typeface="Times New Roman"/>
            </a:endParaRPr>
          </a:p>
          <a:p>
            <a:pPr marL="4156075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(Sapna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Gupta)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48895" marR="76200" indent="-36830">
              <a:lnSpc>
                <a:spcPct val="151700"/>
              </a:lnSpc>
            </a:pP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certify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above </a:t>
            </a:r>
            <a:r>
              <a:rPr sz="1200" spc="-5" dirty="0">
                <a:latin typeface="Times New Roman"/>
                <a:cs typeface="Times New Roman"/>
              </a:rPr>
              <a:t>statement </a:t>
            </a:r>
            <a:r>
              <a:rPr sz="1200" spc="-10" dirty="0">
                <a:latin typeface="Times New Roman"/>
                <a:cs typeface="Times New Roman"/>
              </a:rPr>
              <a:t>made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candidate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correct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15" dirty="0">
                <a:latin typeface="Times New Roman"/>
                <a:cs typeface="Times New Roman"/>
              </a:rPr>
              <a:t>best </a:t>
            </a:r>
            <a:r>
              <a:rPr sz="1200" spc="10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1475" y="6176264"/>
            <a:ext cx="1351915" cy="58039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10" dirty="0">
                <a:latin typeface="Times New Roman"/>
                <a:cs typeface="Times New Roman"/>
              </a:rPr>
              <a:t>(Name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Supervisor)</a:t>
            </a:r>
            <a:endParaRPr sz="12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……………………..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447" y="6176264"/>
            <a:ext cx="1352550" cy="11353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10" dirty="0">
                <a:latin typeface="Times New Roman"/>
                <a:cs typeface="Times New Roman"/>
              </a:rPr>
              <a:t>(Name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Supervisor)</a:t>
            </a:r>
            <a:endParaRPr sz="1200">
              <a:latin typeface="Times New Roman"/>
              <a:cs typeface="Times New Roman"/>
            </a:endParaRPr>
          </a:p>
          <a:p>
            <a:pPr marL="12700" marR="74295">
              <a:lnSpc>
                <a:spcPct val="151700"/>
              </a:lnSpc>
            </a:pPr>
            <a:r>
              <a:rPr sz="1200" dirty="0">
                <a:latin typeface="Times New Roman"/>
                <a:cs typeface="Times New Roman"/>
              </a:rPr>
              <a:t>…………………….  Date: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latin typeface="Times New Roman"/>
                <a:cs typeface="Times New Roman"/>
              </a:rPr>
              <a:t>.......................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6570" y="1115314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of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812" y="1859406"/>
            <a:ext cx="4626610" cy="324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00"/>
              </a:spcBef>
            </a:pPr>
            <a:r>
              <a:rPr sz="1200" i="1" spc="-105" dirty="0">
                <a:solidFill>
                  <a:srgbClr val="2E5395"/>
                </a:solidFill>
                <a:latin typeface="Trebuchet MS"/>
                <a:cs typeface="Trebuchet MS"/>
              </a:rPr>
              <a:t>   </a:t>
            </a:r>
            <a:r>
              <a:rPr sz="1200" i="1" spc="-8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2E5395"/>
                </a:solidFill>
                <a:latin typeface="Trebuchet MS"/>
                <a:cs typeface="Trebuchet MS"/>
              </a:rPr>
              <a:t>   </a:t>
            </a:r>
            <a:r>
              <a:rPr sz="1200" i="1" spc="-8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2E5395"/>
                </a:solidFill>
                <a:latin typeface="Trebuchet MS"/>
                <a:cs typeface="Trebuchet MS"/>
              </a:rPr>
              <a:t>  </a:t>
            </a:r>
            <a:r>
              <a:rPr sz="1200" i="1" spc="-8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2E5395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1.Abstract………………………………………………………………………...Page</a:t>
            </a:r>
            <a:r>
              <a:rPr sz="1200" i="1" spc="-114" dirty="0">
                <a:latin typeface="Trebuchet MS"/>
                <a:cs typeface="Trebuchet MS"/>
              </a:rPr>
              <a:t> </a:t>
            </a:r>
            <a:r>
              <a:rPr sz="1200" i="1" spc="-85" dirty="0">
                <a:latin typeface="Trebuchet MS"/>
                <a:cs typeface="Trebuchet MS"/>
              </a:rPr>
              <a:t>iv</a:t>
            </a:r>
            <a:r>
              <a:rPr sz="1200" i="1" spc="-105" dirty="0">
                <a:latin typeface="Trebuchet MS"/>
                <a:cs typeface="Trebuchet MS"/>
              </a:rPr>
              <a:t> </a:t>
            </a:r>
            <a:r>
              <a:rPr sz="1200" i="1" spc="-80" dirty="0">
                <a:latin typeface="Trebuchet MS"/>
                <a:cs typeface="Trebuchet MS"/>
              </a:rPr>
              <a:t> </a:t>
            </a:r>
            <a:r>
              <a:rPr sz="1200" i="1" spc="-55" dirty="0">
                <a:latin typeface="Trebuchet MS"/>
                <a:cs typeface="Trebuchet MS"/>
              </a:rPr>
              <a:t> </a:t>
            </a:r>
            <a:r>
              <a:rPr sz="1200" i="1" spc="-95" dirty="0"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R="12700" algn="ctr">
              <a:lnSpc>
                <a:spcPct val="100000"/>
              </a:lnSpc>
              <a:spcBef>
                <a:spcPts val="900"/>
              </a:spcBef>
            </a:pPr>
            <a:r>
              <a:rPr sz="1200" i="1" spc="-105" dirty="0">
                <a:latin typeface="Trebuchet MS"/>
                <a:cs typeface="Trebuchet MS"/>
              </a:rPr>
              <a:t>   </a:t>
            </a:r>
            <a:r>
              <a:rPr sz="1200" i="1" spc="-80" dirty="0">
                <a:latin typeface="Trebuchet MS"/>
                <a:cs typeface="Trebuchet MS"/>
              </a:rPr>
              <a:t> </a:t>
            </a:r>
            <a:r>
              <a:rPr sz="1200" i="1" spc="-105" dirty="0">
                <a:latin typeface="Trebuchet MS"/>
                <a:cs typeface="Trebuchet MS"/>
              </a:rPr>
              <a:t>   </a:t>
            </a:r>
            <a:r>
              <a:rPr sz="1200" i="1" spc="-80" dirty="0">
                <a:latin typeface="Trebuchet MS"/>
                <a:cs typeface="Trebuchet MS"/>
              </a:rPr>
              <a:t> </a:t>
            </a:r>
            <a:r>
              <a:rPr sz="1200" i="1" spc="-105" dirty="0">
                <a:latin typeface="Trebuchet MS"/>
                <a:cs typeface="Trebuchet MS"/>
              </a:rPr>
              <a:t>  </a:t>
            </a:r>
            <a:r>
              <a:rPr sz="1200" i="1" spc="-80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2.SRS </a:t>
            </a:r>
            <a:r>
              <a:rPr sz="1200" i="1" spc="-75" dirty="0">
                <a:latin typeface="Trebuchet MS"/>
                <a:cs typeface="Trebuchet MS"/>
              </a:rPr>
              <a:t>Specification…………………………………………………………..…Page</a:t>
            </a:r>
            <a:r>
              <a:rPr sz="1200" i="1" spc="-155" dirty="0">
                <a:latin typeface="Trebuchet MS"/>
                <a:cs typeface="Trebuchet MS"/>
              </a:rPr>
              <a:t> </a:t>
            </a:r>
            <a:r>
              <a:rPr sz="1200" i="1" spc="-25" dirty="0">
                <a:latin typeface="Trebuchet MS"/>
                <a:cs typeface="Trebuchet MS"/>
              </a:rPr>
              <a:t>1-5</a:t>
            </a:r>
            <a:r>
              <a:rPr sz="1200" i="1" spc="-95" dirty="0"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3.DFD(Level0,Level1,Level2).................................................Page6-7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785"/>
              </a:spcBef>
            </a:pPr>
            <a:r>
              <a:rPr sz="1200" i="1" dirty="0">
                <a:latin typeface="Times New Roman"/>
                <a:cs typeface="Times New Roman"/>
              </a:rPr>
              <a:t>4.ER </a:t>
            </a:r>
            <a:r>
              <a:rPr sz="1200" i="1" spc="-5" dirty="0">
                <a:latin typeface="Times New Roman"/>
                <a:cs typeface="Times New Roman"/>
              </a:rPr>
              <a:t>Diagrams…………………………………………….Page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8-9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5.Use-case diagram……………………………………….Page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05765" marR="398145">
              <a:lnSpc>
                <a:spcPct val="216800"/>
              </a:lnSpc>
            </a:pPr>
            <a:r>
              <a:rPr sz="1200" i="1" spc="-5" dirty="0">
                <a:latin typeface="Times New Roman"/>
                <a:cs typeface="Times New Roman"/>
              </a:rPr>
              <a:t>6.sequence diagram………………………………………..Page</a:t>
            </a:r>
            <a:r>
              <a:rPr sz="1200" i="1" spc="-1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11  7.Coding </a:t>
            </a:r>
            <a:r>
              <a:rPr sz="1200" i="1" spc="-5" dirty="0">
                <a:latin typeface="Times New Roman"/>
                <a:cs typeface="Times New Roman"/>
              </a:rPr>
              <a:t>…………………………………….</a:t>
            </a:r>
            <a:r>
              <a:rPr sz="1200" i="1" spc="-5" dirty="0" smtClean="0">
                <a:latin typeface="Times New Roman"/>
                <a:cs typeface="Times New Roman"/>
              </a:rPr>
              <a:t>Page12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15314"/>
            <a:ext cx="11671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79447"/>
            <a:ext cx="5954395" cy="2893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0"/>
              </a:spcBef>
            </a:pPr>
            <a:r>
              <a:rPr sz="1400" spc="-90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400" spc="-10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Dawat-e-Shaan</a:t>
            </a:r>
            <a:r>
              <a:rPr sz="1400" spc="-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system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aims</a:t>
            </a:r>
            <a:r>
              <a:rPr sz="1400" spc="-1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D0D0D"/>
                </a:solidFill>
                <a:latin typeface="Trebuchet MS"/>
                <a:cs typeface="Trebuchet MS"/>
              </a:rPr>
              <a:t>at</a:t>
            </a:r>
            <a:r>
              <a:rPr sz="1400" spc="-1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enabling</a:t>
            </a:r>
            <a:r>
              <a:rPr sz="1400" spc="-11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0D0D0D"/>
                </a:solidFill>
                <a:latin typeface="Trebuchet MS"/>
                <a:cs typeface="Trebuchet MS"/>
              </a:rPr>
              <a:t>customers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1400" spc="-1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reserving</a:t>
            </a:r>
            <a:r>
              <a:rPr sz="1400" spc="-9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D0D0D"/>
                </a:solidFill>
                <a:latin typeface="Trebuchet MS"/>
                <a:cs typeface="Trebuchet MS"/>
              </a:rPr>
              <a:t>hotel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40" dirty="0">
                <a:solidFill>
                  <a:srgbClr val="0D0D0D"/>
                </a:solidFill>
                <a:latin typeface="Trebuchet MS"/>
                <a:cs typeface="Trebuchet MS"/>
              </a:rPr>
              <a:t>rooms</a:t>
            </a:r>
            <a:r>
              <a:rPr sz="1400" spc="-1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D0D0D"/>
                </a:solidFill>
                <a:latin typeface="Trebuchet MS"/>
                <a:cs typeface="Trebuchet MS"/>
              </a:rPr>
              <a:t>by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0D0D0D"/>
                </a:solidFill>
                <a:latin typeface="Trebuchet MS"/>
                <a:cs typeface="Trebuchet MS"/>
              </a:rPr>
              <a:t>just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0D0D0D"/>
                </a:solidFill>
                <a:latin typeface="Trebuchet MS"/>
                <a:cs typeface="Trebuchet MS"/>
              </a:rPr>
              <a:t>logging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0D0D0D"/>
                </a:solidFill>
                <a:latin typeface="Trebuchet MS"/>
                <a:cs typeface="Trebuchet MS"/>
              </a:rPr>
              <a:t>on</a:t>
            </a:r>
            <a:r>
              <a:rPr sz="1400" spc="-11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400" spc="-1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400" spc="-10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website.</a:t>
            </a:r>
            <a:r>
              <a:rPr sz="1400" spc="-11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0D0D0D"/>
                </a:solidFill>
                <a:latin typeface="Trebuchet MS"/>
                <a:cs typeface="Trebuchet MS"/>
              </a:rPr>
              <a:t>On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0D0D0D"/>
                </a:solidFill>
                <a:latin typeface="Trebuchet MS"/>
                <a:cs typeface="Trebuchet MS"/>
              </a:rPr>
              <a:t>part</a:t>
            </a:r>
            <a:r>
              <a:rPr sz="1400" spc="-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administrator</a:t>
            </a:r>
            <a:r>
              <a:rPr sz="1400" spc="-1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0D0D0D"/>
                </a:solidFill>
                <a:latin typeface="Trebuchet MS"/>
                <a:cs typeface="Trebuchet MS"/>
              </a:rPr>
              <a:t>,</a:t>
            </a:r>
            <a:r>
              <a:rPr sz="1400" spc="-1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0D0D0D"/>
                </a:solidFill>
                <a:latin typeface="Trebuchet MS"/>
                <a:cs typeface="Trebuchet MS"/>
              </a:rPr>
              <a:t>his</a:t>
            </a:r>
            <a:endParaRPr sz="1400">
              <a:latin typeface="Trebuchet MS"/>
              <a:cs typeface="Trebuchet MS"/>
            </a:endParaRPr>
          </a:p>
          <a:p>
            <a:pPr marL="12700" marR="192405">
              <a:lnSpc>
                <a:spcPct val="160100"/>
              </a:lnSpc>
              <a:spcBef>
                <a:spcPts val="20"/>
              </a:spcBef>
            </a:pP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responsibility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is to 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check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for </a:t>
            </a:r>
            <a:r>
              <a:rPr sz="1400" spc="-45" dirty="0">
                <a:solidFill>
                  <a:srgbClr val="0D0D0D"/>
                </a:solidFill>
                <a:latin typeface="Trebuchet MS"/>
                <a:cs typeface="Trebuchet MS"/>
              </a:rPr>
              <a:t>room </a:t>
            </a:r>
            <a:r>
              <a:rPr sz="1400" spc="-95" dirty="0">
                <a:solidFill>
                  <a:srgbClr val="0D0D0D"/>
                </a:solidFill>
                <a:latin typeface="Trebuchet MS"/>
                <a:cs typeface="Trebuchet MS"/>
              </a:rPr>
              <a:t>availability. The </a:t>
            </a:r>
            <a:r>
              <a:rPr sz="1400" spc="-90" dirty="0">
                <a:solidFill>
                  <a:srgbClr val="0D0D0D"/>
                </a:solidFill>
                <a:latin typeface="Trebuchet MS"/>
                <a:cs typeface="Trebuchet MS"/>
              </a:rPr>
              <a:t>project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aims </a:t>
            </a:r>
            <a:r>
              <a:rPr sz="1400" spc="-95" dirty="0">
                <a:solidFill>
                  <a:srgbClr val="0D0D0D"/>
                </a:solidFill>
                <a:latin typeface="Trebuchet MS"/>
                <a:cs typeface="Trebuchet MS"/>
              </a:rPr>
              <a:t>at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building </a:t>
            </a:r>
            <a:r>
              <a:rPr sz="1400" spc="-8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400" spc="-3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web  based </a:t>
            </a:r>
            <a:r>
              <a:rPr sz="1400" spc="-80" dirty="0">
                <a:solidFill>
                  <a:srgbClr val="0D0D0D"/>
                </a:solidFill>
                <a:latin typeface="Trebuchet MS"/>
                <a:cs typeface="Trebuchet MS"/>
              </a:rPr>
              <a:t>application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for </a:t>
            </a:r>
            <a:r>
              <a:rPr sz="1400" spc="-80" dirty="0">
                <a:solidFill>
                  <a:srgbClr val="0D0D0D"/>
                </a:solidFill>
                <a:latin typeface="Trebuchet MS"/>
                <a:cs typeface="Trebuchet MS"/>
              </a:rPr>
              <a:t>small </a:t>
            </a:r>
            <a:r>
              <a:rPr sz="1400" spc="-60" dirty="0">
                <a:solidFill>
                  <a:srgbClr val="0D0D0D"/>
                </a:solidFill>
                <a:latin typeface="Trebuchet MS"/>
                <a:cs typeface="Trebuchet MS"/>
              </a:rPr>
              <a:t>and </a:t>
            </a:r>
            <a:r>
              <a:rPr sz="1400" spc="-65" dirty="0">
                <a:solidFill>
                  <a:srgbClr val="0D0D0D"/>
                </a:solidFill>
                <a:latin typeface="Trebuchet MS"/>
                <a:cs typeface="Trebuchet MS"/>
              </a:rPr>
              <a:t>medium </a:t>
            </a:r>
            <a:r>
              <a:rPr sz="1400" spc="-70" dirty="0">
                <a:solidFill>
                  <a:srgbClr val="0D0D0D"/>
                </a:solidFill>
                <a:latin typeface="Trebuchet MS"/>
                <a:cs typeface="Trebuchet MS"/>
              </a:rPr>
              <a:t>sized</a:t>
            </a:r>
            <a:r>
              <a:rPr sz="1400" spc="-3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0D0D0D"/>
                </a:solidFill>
                <a:latin typeface="Trebuchet MS"/>
                <a:cs typeface="Trebuchet MS"/>
              </a:rPr>
              <a:t>hotels.</a:t>
            </a:r>
            <a:endParaRPr sz="1400">
              <a:latin typeface="Trebuchet MS"/>
              <a:cs typeface="Trebuchet MS"/>
            </a:endParaRPr>
          </a:p>
          <a:p>
            <a:pPr marL="12700" marR="138430" indent="115570">
              <a:lnSpc>
                <a:spcPct val="151400"/>
              </a:lnSpc>
              <a:spcBef>
                <a:spcPts val="12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Through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this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it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becomes quite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convenient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 the user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find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hotels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bed and 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breakfast while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they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are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sz="14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51400"/>
              </a:lnSpc>
              <a:spcBef>
                <a:spcPts val="5"/>
              </a:spcBef>
            </a:pP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town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city ;they just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have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 do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booking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via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their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PC.Also 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part 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the 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administrator, 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he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checks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availability 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rooms and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reserves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room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customers without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performing a lot 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manual administrative</a:t>
            </a:r>
            <a:r>
              <a:rPr sz="14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work.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9092" y="5615177"/>
            <a:ext cx="180593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*******</a:t>
            </a:r>
            <a:r>
              <a:rPr sz="1000" spc="-25" dirty="0">
                <a:latin typeface="Times New Roman"/>
                <a:cs typeface="Times New Roman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*****</a:t>
            </a:r>
            <a:r>
              <a:rPr sz="1000" spc="-25" dirty="0">
                <a:latin typeface="Times New Roman"/>
                <a:cs typeface="Times New Roman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*****</a:t>
            </a:r>
            <a:r>
              <a:rPr sz="1000" spc="-25" dirty="0">
                <a:latin typeface="Times New Roman"/>
                <a:cs typeface="Times New Roman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*****</a:t>
            </a:r>
            <a:r>
              <a:rPr sz="1000" spc="-25" dirty="0">
                <a:latin typeface="Times New Roman"/>
                <a:cs typeface="Times New Roman"/>
              </a:rPr>
              <a:t>*</a:t>
            </a:r>
            <a:r>
              <a:rPr sz="1000" dirty="0">
                <a:latin typeface="Times New Roman"/>
                <a:cs typeface="Times New Roman"/>
              </a:rPr>
              <a:t>**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591" y="853186"/>
            <a:ext cx="4899025" cy="80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600" u="sng" spc="-65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SRS</a:t>
            </a:r>
            <a:r>
              <a:rPr sz="1600" u="sng" spc="-160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85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SPECIFICATION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i="1" spc="-5" dirty="0">
                <a:latin typeface="Arial"/>
                <a:cs typeface="Arial"/>
              </a:rPr>
              <a:t>Authors: </a:t>
            </a:r>
            <a:r>
              <a:rPr sz="1100" b="1" i="1" dirty="0">
                <a:latin typeface="Arial"/>
                <a:cs typeface="Arial"/>
              </a:rPr>
              <a:t>Sapna </a:t>
            </a:r>
            <a:r>
              <a:rPr sz="1100" b="1" i="1" spc="-5" dirty="0">
                <a:latin typeface="Arial"/>
                <a:cs typeface="Arial"/>
              </a:rPr>
              <a:t>Gupta, </a:t>
            </a:r>
            <a:r>
              <a:rPr sz="1200" b="1" spc="-10" dirty="0">
                <a:latin typeface="Times New Roman"/>
                <a:cs typeface="Times New Roman"/>
              </a:rPr>
              <a:t>Sahil Sharma </a:t>
            </a:r>
            <a:r>
              <a:rPr sz="1200" b="1" dirty="0">
                <a:latin typeface="Times New Roman"/>
                <a:cs typeface="Times New Roman"/>
              </a:rPr>
              <a:t>, </a:t>
            </a:r>
            <a:r>
              <a:rPr sz="1200" b="1" spc="-5" dirty="0">
                <a:latin typeface="Times New Roman"/>
                <a:cs typeface="Times New Roman"/>
              </a:rPr>
              <a:t>Saloni </a:t>
            </a:r>
            <a:r>
              <a:rPr sz="1200" b="1" spc="-10" dirty="0">
                <a:latin typeface="Times New Roman"/>
                <a:cs typeface="Times New Roman"/>
              </a:rPr>
              <a:t>Agarwal </a:t>
            </a:r>
            <a:r>
              <a:rPr sz="1200" b="1" spc="-5" dirty="0">
                <a:latin typeface="Times New Roman"/>
                <a:cs typeface="Times New Roman"/>
              </a:rPr>
              <a:t>and Prateek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Gulati.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48967"/>
            <a:ext cx="6146165" cy="6143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90"/>
              </a:spcBef>
              <a:buClr>
                <a:srgbClr val="1F3762"/>
              </a:buClr>
              <a:buFont typeface="Trebuchet MS"/>
              <a:buAutoNum type="arabicPeriod"/>
              <a:tabLst>
                <a:tab pos="183515" algn="l"/>
              </a:tabLst>
            </a:pPr>
            <a:r>
              <a:rPr sz="1400" i="1" u="sng" spc="-80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INTRODUCTION:</a:t>
            </a:r>
            <a:r>
              <a:rPr sz="1400" i="1" spc="-190" dirty="0">
                <a:solidFill>
                  <a:srgbClr val="1F3762"/>
                </a:solidFill>
                <a:latin typeface="Trebuchet MS"/>
                <a:cs typeface="Trebuchet MS"/>
              </a:rPr>
              <a:t> </a:t>
            </a:r>
            <a:endParaRPr sz="1400" dirty="0">
              <a:latin typeface="Trebuchet MS"/>
              <a:cs typeface="Trebuchet MS"/>
            </a:endParaRPr>
          </a:p>
          <a:p>
            <a:pPr marL="12700" marR="260350" lvl="1">
              <a:lnSpc>
                <a:spcPts val="1370"/>
              </a:lnSpc>
              <a:spcBef>
                <a:spcPts val="1170"/>
              </a:spcBef>
              <a:buSzPct val="91666"/>
              <a:buFont typeface="Times New Roman"/>
              <a:buAutoNum type="arabicPeriod"/>
              <a:tabLst>
                <a:tab pos="205740" algn="l"/>
              </a:tabLst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Purpose: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major </a:t>
            </a:r>
            <a:r>
              <a:rPr sz="1200" dirty="0">
                <a:latin typeface="Times New Roman"/>
                <a:cs typeface="Times New Roman"/>
              </a:rPr>
              <a:t>purpose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our </a:t>
            </a:r>
            <a:r>
              <a:rPr sz="1200" spc="-10" dirty="0">
                <a:latin typeface="Times New Roman"/>
                <a:cs typeface="Times New Roman"/>
              </a:rPr>
              <a:t>project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develop </a:t>
            </a:r>
            <a:r>
              <a:rPr sz="1200" dirty="0">
                <a:latin typeface="Times New Roman"/>
                <a:cs typeface="Times New Roman"/>
              </a:rPr>
              <a:t>a hotel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spc="-5" dirty="0">
                <a:latin typeface="Times New Roman"/>
                <a:cs typeface="Times New Roman"/>
              </a:rPr>
              <a:t>system,thereby  creating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</a:p>
          <a:p>
            <a:pPr marL="12700" marR="643890">
              <a:lnSpc>
                <a:spcPct val="150100"/>
              </a:lnSpc>
              <a:spcBef>
                <a:spcPts val="610"/>
              </a:spcBef>
            </a:pPr>
            <a:r>
              <a:rPr sz="1200" spc="-5" dirty="0">
                <a:latin typeface="Times New Roman"/>
                <a:cs typeface="Times New Roman"/>
              </a:rPr>
              <a:t>web-based application </a:t>
            </a:r>
            <a:r>
              <a:rPr sz="1200" spc="-10" dirty="0">
                <a:latin typeface="Times New Roman"/>
                <a:cs typeface="Times New Roman"/>
              </a:rPr>
              <a:t>for finding </a:t>
            </a:r>
            <a:r>
              <a:rPr sz="1200" dirty="0">
                <a:latin typeface="Times New Roman"/>
                <a:cs typeface="Times New Roman"/>
              </a:rPr>
              <a:t>small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medium </a:t>
            </a:r>
            <a:r>
              <a:rPr sz="1200" spc="-5" dirty="0">
                <a:latin typeface="Times New Roman"/>
                <a:cs typeface="Times New Roman"/>
              </a:rPr>
              <a:t>hotels, </a:t>
            </a:r>
            <a:r>
              <a:rPr sz="1200" spc="-15" dirty="0">
                <a:latin typeface="Times New Roman"/>
                <a:cs typeface="Times New Roman"/>
              </a:rPr>
              <a:t>inns, </a:t>
            </a:r>
            <a:r>
              <a:rPr sz="1200" spc="-10" dirty="0">
                <a:latin typeface="Times New Roman"/>
                <a:cs typeface="Times New Roman"/>
              </a:rPr>
              <a:t>bed </a:t>
            </a:r>
            <a:r>
              <a:rPr sz="1200" spc="-5" dirty="0">
                <a:latin typeface="Times New Roman"/>
                <a:cs typeface="Times New Roman"/>
              </a:rPr>
              <a:t>&amp;breakfast(B&amp;Bs).It  focuses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room </a:t>
            </a:r>
            <a:r>
              <a:rPr sz="1200" spc="-5" dirty="0">
                <a:latin typeface="Times New Roman"/>
                <a:cs typeface="Times New Roman"/>
              </a:rPr>
              <a:t>booking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appropriate hotel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free </a:t>
            </a:r>
            <a:r>
              <a:rPr sz="1200" spc="-5" dirty="0">
                <a:latin typeface="Times New Roman"/>
                <a:cs typeface="Times New Roman"/>
              </a:rPr>
              <a:t>rooms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available.</a:t>
            </a:r>
            <a:endParaRPr sz="1200" dirty="0">
              <a:latin typeface="Times New Roman"/>
              <a:cs typeface="Times New Roman"/>
            </a:endParaRPr>
          </a:p>
          <a:p>
            <a:pPr marL="12700" marR="317500" indent="222250">
              <a:lnSpc>
                <a:spcPct val="150000"/>
              </a:lnSpc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build at front-end as well as at </a:t>
            </a:r>
            <a:r>
              <a:rPr sz="1200" spc="-10" dirty="0">
                <a:latin typeface="Times New Roman"/>
                <a:cs typeface="Times New Roman"/>
              </a:rPr>
              <a:t>back-end via </a:t>
            </a:r>
            <a:r>
              <a:rPr lang="en-IN" sz="1200" spc="-5" dirty="0" err="1" smtClean="0">
                <a:latin typeface="Times New Roman"/>
                <a:cs typeface="Times New Roman"/>
              </a:rPr>
              <a:t>PhP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 </a:t>
            </a:r>
            <a:r>
              <a:rPr sz="1200" spc="-5" dirty="0">
                <a:latin typeface="Times New Roman"/>
                <a:cs typeface="Times New Roman"/>
              </a:rPr>
              <a:t>apart from  other web </a:t>
            </a:r>
            <a:r>
              <a:rPr sz="1200" spc="-10" dirty="0">
                <a:latin typeface="Times New Roman"/>
                <a:cs typeface="Times New Roman"/>
              </a:rPr>
              <a:t>development language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0" dirty="0">
                <a:latin typeface="Times New Roman"/>
                <a:cs typeface="Times New Roman"/>
              </a:rPr>
              <a:t>HTML, </a:t>
            </a:r>
            <a:r>
              <a:rPr sz="1200" spc="-5" dirty="0">
                <a:latin typeface="Times New Roman"/>
                <a:cs typeface="Times New Roman"/>
              </a:rPr>
              <a:t>CSS, Javascript, XML,Jquery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</a:t>
            </a:r>
          </a:p>
          <a:p>
            <a:pPr marL="12700" marR="312420" lvl="1">
              <a:lnSpc>
                <a:spcPct val="150100"/>
              </a:lnSpc>
              <a:spcBef>
                <a:spcPts val="20"/>
              </a:spcBef>
              <a:buSzPct val="91666"/>
              <a:buFont typeface="Times New Roman"/>
              <a:buAutoNum type="arabicPeriod" startAt="2"/>
              <a:tabLst>
                <a:tab pos="20574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Document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Convention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SRS document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presented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 format. </a:t>
            </a:r>
            <a:r>
              <a:rPr sz="1200" spc="-1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side headings as well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main </a:t>
            </a:r>
            <a:r>
              <a:rPr sz="1200" spc="-5" dirty="0">
                <a:latin typeface="Times New Roman"/>
                <a:cs typeface="Times New Roman"/>
              </a:rPr>
              <a:t>headings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spc="-5" dirty="0">
                <a:latin typeface="Times New Roman"/>
                <a:cs typeface="Times New Roman"/>
              </a:rPr>
              <a:t>been </a:t>
            </a:r>
            <a:r>
              <a:rPr sz="1200" spc="-10" dirty="0">
                <a:latin typeface="Times New Roman"/>
                <a:cs typeface="Times New Roman"/>
              </a:rPr>
              <a:t>made bold </a:t>
            </a:r>
            <a:r>
              <a:rPr sz="1200" spc="-5" dirty="0">
                <a:latin typeface="Times New Roman"/>
                <a:cs typeface="Times New Roman"/>
              </a:rPr>
              <a:t>and underlined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area </a:t>
            </a:r>
            <a:r>
              <a:rPr sz="1200" spc="20" dirty="0">
                <a:latin typeface="Times New Roman"/>
                <a:cs typeface="Times New Roman"/>
              </a:rPr>
              <a:t>of 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dirty="0">
                <a:latin typeface="Times New Roman"/>
                <a:cs typeface="Times New Roman"/>
              </a:rPr>
              <a:t>interest. </a:t>
            </a:r>
            <a:r>
              <a:rPr sz="1200" spc="-10" dirty="0">
                <a:latin typeface="Times New Roman"/>
                <a:cs typeface="Times New Roman"/>
              </a:rPr>
              <a:t>Rest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document </a:t>
            </a:r>
            <a:r>
              <a:rPr sz="1200" spc="-1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written using Times New </a:t>
            </a:r>
            <a:r>
              <a:rPr sz="1200" dirty="0">
                <a:latin typeface="Times New Roman"/>
                <a:cs typeface="Times New Roman"/>
              </a:rPr>
              <a:t>Roman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endParaRPr sz="1200" dirty="0">
              <a:latin typeface="Times New Roman"/>
              <a:cs typeface="Times New Roman"/>
            </a:endParaRPr>
          </a:p>
          <a:p>
            <a:pPr marL="12700" marR="291465" lvl="1">
              <a:lnSpc>
                <a:spcPct val="150000"/>
              </a:lnSpc>
              <a:buSzPct val="91666"/>
              <a:buFont typeface="Times New Roman"/>
              <a:buAutoNum type="arabicPeriod" startAt="2"/>
              <a:tabLst>
                <a:tab pos="205740" algn="l"/>
              </a:tabLst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Intended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audience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SRS 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10" dirty="0">
                <a:latin typeface="Times New Roman"/>
                <a:cs typeface="Times New Roman"/>
              </a:rPr>
              <a:t>mainly </a:t>
            </a:r>
            <a:r>
              <a:rPr sz="1200" spc="-5" dirty="0">
                <a:latin typeface="Times New Roman"/>
                <a:cs typeface="Times New Roman"/>
              </a:rPr>
              <a:t>prepared specially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those </a:t>
            </a:r>
            <a:r>
              <a:rPr sz="1200" spc="-10" dirty="0">
                <a:latin typeface="Times New Roman"/>
                <a:cs typeface="Times New Roman"/>
              </a:rPr>
              <a:t>people,who </a:t>
            </a:r>
            <a:r>
              <a:rPr sz="1200" spc="-15" dirty="0">
                <a:latin typeface="Times New Roman"/>
                <a:cs typeface="Times New Roman"/>
              </a:rPr>
              <a:t>face  </a:t>
            </a:r>
            <a:r>
              <a:rPr sz="1200" spc="-5" dirty="0">
                <a:latin typeface="Times New Roman"/>
                <a:cs typeface="Times New Roman"/>
              </a:rPr>
              <a:t>difficulties while </a:t>
            </a:r>
            <a:r>
              <a:rPr sz="1200" spc="-10" dirty="0">
                <a:latin typeface="Times New Roman"/>
                <a:cs typeface="Times New Roman"/>
              </a:rPr>
              <a:t>looking for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hotels when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city,town 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country.</a:t>
            </a:r>
            <a:endParaRPr sz="1200" dirty="0">
              <a:latin typeface="Times New Roman"/>
              <a:cs typeface="Times New Roman"/>
            </a:endParaRPr>
          </a:p>
          <a:p>
            <a:pPr marL="12700" marR="328930" lvl="1">
              <a:lnSpc>
                <a:spcPct val="149200"/>
              </a:lnSpc>
              <a:spcBef>
                <a:spcPts val="35"/>
              </a:spcBef>
              <a:buFont typeface="Arial"/>
              <a:buAutoNum type="arabicPeriod" startAt="2"/>
              <a:tabLst>
                <a:tab pos="226060" algn="l"/>
              </a:tabLst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 Scope</a:t>
            </a:r>
            <a:r>
              <a:rPr sz="1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main </a:t>
            </a:r>
            <a:r>
              <a:rPr sz="1200" spc="-5" dirty="0">
                <a:latin typeface="Times New Roman"/>
                <a:cs typeface="Times New Roman"/>
              </a:rPr>
              <a:t>objective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SRS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provide </a:t>
            </a:r>
            <a:r>
              <a:rPr sz="1200" spc="5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efficient online </a:t>
            </a:r>
            <a:r>
              <a:rPr sz="1200" dirty="0">
                <a:latin typeface="Times New Roman"/>
                <a:cs typeface="Times New Roman"/>
              </a:rPr>
              <a:t>portal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 Hotel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spc="-15" dirty="0">
                <a:latin typeface="Times New Roman"/>
                <a:cs typeface="Times New Roman"/>
              </a:rPr>
              <a:t>System.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system’s </a:t>
            </a:r>
            <a:r>
              <a:rPr sz="1200" spc="-10" dirty="0">
                <a:latin typeface="Times New Roman"/>
                <a:cs typeface="Times New Roman"/>
              </a:rPr>
              <a:t>main </a:t>
            </a:r>
            <a:r>
              <a:rPr sz="1200" spc="5" dirty="0">
                <a:latin typeface="Times New Roman"/>
                <a:cs typeface="Times New Roman"/>
              </a:rPr>
              <a:t>goal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provide </a:t>
            </a:r>
            <a:r>
              <a:rPr sz="1200" spc="-5" dirty="0">
                <a:latin typeface="Times New Roman"/>
                <a:cs typeface="Times New Roman"/>
              </a:rPr>
              <a:t>details regarding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10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tasks which </a:t>
            </a:r>
            <a:r>
              <a:rPr sz="1200" spc="-5" dirty="0">
                <a:latin typeface="Times New Roman"/>
                <a:cs typeface="Times New Roman"/>
              </a:rPr>
              <a:t>it’ll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able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efficiently and with much ease;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as: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00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Providing </a:t>
            </a:r>
            <a:r>
              <a:rPr sz="1200" spc="-5" dirty="0">
                <a:latin typeface="Times New Roman"/>
                <a:cs typeface="Times New Roman"/>
              </a:rPr>
              <a:t>booking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details.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285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Information about rooms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75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Customer’s check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80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Customer’s check out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</a:t>
            </a:r>
            <a:endParaRPr sz="1200" dirty="0">
              <a:latin typeface="Times New Roman"/>
              <a:cs typeface="Times New Roman"/>
            </a:endParaRPr>
          </a:p>
          <a:p>
            <a:pPr marL="469900" marR="5080" lvl="2" indent="-228600">
              <a:lnSpc>
                <a:spcPts val="1370"/>
              </a:lnSpc>
              <a:spcBef>
                <a:spcPts val="655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Enabling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secured online transaction while </a:t>
            </a:r>
            <a:r>
              <a:rPr sz="1200" dirty="0">
                <a:latin typeface="Times New Roman"/>
                <a:cs typeface="Times New Roman"/>
              </a:rPr>
              <a:t>they are </a:t>
            </a:r>
            <a:r>
              <a:rPr sz="1200" spc="-1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payments  online.</a:t>
            </a:r>
            <a:endParaRPr sz="1200" dirty="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65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700643"/>
            <a:ext cx="2862580" cy="796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05104" lvl="1" indent="-192405">
              <a:lnSpc>
                <a:spcPct val="100000"/>
              </a:lnSpc>
              <a:spcBef>
                <a:spcPts val="700"/>
              </a:spcBef>
              <a:buClr>
                <a:srgbClr val="272727"/>
              </a:buClr>
              <a:buSzPct val="91666"/>
              <a:buFont typeface="Times New Roman"/>
              <a:buAutoNum type="arabicPeriod" startAt="5"/>
              <a:tabLst>
                <a:tab pos="205740" algn="l"/>
              </a:tabLst>
            </a:pPr>
            <a:r>
              <a:rPr sz="1200" u="sng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References: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600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Wikipedia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50"/>
              </a:spcBef>
              <a:buSzPct val="83333"/>
              <a:buFont typeface="DejaVu Sans"/>
              <a:buChar char="➢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Hotelopro an </a:t>
            </a:r>
            <a:r>
              <a:rPr sz="1200" dirty="0">
                <a:latin typeface="Times New Roman"/>
                <a:cs typeface="Times New Roman"/>
              </a:rPr>
              <a:t>portal </a:t>
            </a:r>
            <a:r>
              <a:rPr sz="1200" spc="-10" dirty="0">
                <a:latin typeface="Times New Roman"/>
                <a:cs typeface="Times New Roman"/>
              </a:rPr>
              <a:t>for booking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hotels.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52486"/>
            <a:ext cx="6021070" cy="5588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34035" indent="-521334">
              <a:lnSpc>
                <a:spcPct val="100000"/>
              </a:lnSpc>
              <a:spcBef>
                <a:spcPts val="900"/>
              </a:spcBef>
              <a:buClr>
                <a:srgbClr val="1F3762"/>
              </a:buClr>
              <a:buFont typeface="Trebuchet MS"/>
              <a:buAutoNum type="arabicPeriod" startAt="2"/>
              <a:tabLst>
                <a:tab pos="534035" algn="l"/>
                <a:tab pos="534670" algn="l"/>
              </a:tabLst>
            </a:pPr>
            <a:r>
              <a:rPr sz="1600" i="1" u="sng" spc="-120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Overall</a:t>
            </a:r>
            <a:r>
              <a:rPr sz="1600" i="1" u="sng" spc="-125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i="1" u="sng" spc="-114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Trebuchet MS"/>
                <a:cs typeface="Trebuchet MS"/>
              </a:rPr>
              <a:t>Description:</a:t>
            </a:r>
            <a:r>
              <a:rPr sz="1600" i="1" spc="-120" dirty="0">
                <a:solidFill>
                  <a:srgbClr val="1F3762"/>
                </a:solidFill>
                <a:latin typeface="Trebuchet MS"/>
                <a:cs typeface="Trebuchet MS"/>
              </a:rPr>
              <a:t> </a:t>
            </a:r>
            <a:endParaRPr sz="1600">
              <a:latin typeface="Trebuchet MS"/>
              <a:cs typeface="Trebuchet MS"/>
            </a:endParaRPr>
          </a:p>
          <a:p>
            <a:pPr marL="534035" lvl="1" indent="-521334">
              <a:lnSpc>
                <a:spcPct val="100000"/>
              </a:lnSpc>
              <a:spcBef>
                <a:spcPts val="680"/>
              </a:spcBef>
              <a:buClr>
                <a:srgbClr val="272727"/>
              </a:buClr>
              <a:buFont typeface="Times New Roman"/>
              <a:buAutoNum type="arabicPeriod"/>
              <a:tabLst>
                <a:tab pos="534035" algn="l"/>
                <a:tab pos="534670" algn="l"/>
              </a:tabLst>
            </a:pPr>
            <a:r>
              <a:rPr sz="1400" u="sng" spc="-1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400" u="sng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Perspective:</a:t>
            </a:r>
            <a:endParaRPr sz="1400">
              <a:latin typeface="Times New Roman"/>
              <a:cs typeface="Times New Roman"/>
            </a:endParaRPr>
          </a:p>
          <a:p>
            <a:pPr marL="57785" marR="407670">
              <a:lnSpc>
                <a:spcPts val="1370"/>
              </a:lnSpc>
              <a:spcBef>
                <a:spcPts val="1095"/>
              </a:spcBef>
            </a:pP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SRS </a:t>
            </a:r>
            <a:r>
              <a:rPr sz="1200" spc="-10" dirty="0">
                <a:latin typeface="Times New Roman"/>
                <a:cs typeface="Times New Roman"/>
              </a:rPr>
              <a:t>document </a:t>
            </a:r>
            <a:r>
              <a:rPr sz="1200" dirty="0">
                <a:latin typeface="Times New Roman"/>
                <a:cs typeface="Times New Roman"/>
              </a:rPr>
              <a:t>the end-users </a:t>
            </a:r>
            <a:r>
              <a:rPr sz="1200" spc="-10" dirty="0">
                <a:latin typeface="Times New Roman"/>
                <a:cs typeface="Times New Roman"/>
              </a:rPr>
              <a:t>i.e.,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customers will </a:t>
            </a:r>
            <a:r>
              <a:rPr sz="1200" dirty="0">
                <a:latin typeface="Times New Roman"/>
                <a:cs typeface="Times New Roman"/>
              </a:rPr>
              <a:t>be easily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look </a:t>
            </a:r>
            <a:r>
              <a:rPr sz="1200" spc="-1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hotels</a:t>
            </a:r>
            <a:endParaRPr sz="1200">
              <a:latin typeface="Times New Roman"/>
              <a:cs typeface="Times New Roman"/>
            </a:endParaRPr>
          </a:p>
          <a:p>
            <a:pPr marL="12700" marR="337820">
              <a:lnSpc>
                <a:spcPct val="150000"/>
              </a:lnSpc>
              <a:spcBef>
                <a:spcPts val="615"/>
              </a:spcBef>
            </a:pP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rooms,which earlier </a:t>
            </a:r>
            <a:r>
              <a:rPr sz="1200" spc="-10" dirty="0">
                <a:latin typeface="Times New Roman"/>
                <a:cs typeface="Times New Roman"/>
              </a:rPr>
              <a:t>involved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lot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paperwork. </a:t>
            </a:r>
            <a:r>
              <a:rPr sz="1200" spc="-10" dirty="0">
                <a:latin typeface="Times New Roman"/>
                <a:cs typeface="Times New Roman"/>
              </a:rPr>
              <a:t>The manual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involved lots </a:t>
            </a:r>
            <a:r>
              <a:rPr sz="1200" spc="1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problems regarding calculations and </a:t>
            </a:r>
            <a:r>
              <a:rPr sz="1200" spc="-1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produced </a:t>
            </a:r>
            <a:r>
              <a:rPr sz="1200" spc="-15" dirty="0">
                <a:latin typeface="Times New Roman"/>
                <a:cs typeface="Times New Roman"/>
              </a:rPr>
              <a:t>bulk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filing </a:t>
            </a:r>
            <a:r>
              <a:rPr sz="1200" spc="-10" dirty="0">
                <a:latin typeface="Times New Roman"/>
                <a:cs typeface="Times New Roman"/>
              </a:rPr>
              <a:t>system, so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contrary to </a:t>
            </a:r>
            <a:r>
              <a:rPr sz="1200" spc="-5" dirty="0">
                <a:latin typeface="Times New Roman"/>
                <a:cs typeface="Times New Roman"/>
              </a:rPr>
              <a:t>all  these,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Hotel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spc="5" dirty="0">
                <a:latin typeface="Times New Roman"/>
                <a:cs typeface="Times New Roman"/>
              </a:rPr>
              <a:t>system </a:t>
            </a:r>
            <a:r>
              <a:rPr sz="1200" spc="-10" dirty="0">
                <a:latin typeface="Times New Roman"/>
                <a:cs typeface="Times New Roman"/>
              </a:rPr>
              <a:t>aims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10" dirty="0">
                <a:latin typeface="Times New Roman"/>
                <a:cs typeface="Times New Roman"/>
              </a:rPr>
              <a:t>eliminating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anomalies.</a:t>
            </a:r>
            <a:endParaRPr sz="1200">
              <a:latin typeface="Times New Roman"/>
              <a:cs typeface="Times New Roman"/>
            </a:endParaRPr>
          </a:p>
          <a:p>
            <a:pPr marL="12700" marR="5080" indent="158115">
              <a:lnSpc>
                <a:spcPct val="150000"/>
              </a:lnSpc>
            </a:pPr>
            <a:r>
              <a:rPr sz="1200" spc="-10" dirty="0">
                <a:latin typeface="Times New Roman"/>
                <a:cs typeface="Times New Roman"/>
              </a:rPr>
              <a:t>The final </a:t>
            </a:r>
            <a:r>
              <a:rPr sz="1200" spc="-5" dirty="0">
                <a:latin typeface="Times New Roman"/>
                <a:cs typeface="Times New Roman"/>
              </a:rPr>
              <a:t>outcome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going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give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better </a:t>
            </a:r>
            <a:r>
              <a:rPr sz="1200" spc="-5" dirty="0">
                <a:latin typeface="Times New Roman"/>
                <a:cs typeface="Times New Roman"/>
              </a:rPr>
              <a:t>performance as compared </a:t>
            </a:r>
            <a:r>
              <a:rPr sz="1200" dirty="0">
                <a:latin typeface="Times New Roman"/>
                <a:cs typeface="Times New Roman"/>
              </a:rPr>
              <a:t>to the  </a:t>
            </a:r>
            <a:r>
              <a:rPr sz="1200" spc="-5" dirty="0">
                <a:latin typeface="Times New Roman"/>
                <a:cs typeface="Times New Roman"/>
              </a:rPr>
              <a:t>conventional </a:t>
            </a:r>
            <a:r>
              <a:rPr sz="1200" spc="-10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that each and </a:t>
            </a:r>
            <a:r>
              <a:rPr sz="1200" dirty="0">
                <a:latin typeface="Times New Roman"/>
                <a:cs typeface="Times New Roman"/>
              </a:rPr>
              <a:t>every hotel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possess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earlier.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534035" lvl="1" indent="-521334">
              <a:lnSpc>
                <a:spcPct val="100000"/>
              </a:lnSpc>
              <a:spcBef>
                <a:spcPts val="5"/>
              </a:spcBef>
              <a:buClr>
                <a:srgbClr val="272727"/>
              </a:buClr>
              <a:buFont typeface="Times New Roman"/>
              <a:buAutoNum type="arabicPeriod" startAt="2"/>
              <a:tabLst>
                <a:tab pos="534035" algn="l"/>
                <a:tab pos="534670" algn="l"/>
              </a:tabLst>
            </a:pPr>
            <a:r>
              <a:rPr sz="1400" u="sng" spc="-1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Product</a:t>
            </a:r>
            <a:r>
              <a:rPr sz="1400" u="sng" spc="3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Function:</a:t>
            </a:r>
            <a:endParaRPr sz="14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605"/>
              </a:spcBef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Hotel </a:t>
            </a:r>
            <a:r>
              <a:rPr sz="1200" spc="-5" dirty="0">
                <a:latin typeface="Times New Roman"/>
                <a:cs typeface="Times New Roman"/>
              </a:rPr>
              <a:t>Management System aims at performing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following functions,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600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Making </a:t>
            </a:r>
            <a:r>
              <a:rPr sz="1200" dirty="0">
                <a:latin typeface="Times New Roman"/>
                <a:cs typeface="Times New Roman"/>
              </a:rPr>
              <a:t>hotel </a:t>
            </a:r>
            <a:r>
              <a:rPr sz="1200" spc="5" dirty="0">
                <a:latin typeface="Times New Roman"/>
                <a:cs typeface="Times New Roman"/>
              </a:rPr>
              <a:t>room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bookings.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55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Checking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rooms.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75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Updating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guests(Add,Delete,Update)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80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Managing </a:t>
            </a:r>
            <a:r>
              <a:rPr sz="1200" spc="5" dirty="0">
                <a:latin typeface="Times New Roman"/>
                <a:cs typeface="Times New Roman"/>
              </a:rPr>
              <a:t>Room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details(Add,Delete,Update)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75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Setting </a:t>
            </a:r>
            <a:r>
              <a:rPr sz="1200" dirty="0">
                <a:latin typeface="Times New Roman"/>
                <a:cs typeface="Times New Roman"/>
              </a:rPr>
              <a:t>up </a:t>
            </a:r>
            <a:r>
              <a:rPr sz="1200" spc="-5" dirty="0">
                <a:latin typeface="Times New Roman"/>
                <a:cs typeface="Times New Roman"/>
              </a:rPr>
              <a:t>rates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rooms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50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Taking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Backups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575"/>
              </a:spcBef>
              <a:buSzPct val="83333"/>
              <a:buFont typeface="DejaVu Sans"/>
              <a:buChar char="❖"/>
              <a:tabLst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Email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421130">
              <a:lnSpc>
                <a:spcPct val="100000"/>
              </a:lnSpc>
            </a:pPr>
            <a:r>
              <a:rPr sz="1600" u="sng" spc="-6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2.3User </a:t>
            </a:r>
            <a:r>
              <a:rPr sz="1600" u="sng" spc="-8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Class </a:t>
            </a:r>
            <a:r>
              <a:rPr sz="1600" u="sng" spc="-6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and</a:t>
            </a:r>
            <a:r>
              <a:rPr sz="1600" u="sng" spc="-24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9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Characteristics: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6743700"/>
          <a:ext cx="5945504" cy="2172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14"/>
                <a:gridCol w="4314190"/>
              </a:tblGrid>
              <a:tr h="371475"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Class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434343"/>
                      </a:solidFill>
                      <a:prstDash val="solid"/>
                    </a:lnL>
                    <a:lnR w="12700">
                      <a:solidFill>
                        <a:srgbClr val="434343"/>
                      </a:solidFill>
                      <a:prstDash val="solid"/>
                    </a:lnR>
                    <a:lnT w="12700">
                      <a:solidFill>
                        <a:srgbClr val="434343"/>
                      </a:solidFill>
                      <a:prstDash val="solid"/>
                    </a:lnT>
                    <a:lnB w="12700">
                      <a:solidFill>
                        <a:srgbClr val="4343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434343"/>
                      </a:solidFill>
                      <a:prstDash val="solid"/>
                    </a:lnL>
                    <a:lnR w="12700">
                      <a:solidFill>
                        <a:srgbClr val="434343"/>
                      </a:solidFill>
                      <a:prstDash val="solid"/>
                    </a:lnR>
                    <a:lnT w="12700">
                      <a:solidFill>
                        <a:srgbClr val="434343"/>
                      </a:solidFill>
                      <a:prstDash val="solid"/>
                    </a:lnT>
                    <a:lnB w="12700">
                      <a:solidFill>
                        <a:srgbClr val="43434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1.Admin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3434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344805">
                        <a:lnSpc>
                          <a:spcPts val="1800"/>
                        </a:lnSpc>
                        <a:spcBef>
                          <a:spcPts val="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Responsible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storing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customer’s details.Besides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he also  updates room information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i.e.checking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rooms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availability.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3434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2.Customer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104775">
                        <a:lnSpc>
                          <a:spcPts val="18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customer details as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name,last name,address,phone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no.,days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stay,room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wanting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book,etc.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71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3.Managers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231775">
                        <a:lnSpc>
                          <a:spcPts val="1800"/>
                        </a:lnSpc>
                        <a:spcBef>
                          <a:spcPts val="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details regarding hotels,inns,etc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 The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details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include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hotel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name,no.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rooms,location,etc.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8812" y="9611994"/>
            <a:ext cx="601027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2.4Operating Environment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project </a:t>
            </a:r>
            <a:r>
              <a:rPr sz="1200" spc="5" dirty="0">
                <a:latin typeface="Arial"/>
                <a:cs typeface="Arial"/>
              </a:rPr>
              <a:t>is </a:t>
            </a:r>
            <a:r>
              <a:rPr sz="1200" spc="-5" dirty="0">
                <a:latin typeface="Arial"/>
                <a:cs typeface="Arial"/>
              </a:rPr>
              <a:t>web-based and can be opened via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spc="-5" dirty="0">
                <a:latin typeface="Arial"/>
                <a:cs typeface="Arial"/>
              </a:rPr>
              <a:t>web-browser as Mozilla,Chrome,IE,Opera,etc.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350"/>
              </a:lnSpc>
              <a:spcBef>
                <a:spcPts val="21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2.5Design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implementation constraint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 </a:t>
            </a:r>
            <a:r>
              <a:rPr sz="1200" spc="-10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no </a:t>
            </a:r>
            <a:r>
              <a:rPr sz="1200" spc="-5" dirty="0">
                <a:latin typeface="Arial"/>
                <a:cs typeface="Arial"/>
              </a:rPr>
              <a:t>constraints present </a:t>
            </a:r>
            <a:r>
              <a:rPr sz="1200" spc="5" dirty="0">
                <a:latin typeface="Arial"/>
                <a:cs typeface="Arial"/>
              </a:rPr>
              <a:t>in 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project </a:t>
            </a:r>
            <a:r>
              <a:rPr sz="1200" dirty="0">
                <a:latin typeface="Arial"/>
                <a:cs typeface="Arial"/>
              </a:rPr>
              <a:t>at </a:t>
            </a:r>
            <a:r>
              <a:rPr sz="1200" spc="-5" dirty="0">
                <a:latin typeface="Arial"/>
                <a:cs typeface="Arial"/>
              </a:rPr>
              <a:t>this point, </a:t>
            </a:r>
            <a:r>
              <a:rPr sz="1200" dirty="0">
                <a:latin typeface="Arial"/>
                <a:cs typeface="Arial"/>
              </a:rPr>
              <a:t>as its </a:t>
            </a:r>
            <a:r>
              <a:rPr sz="1200" spc="-5" dirty="0">
                <a:latin typeface="Arial"/>
                <a:cs typeface="Arial"/>
              </a:rPr>
              <a:t>a simple online </a:t>
            </a:r>
            <a:r>
              <a:rPr sz="1200" dirty="0">
                <a:latin typeface="Arial"/>
                <a:cs typeface="Arial"/>
              </a:rPr>
              <a:t>room booking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476" y="979983"/>
            <a:ext cx="5889625" cy="501034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67690" indent="-521970">
              <a:lnSpc>
                <a:spcPct val="100000"/>
              </a:lnSpc>
              <a:spcBef>
                <a:spcPts val="770"/>
              </a:spcBef>
              <a:buClr>
                <a:srgbClr val="1F3762"/>
              </a:buClr>
              <a:buFont typeface="Arial"/>
              <a:buAutoNum type="arabicPeriod" startAt="3"/>
              <a:tabLst>
                <a:tab pos="567690" algn="l"/>
                <a:tab pos="568325" algn="l"/>
              </a:tabLst>
            </a:pPr>
            <a:r>
              <a:rPr sz="1400" i="1" u="sng" spc="-10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Arial"/>
                <a:cs typeface="Arial"/>
              </a:rPr>
              <a:t>Specific</a:t>
            </a:r>
            <a:r>
              <a:rPr sz="1400" i="1" u="sng" spc="-5" dirty="0">
                <a:solidFill>
                  <a:srgbClr val="1F3762"/>
                </a:solidFill>
                <a:uFill>
                  <a:solidFill>
                    <a:srgbClr val="1F3762"/>
                  </a:solidFill>
                </a:uFill>
                <a:latin typeface="Arial"/>
                <a:cs typeface="Arial"/>
              </a:rPr>
              <a:t> Requirement:</a:t>
            </a:r>
            <a:endParaRPr sz="1400" dirty="0">
              <a:latin typeface="Arial"/>
              <a:cs typeface="Arial"/>
            </a:endParaRPr>
          </a:p>
          <a:p>
            <a:pPr marL="259079" lvl="1" indent="-246379">
              <a:lnSpc>
                <a:spcPct val="100000"/>
              </a:lnSpc>
              <a:spcBef>
                <a:spcPts val="675"/>
              </a:spcBef>
              <a:buClr>
                <a:srgbClr val="272727"/>
              </a:buClr>
              <a:buFont typeface="Trebuchet MS"/>
              <a:buAutoNum type="arabicPeriod"/>
              <a:tabLst>
                <a:tab pos="259715" algn="l"/>
              </a:tabLst>
            </a:pPr>
            <a:r>
              <a:rPr sz="1400" u="sng" spc="-7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Functional</a:t>
            </a:r>
            <a:r>
              <a:rPr sz="1400" u="sng" spc="-11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7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Requirement:</a:t>
            </a:r>
            <a:endParaRPr sz="1400" dirty="0">
              <a:latin typeface="Trebuchet MS"/>
              <a:cs typeface="Trebuchet MS"/>
            </a:endParaRPr>
          </a:p>
          <a:p>
            <a:pPr marL="503555" lvl="2" indent="-229235">
              <a:lnSpc>
                <a:spcPct val="100000"/>
              </a:lnSpc>
              <a:spcBef>
                <a:spcPts val="680"/>
              </a:spcBef>
              <a:buSzPct val="83333"/>
              <a:buChar char="●"/>
              <a:tabLst>
                <a:tab pos="503555" algn="l"/>
                <a:tab pos="504190" algn="l"/>
              </a:tabLst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project </a:t>
            </a:r>
            <a:r>
              <a:rPr sz="1200" spc="-5" dirty="0">
                <a:latin typeface="Arial"/>
                <a:cs typeface="Arial"/>
              </a:rPr>
              <a:t>shall be </a:t>
            </a:r>
            <a:r>
              <a:rPr sz="1200" dirty="0">
                <a:latin typeface="Arial"/>
                <a:cs typeface="Arial"/>
              </a:rPr>
              <a:t>able to book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rooms.</a:t>
            </a:r>
            <a:endParaRPr sz="1200" dirty="0">
              <a:latin typeface="Arial"/>
              <a:cs typeface="Arial"/>
            </a:endParaRPr>
          </a:p>
          <a:p>
            <a:pPr marL="503555" lvl="2" indent="-229235">
              <a:lnSpc>
                <a:spcPct val="100000"/>
              </a:lnSpc>
              <a:spcBef>
                <a:spcPts val="580"/>
              </a:spcBef>
              <a:buSzPct val="83333"/>
              <a:buChar char="●"/>
              <a:tabLst>
                <a:tab pos="503555" algn="l"/>
                <a:tab pos="504190" algn="l"/>
              </a:tabLst>
            </a:pP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shall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10" dirty="0">
                <a:latin typeface="Arial"/>
                <a:cs typeface="Arial"/>
              </a:rPr>
              <a:t>able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check </a:t>
            </a:r>
            <a:r>
              <a:rPr sz="1200" dirty="0">
                <a:latin typeface="Arial"/>
                <a:cs typeface="Arial"/>
              </a:rPr>
              <a:t>status of the </a:t>
            </a:r>
            <a:r>
              <a:rPr sz="1200" spc="-5" dirty="0">
                <a:latin typeface="Arial"/>
                <a:cs typeface="Arial"/>
              </a:rPr>
              <a:t>rooms,i.e.,filled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free.</a:t>
            </a:r>
          </a:p>
          <a:p>
            <a:pPr marL="503555" lvl="2" indent="-229235">
              <a:lnSpc>
                <a:spcPct val="100000"/>
              </a:lnSpc>
              <a:spcBef>
                <a:spcPts val="600"/>
              </a:spcBef>
              <a:buSzPct val="83333"/>
              <a:buChar char="●"/>
              <a:tabLst>
                <a:tab pos="503555" algn="l"/>
                <a:tab pos="504190" algn="l"/>
              </a:tabLst>
            </a:pP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shall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10" dirty="0">
                <a:latin typeface="Arial"/>
                <a:cs typeface="Arial"/>
              </a:rPr>
              <a:t>able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10" dirty="0">
                <a:latin typeface="Arial"/>
                <a:cs typeface="Arial"/>
              </a:rPr>
              <a:t>add </a:t>
            </a:r>
            <a:r>
              <a:rPr sz="1200" spc="-5" dirty="0">
                <a:latin typeface="Arial"/>
                <a:cs typeface="Arial"/>
              </a:rPr>
              <a:t>customer details </a:t>
            </a:r>
            <a:r>
              <a:rPr sz="1200" spc="-10" dirty="0">
                <a:latin typeface="Arial"/>
                <a:cs typeface="Arial"/>
              </a:rPr>
              <a:t>onto the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database.</a:t>
            </a:r>
            <a:endParaRPr sz="1200" dirty="0">
              <a:latin typeface="Arial"/>
              <a:cs typeface="Arial"/>
            </a:endParaRPr>
          </a:p>
          <a:p>
            <a:pPr marL="503555" lvl="2" indent="-229235">
              <a:lnSpc>
                <a:spcPct val="100000"/>
              </a:lnSpc>
              <a:spcBef>
                <a:spcPts val="575"/>
              </a:spcBef>
              <a:buSzPct val="83333"/>
              <a:buChar char="●"/>
              <a:tabLst>
                <a:tab pos="503555" algn="l"/>
                <a:tab pos="504190" algn="l"/>
              </a:tabLst>
            </a:pPr>
            <a:r>
              <a:rPr sz="1200" dirty="0">
                <a:latin typeface="Arial"/>
                <a:cs typeface="Arial"/>
              </a:rPr>
              <a:t>It </a:t>
            </a:r>
            <a:r>
              <a:rPr sz="1200" spc="-5" dirty="0">
                <a:latin typeface="Arial"/>
                <a:cs typeface="Arial"/>
              </a:rPr>
              <a:t>shall </a:t>
            </a:r>
            <a:r>
              <a:rPr sz="1200" dirty="0">
                <a:latin typeface="Arial"/>
                <a:cs typeface="Arial"/>
              </a:rPr>
              <a:t>be </a:t>
            </a:r>
            <a:r>
              <a:rPr sz="1200" spc="-10" dirty="0">
                <a:latin typeface="Arial"/>
                <a:cs typeface="Arial"/>
              </a:rPr>
              <a:t>able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delete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customer </a:t>
            </a:r>
            <a:r>
              <a:rPr sz="1200" spc="-10" dirty="0">
                <a:latin typeface="Arial"/>
                <a:cs typeface="Arial"/>
              </a:rPr>
              <a:t>who </a:t>
            </a:r>
            <a:r>
              <a:rPr sz="1200" spc="-5" dirty="0">
                <a:latin typeface="Arial"/>
                <a:cs typeface="Arial"/>
              </a:rPr>
              <a:t>leaves the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hotel.</a:t>
            </a:r>
            <a:endParaRPr sz="1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295275" lvl="1" indent="-212725">
              <a:lnSpc>
                <a:spcPct val="100000"/>
              </a:lnSpc>
              <a:spcBef>
                <a:spcPts val="5"/>
              </a:spcBef>
              <a:buSzPct val="78571"/>
              <a:buFont typeface="Arial"/>
              <a:buAutoNum type="arabicPeriod"/>
              <a:tabLst>
                <a:tab pos="295910" algn="l"/>
              </a:tabLst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interfaces: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spc="-5" dirty="0">
                <a:latin typeface="Times New Roman"/>
                <a:cs typeface="Times New Roman"/>
              </a:rPr>
              <a:t>connection and PC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required.</a:t>
            </a:r>
            <a:endParaRPr sz="1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AutoNum type="arabicPeriod"/>
            </a:pPr>
            <a:endParaRPr sz="2050" dirty="0">
              <a:latin typeface="Times New Roman"/>
              <a:cs typeface="Times New Roman"/>
            </a:endParaRPr>
          </a:p>
          <a:p>
            <a:pPr marL="567690" lvl="1" indent="-521970">
              <a:lnSpc>
                <a:spcPct val="100000"/>
              </a:lnSpc>
              <a:buClr>
                <a:srgbClr val="272727"/>
              </a:buClr>
              <a:buFont typeface="Times New Roman"/>
              <a:buAutoNum type="arabicPeriod"/>
              <a:tabLst>
                <a:tab pos="567690" algn="l"/>
                <a:tab pos="568325" algn="l"/>
              </a:tabLst>
            </a:pPr>
            <a:r>
              <a:rPr sz="1400" u="sng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1400" u="sng" spc="1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imes New Roman"/>
                <a:cs typeface="Times New Roman"/>
              </a:rPr>
              <a:t>interfaces:</a:t>
            </a:r>
            <a:endParaRPr sz="1400" dirty="0">
              <a:latin typeface="Times New Roman"/>
              <a:cs typeface="Times New Roman"/>
            </a:endParaRPr>
          </a:p>
          <a:p>
            <a:pPr marL="45720" marR="5080" indent="63500">
              <a:lnSpc>
                <a:spcPts val="2160"/>
              </a:lnSpc>
              <a:spcBef>
                <a:spcPts val="55"/>
              </a:spcBef>
            </a:pPr>
            <a:r>
              <a:rPr sz="1200" spc="-20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back-end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operates </a:t>
            </a:r>
            <a:r>
              <a:rPr sz="1200" spc="1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MySQL </a:t>
            </a:r>
            <a:r>
              <a:rPr sz="1200" spc="-5" dirty="0">
                <a:latin typeface="Times New Roman"/>
                <a:cs typeface="Times New Roman"/>
              </a:rPr>
              <a:t>database apart from ASP.NET  technology.The database </a:t>
            </a:r>
            <a:r>
              <a:rPr sz="1200" dirty="0">
                <a:latin typeface="Times New Roman"/>
                <a:cs typeface="Times New Roman"/>
              </a:rPr>
              <a:t>stores </a:t>
            </a:r>
            <a:r>
              <a:rPr sz="1200" spc="-5" dirty="0">
                <a:latin typeface="Times New Roman"/>
                <a:cs typeface="Times New Roman"/>
              </a:rPr>
              <a:t>information about </a:t>
            </a:r>
            <a:r>
              <a:rPr sz="1200" dirty="0">
                <a:latin typeface="Times New Roman"/>
                <a:cs typeface="Times New Roman"/>
              </a:rPr>
              <a:t>the hotel </a:t>
            </a:r>
            <a:r>
              <a:rPr sz="1200" spc="-5" dirty="0">
                <a:latin typeface="Times New Roman"/>
                <a:cs typeface="Times New Roman"/>
              </a:rPr>
              <a:t>rooms whether </a:t>
            </a:r>
            <a:r>
              <a:rPr sz="1200" dirty="0">
                <a:latin typeface="Times New Roman"/>
                <a:cs typeface="Times New Roman"/>
              </a:rPr>
              <a:t>they are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spc="10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filled.It stores </a:t>
            </a:r>
            <a:r>
              <a:rPr sz="1200" spc="-10" dirty="0">
                <a:latin typeface="Times New Roman"/>
                <a:cs typeface="Times New Roman"/>
              </a:rPr>
              <a:t>customer </a:t>
            </a:r>
            <a:r>
              <a:rPr sz="1200" spc="-5" dirty="0">
                <a:latin typeface="Times New Roman"/>
                <a:cs typeface="Times New Roman"/>
              </a:rPr>
              <a:t>details including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first </a:t>
            </a:r>
            <a:r>
              <a:rPr sz="1200" spc="-10" dirty="0">
                <a:latin typeface="Times New Roman"/>
                <a:cs typeface="Times New Roman"/>
              </a:rPr>
              <a:t>name,last </a:t>
            </a:r>
            <a:r>
              <a:rPr sz="1200" spc="-5" dirty="0">
                <a:latin typeface="Times New Roman"/>
                <a:cs typeface="Times New Roman"/>
              </a:rPr>
              <a:t>name,address </a:t>
            </a:r>
            <a:r>
              <a:rPr sz="1200" dirty="0">
                <a:latin typeface="Times New Roman"/>
                <a:cs typeface="Times New Roman"/>
              </a:rPr>
              <a:t>,contact </a:t>
            </a:r>
            <a:r>
              <a:rPr sz="1200" spc="-5" dirty="0">
                <a:latin typeface="Times New Roman"/>
                <a:cs typeface="Times New Roman"/>
              </a:rPr>
              <a:t>no.,day </a:t>
            </a:r>
            <a:r>
              <a:rPr sz="1200" spc="20" dirty="0">
                <a:latin typeface="Times New Roman"/>
                <a:cs typeface="Times New Roman"/>
              </a:rPr>
              <a:t>of  </a:t>
            </a:r>
            <a:r>
              <a:rPr sz="1200" spc="5" dirty="0">
                <a:latin typeface="Times New Roman"/>
                <a:cs typeface="Times New Roman"/>
              </a:rPr>
              <a:t>stay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,etc.</a:t>
            </a:r>
          </a:p>
          <a:p>
            <a:pPr marL="140335">
              <a:lnSpc>
                <a:spcPct val="100000"/>
              </a:lnSpc>
              <a:spcBef>
                <a:spcPts val="365"/>
              </a:spcBef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spc="-15" dirty="0">
                <a:latin typeface="Times New Roman"/>
                <a:cs typeface="Times New Roman"/>
              </a:rPr>
              <a:t>far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coding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concerned,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done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lang="en-IN" sz="1200" dirty="0" smtClean="0">
                <a:latin typeface="Times New Roman"/>
                <a:cs typeface="Times New Roman"/>
              </a:rPr>
              <a:t>NETBEANS by using </a:t>
            </a:r>
            <a:r>
              <a:rPr lang="en-IN" sz="1200" dirty="0" err="1" smtClean="0">
                <a:latin typeface="Times New Roman"/>
                <a:cs typeface="Times New Roman"/>
              </a:rPr>
              <a:t>PhP</a:t>
            </a:r>
            <a:r>
              <a:rPr sz="1200" spc="-5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59079" lvl="1" indent="-246379">
              <a:lnSpc>
                <a:spcPct val="100000"/>
              </a:lnSpc>
              <a:spcBef>
                <a:spcPts val="869"/>
              </a:spcBef>
              <a:buClr>
                <a:srgbClr val="272727"/>
              </a:buClr>
              <a:buFont typeface="Trebuchet MS"/>
              <a:buAutoNum type="arabicPeriod" startAt="4"/>
              <a:tabLst>
                <a:tab pos="259715" algn="l"/>
              </a:tabLst>
            </a:pPr>
            <a:r>
              <a:rPr sz="1400" u="sng" spc="-7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Communication</a:t>
            </a:r>
            <a:r>
              <a:rPr sz="1400" u="sng" spc="-114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u="sng" spc="-90" dirty="0">
                <a:solidFill>
                  <a:srgbClr val="272727"/>
                </a:solidFill>
                <a:uFill>
                  <a:solidFill>
                    <a:srgbClr val="272727"/>
                  </a:solidFill>
                </a:uFill>
                <a:latin typeface="Trebuchet MS"/>
                <a:cs typeface="Trebuchet MS"/>
              </a:rPr>
              <a:t>interface:</a:t>
            </a:r>
            <a:endParaRPr sz="1400" dirty="0">
              <a:latin typeface="Trebuchet MS"/>
              <a:cs typeface="Trebuchet MS"/>
            </a:endParaRPr>
          </a:p>
          <a:p>
            <a:pPr marL="329565" marR="15875">
              <a:lnSpc>
                <a:spcPts val="1370"/>
              </a:lnSpc>
              <a:spcBef>
                <a:spcPts val="760"/>
              </a:spcBef>
            </a:pPr>
            <a:r>
              <a:rPr sz="1200" dirty="0">
                <a:latin typeface="Arial"/>
                <a:cs typeface="Arial"/>
              </a:rPr>
              <a:t>The system uses </a:t>
            </a:r>
            <a:r>
              <a:rPr sz="1200" spc="-5" dirty="0">
                <a:latin typeface="Arial"/>
                <a:cs typeface="Arial"/>
              </a:rPr>
              <a:t>internet connection </a:t>
            </a:r>
            <a:r>
              <a:rPr sz="1200" spc="-1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making </a:t>
            </a:r>
            <a:r>
              <a:rPr sz="1200" dirty="0">
                <a:latin typeface="Arial"/>
                <a:cs typeface="Arial"/>
              </a:rPr>
              <a:t>this </a:t>
            </a:r>
            <a:r>
              <a:rPr sz="1200" spc="-10" dirty="0">
                <a:latin typeface="Arial"/>
                <a:cs typeface="Arial"/>
              </a:rPr>
              <a:t>project </a:t>
            </a:r>
            <a:r>
              <a:rPr sz="1200" spc="-5" dirty="0">
                <a:latin typeface="Arial"/>
                <a:cs typeface="Arial"/>
              </a:rPr>
              <a:t>a dynamic web-based  application.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778998"/>
            <a:ext cx="298419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lang="en-IN" sz="2000" b="1" u="heavy" spc="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ATA  FLOW DIAGRAM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1757045"/>
            <a:ext cx="5648325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7900" y="8180831"/>
            <a:ext cx="5943600" cy="4105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700" y="4413758"/>
            <a:ext cx="5895975" cy="3562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1154</Words>
  <Application>Microsoft Office PowerPoint</Application>
  <PresentationFormat>Custom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DejaVu Sans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2018-04-22T12:02:59Z</dcterms:created>
  <dcterms:modified xsi:type="dcterms:W3CDTF">2018-04-22T12:34:47Z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2018-04-22T00:00:00Z</vt:filetime>
  </property>
</Properties>
</file>