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11/15/2013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AVL TREES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>
                <a:solidFill>
                  <a:srgbClr val="C00000"/>
                </a:solidFill>
              </a:rPr>
              <a:t>Adel’son-Velskii</a:t>
            </a:r>
            <a:r>
              <a:rPr lang="en-IN" sz="2400" smtClean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rgbClr val="C00000"/>
                </a:solidFill>
              </a:rPr>
              <a:t>Landis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95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213 Data Structures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BE9F-C5A2-4B37-A36F-209B6C72D03E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AVL tree is a binary search tree with </a:t>
            </a:r>
            <a:r>
              <a:rPr lang="en-US" dirty="0" smtClean="0"/>
              <a:t>an almost </a:t>
            </a:r>
            <a:r>
              <a:rPr lang="en-US" i="1" dirty="0" smtClean="0"/>
              <a:t>balanced</a:t>
            </a:r>
            <a:r>
              <a:rPr lang="en-US" dirty="0" smtClean="0"/>
              <a:t> </a:t>
            </a:r>
            <a:r>
              <a:rPr lang="en-US" dirty="0"/>
              <a:t>condition. </a:t>
            </a:r>
          </a:p>
          <a:p>
            <a:r>
              <a:rPr lang="en-US" dirty="0"/>
              <a:t>AVL is named for its inventors:  </a:t>
            </a:r>
            <a:r>
              <a:rPr lang="en-US" b="1" dirty="0" err="1"/>
              <a:t>A</a:t>
            </a:r>
            <a:r>
              <a:rPr lang="en-US" dirty="0" err="1"/>
              <a:t>del’son-</a:t>
            </a:r>
            <a:r>
              <a:rPr lang="en-US" b="1" dirty="0" err="1"/>
              <a:t>V</a:t>
            </a:r>
            <a:r>
              <a:rPr lang="en-US" dirty="0" err="1"/>
              <a:t>el’skii</a:t>
            </a:r>
            <a:r>
              <a:rPr lang="en-US" dirty="0"/>
              <a:t> and </a:t>
            </a:r>
            <a:r>
              <a:rPr lang="en-US" b="1" dirty="0"/>
              <a:t>L</a:t>
            </a:r>
            <a:r>
              <a:rPr lang="en-US" dirty="0"/>
              <a:t>andis</a:t>
            </a:r>
          </a:p>
          <a:p>
            <a:r>
              <a:rPr lang="en-US" dirty="0"/>
              <a:t>AVL tree </a:t>
            </a:r>
            <a:r>
              <a:rPr lang="en-US" i="1" dirty="0"/>
              <a:t>approximates</a:t>
            </a:r>
            <a:r>
              <a:rPr lang="en-US" dirty="0"/>
              <a:t> the ideal tree (completely balanced tree).</a:t>
            </a:r>
          </a:p>
          <a:p>
            <a:r>
              <a:rPr lang="en-US" dirty="0">
                <a:solidFill>
                  <a:srgbClr val="C00000"/>
                </a:solidFill>
              </a:rPr>
              <a:t>AVL Tree maintains a height </a:t>
            </a:r>
            <a:r>
              <a:rPr lang="en-US" dirty="0" smtClean="0">
                <a:solidFill>
                  <a:srgbClr val="C00000"/>
                </a:solidFill>
              </a:rPr>
              <a:t>closest </a:t>
            </a:r>
            <a:r>
              <a:rPr lang="en-US" dirty="0">
                <a:solidFill>
                  <a:srgbClr val="C00000"/>
                </a:solidFill>
              </a:rPr>
              <a:t>to the </a:t>
            </a:r>
            <a:r>
              <a:rPr lang="en-US" dirty="0" smtClean="0">
                <a:solidFill>
                  <a:srgbClr val="C00000"/>
                </a:solidFill>
              </a:rPr>
              <a:t>minimum for a given no. of nodes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sz="2800" b="1" dirty="0"/>
              <a:t>Definition: </a:t>
            </a:r>
          </a:p>
          <a:p>
            <a:pPr lvl="1">
              <a:buFontTx/>
              <a:buNone/>
            </a:pPr>
            <a:r>
              <a:rPr lang="en-US" sz="2400" dirty="0"/>
              <a:t>	An AVL tree is a binary search tree such that </a:t>
            </a:r>
          </a:p>
          <a:p>
            <a:pPr lvl="1">
              <a:buFontTx/>
              <a:buNone/>
            </a:pPr>
            <a:r>
              <a:rPr lang="en-US" sz="2400" dirty="0"/>
              <a:t>	for any node in the tree, the height of the left and </a:t>
            </a:r>
          </a:p>
          <a:p>
            <a:pPr lvl="1">
              <a:buFontTx/>
              <a:buNone/>
            </a:pPr>
            <a:r>
              <a:rPr lang="en-US" sz="2400" dirty="0"/>
              <a:t>	right </a:t>
            </a:r>
            <a:r>
              <a:rPr lang="en-US" sz="2400" dirty="0" err="1"/>
              <a:t>subtrees</a:t>
            </a:r>
            <a:r>
              <a:rPr lang="en-US" sz="2400" dirty="0"/>
              <a:t> can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24983346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213 Data Structures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D959-ECF8-479C-A903-8D0057B2B311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0913" y="-450760"/>
            <a:ext cx="10587335" cy="2544736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913" y="1622738"/>
            <a:ext cx="9365087" cy="4244662"/>
          </a:xfrm>
        </p:spPr>
        <p:txBody>
          <a:bodyPr>
            <a:normAutofit/>
          </a:bodyPr>
          <a:lstStyle/>
          <a:p>
            <a:r>
              <a:rPr lang="en-US" sz="2600" dirty="0"/>
              <a:t>The depth of a typical node in an AVL tree is very close to the optimal </a:t>
            </a:r>
            <a:r>
              <a:rPr lang="en-US" sz="2600" i="1" dirty="0"/>
              <a:t>log N</a:t>
            </a:r>
            <a:r>
              <a:rPr lang="en-US" sz="2600" dirty="0"/>
              <a:t>.</a:t>
            </a:r>
          </a:p>
          <a:p>
            <a:r>
              <a:rPr lang="en-US" sz="2600" dirty="0"/>
              <a:t>Consequently, all searching operations in an AVL tree have logarithmic worst-case bounds.</a:t>
            </a:r>
          </a:p>
          <a:p>
            <a:r>
              <a:rPr lang="en-US" sz="2600" dirty="0"/>
              <a:t>An update (insert or remove) in an AVL tree could destroy the balance. It must then be rebalanced before the operation can be considered complete.</a:t>
            </a:r>
          </a:p>
          <a:p>
            <a:r>
              <a:rPr lang="en-US" sz="2600" dirty="0"/>
              <a:t>After an insertion, only nodes that are on the path from the insertion point to the root can have their balances altered.</a:t>
            </a:r>
          </a:p>
        </p:txBody>
      </p:sp>
    </p:spTree>
    <p:extLst>
      <p:ext uri="{BB962C8B-B14F-4D97-AF65-F5344CB8AC3E}">
        <p14:creationId xmlns:p14="http://schemas.microsoft.com/office/powerpoint/2010/main" val="1456154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286E-163B-48E6-A6A6-8EB13E0D73E7}" type="slidenum">
              <a:rPr lang="en-US"/>
              <a:pPr/>
              <a:t>4</a:t>
            </a:fld>
            <a:endParaRPr lang="en-US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209801" y="1682749"/>
            <a:ext cx="8415269" cy="350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Let the node that needs rebalancing be </a:t>
            </a:r>
            <a:r>
              <a:rPr 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sz="2400" dirty="0" smtClean="0">
                <a:sym typeface="Symbol" panose="05050102010706020507" pitchFamily="18" charset="2"/>
              </a:rPr>
              <a:t>.</a:t>
            </a:r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There are 4 cases:</a:t>
            </a:r>
          </a:p>
          <a:p>
            <a:r>
              <a:rPr lang="en-US" sz="2400" dirty="0">
                <a:sym typeface="Symbol" panose="05050102010706020507" pitchFamily="18" charset="2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Cases requiring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single </a:t>
            </a:r>
            <a:r>
              <a:rPr lang="en-US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rotation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:</a:t>
            </a:r>
          </a:p>
          <a:p>
            <a:r>
              <a:rPr lang="en-US" sz="2400" dirty="0">
                <a:sym typeface="Symbol" panose="05050102010706020507" pitchFamily="18" charset="2"/>
              </a:rPr>
              <a:t>     1. Insertion into </a:t>
            </a:r>
            <a:r>
              <a:rPr 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left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subtree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of left</a:t>
            </a:r>
            <a:r>
              <a:rPr lang="en-US" sz="2400" dirty="0">
                <a:sym typeface="Symbol" panose="05050102010706020507" pitchFamily="18" charset="2"/>
              </a:rPr>
              <a:t> child of </a:t>
            </a:r>
            <a:r>
              <a:rPr lang="en-US" sz="2400" dirty="0" smtClean="0">
                <a:sym typeface="Symbol" panose="05050102010706020507" pitchFamily="18" charset="2"/>
              </a:rPr>
              <a:t>X.</a:t>
            </a:r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     2. Insertion into </a:t>
            </a:r>
            <a:r>
              <a:rPr 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right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subtree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of right</a:t>
            </a:r>
            <a:r>
              <a:rPr lang="en-US" sz="2400" dirty="0">
                <a:sym typeface="Symbol" panose="05050102010706020507" pitchFamily="18" charset="2"/>
              </a:rPr>
              <a:t> child of </a:t>
            </a:r>
            <a:r>
              <a:rPr lang="en-US" sz="2400" dirty="0" smtClean="0">
                <a:sym typeface="Symbol" panose="05050102010706020507" pitchFamily="18" charset="2"/>
              </a:rPr>
              <a:t>X.</a:t>
            </a:r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Cases requiring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double </a:t>
            </a:r>
            <a:r>
              <a:rPr lang="en-US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rotation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:</a:t>
            </a:r>
          </a:p>
          <a:p>
            <a:r>
              <a:rPr lang="en-US" sz="2400" dirty="0">
                <a:sym typeface="Symbol" panose="05050102010706020507" pitchFamily="18" charset="2"/>
              </a:rPr>
              <a:t>     3. Insertion into </a:t>
            </a:r>
            <a:r>
              <a:rPr 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right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subtree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of left</a:t>
            </a:r>
            <a:r>
              <a:rPr lang="en-US" sz="2400" dirty="0">
                <a:sym typeface="Symbol" panose="05050102010706020507" pitchFamily="18" charset="2"/>
              </a:rPr>
              <a:t> child of </a:t>
            </a:r>
            <a:r>
              <a:rPr lang="en-US" sz="2400" dirty="0" smtClean="0">
                <a:sym typeface="Symbol" panose="05050102010706020507" pitchFamily="18" charset="2"/>
              </a:rPr>
              <a:t>X.</a:t>
            </a:r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     4. Insertion into </a:t>
            </a:r>
            <a:r>
              <a:rPr 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left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subtree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of right</a:t>
            </a:r>
            <a:r>
              <a:rPr lang="en-US" sz="2400" dirty="0">
                <a:sym typeface="Symbol" panose="05050102010706020507" pitchFamily="18" charset="2"/>
              </a:rPr>
              <a:t> child of </a:t>
            </a:r>
            <a:r>
              <a:rPr lang="en-US" sz="2400" dirty="0" smtClean="0">
                <a:sym typeface="Symbol" panose="05050102010706020507" pitchFamily="18" charset="2"/>
              </a:rPr>
              <a:t>X.</a:t>
            </a:r>
            <a:endParaRPr lang="en-US" sz="2400" dirty="0">
              <a:sym typeface="Symbol" panose="05050102010706020507" pitchFamily="18" charset="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398714" y="5187951"/>
            <a:ext cx="63152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The rebalancing is performed through four </a:t>
            </a:r>
            <a:br>
              <a:rPr lang="en-US" sz="2400"/>
            </a:br>
            <a:r>
              <a:rPr lang="en-US" sz="2400"/>
              <a:t>separate rotation algorithms.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Insertions in AVL Trees</a:t>
            </a:r>
          </a:p>
        </p:txBody>
      </p:sp>
    </p:spTree>
    <p:extLst>
      <p:ext uri="{BB962C8B-B14F-4D97-AF65-F5344CB8AC3E}">
        <p14:creationId xmlns:p14="http://schemas.microsoft.com/office/powerpoint/2010/main" val="3386283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213 Data Structures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DE1D-5AE9-47F0-BD30-38A20BC37897}" type="slidenum">
              <a:rPr lang="en-US"/>
              <a:pPr/>
              <a:t>5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of a Node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600" dirty="0"/>
              <a:t>Deletion of a node </a:t>
            </a:r>
            <a:r>
              <a:rPr lang="en-US" sz="2600" dirty="0" smtClean="0"/>
              <a:t>X </a:t>
            </a:r>
            <a:r>
              <a:rPr lang="en-US" sz="2600" dirty="0"/>
              <a:t>from an AVL tree requires the same basic ideas, including single and double rotations, that are used for insertion.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With each node of the AVL tree is associated a </a:t>
            </a:r>
            <a:r>
              <a:rPr lang="en-US" sz="2600" b="1" i="1" dirty="0"/>
              <a:t>balance factor</a:t>
            </a:r>
            <a:r>
              <a:rPr lang="en-US" sz="2600" dirty="0"/>
              <a:t> that is left high, equal or right high according, respectively, as the left </a:t>
            </a:r>
            <a:r>
              <a:rPr lang="en-US" sz="2600" dirty="0" err="1"/>
              <a:t>subtree</a:t>
            </a:r>
            <a:r>
              <a:rPr lang="en-US" sz="2600" dirty="0"/>
              <a:t> has height greater than, equal to, or less than that of the right </a:t>
            </a:r>
            <a:r>
              <a:rPr lang="en-US" sz="2600" dirty="0" err="1"/>
              <a:t>subtree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353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AACD-7CC5-4FFD-BC04-6477D1F676CF}" type="slidenum">
              <a:rPr lang="en-US"/>
              <a:pPr/>
              <a:t>6</a:t>
            </a:fld>
            <a:endParaRPr lang="en-US"/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088136" y="646114"/>
            <a:ext cx="973011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ADVANTAGES :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Search is O(log N) since AVL trees are </a:t>
            </a:r>
            <a:r>
              <a:rPr lang="en-US" sz="2000" dirty="0">
                <a:solidFill>
                  <a:srgbClr val="009999"/>
                </a:solidFill>
                <a:latin typeface="Arial" panose="020B0604020202020204" pitchFamily="34" charset="0"/>
              </a:rPr>
              <a:t>always balanced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pPr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Insertion and deletions are also O(</a:t>
            </a:r>
            <a:r>
              <a:rPr lang="en-US" sz="2000" dirty="0" err="1">
                <a:latin typeface="Arial" panose="020B0604020202020204" pitchFamily="34" charset="0"/>
              </a:rPr>
              <a:t>logn</a:t>
            </a:r>
            <a:r>
              <a:rPr lang="en-US" sz="2000" dirty="0" smtClean="0">
                <a:latin typeface="Arial" panose="020B0604020202020204" pitchFamily="34" charset="0"/>
              </a:rPr>
              <a:t>).</a:t>
            </a:r>
            <a:endParaRPr lang="en-US" sz="2000" dirty="0"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The height balancing adds no more than a constant factor to the speed of insertion.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DISADVANTAGES :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Difficult to program &amp; debug; more space for balance factor.</a:t>
            </a:r>
          </a:p>
          <a:p>
            <a:pPr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Asymptotically faster but rebalancing costs time.</a:t>
            </a:r>
          </a:p>
          <a:p>
            <a:pPr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Most large searches are done in database systems on disk and use other structures (e.g. B-trees).</a:t>
            </a:r>
          </a:p>
          <a:p>
            <a:pPr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May be OK to have O(N) for a single operation if total run time for many consecutive operations is fast (e.g. Splay trees).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92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264</TotalTime>
  <Words>445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Rockwell</vt:lpstr>
      <vt:lpstr>Rockwell Condensed</vt:lpstr>
      <vt:lpstr>Symbol</vt:lpstr>
      <vt:lpstr>Wingdings</vt:lpstr>
      <vt:lpstr>Wood Type</vt:lpstr>
      <vt:lpstr>AVL TREES</vt:lpstr>
      <vt:lpstr>AVL Trees</vt:lpstr>
      <vt:lpstr>Properties</vt:lpstr>
      <vt:lpstr>PowerPoint Presentation</vt:lpstr>
      <vt:lpstr>Deletion of a Node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ayussh</dc:creator>
  <cp:lastModifiedBy>ayussh</cp:lastModifiedBy>
  <cp:revision>10</cp:revision>
  <dcterms:created xsi:type="dcterms:W3CDTF">2013-11-13T19:47:42Z</dcterms:created>
  <dcterms:modified xsi:type="dcterms:W3CDTF">2013-11-15T07:17:13Z</dcterms:modified>
</cp:coreProperties>
</file>