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72" r:id="rId7"/>
    <p:sldId id="270" r:id="rId8"/>
    <p:sldId id="274" r:id="rId9"/>
    <p:sldId id="276" r:id="rId10"/>
    <p:sldId id="279" r:id="rId11"/>
    <p:sldId id="278" r:id="rId12"/>
    <p:sldId id="282" r:id="rId13"/>
    <p:sldId id="283" r:id="rId14"/>
    <p:sldId id="281" r:id="rId15"/>
    <p:sldId id="273" r:id="rId16"/>
    <p:sldId id="275" r:id="rId17"/>
    <p:sldId id="284" r:id="rId18"/>
    <p:sldId id="285" r:id="rId19"/>
    <p:sldId id="286"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0" autoAdjust="0"/>
    <p:restoredTop sz="90704" autoAdjust="0"/>
  </p:normalViewPr>
  <p:slideViewPr>
    <p:cSldViewPr snapToGrid="0">
      <p:cViewPr varScale="1">
        <p:scale>
          <a:sx n="85" d="100"/>
          <a:sy n="85" d="100"/>
        </p:scale>
        <p:origin x="744"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Analysis(Univariate, Bivariate)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Heatmaps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IMPORTING</a:t>
          </a:r>
        </a:p>
        <a:p>
          <a:pPr marL="0" indent="0" algn="ctr" defTabSz="914400" rtl="0" eaLnBrk="1" latinLnBrk="0" hangingPunct="1">
            <a:lnSpc>
              <a:spcPct val="90000"/>
            </a:lnSpc>
            <a:spcBef>
              <a:spcPts val="1000"/>
            </a:spcBef>
            <a:buFont typeface="Arial" panose="020B0604020202020204" pitchFamily="34" charset="0"/>
            <a:buNone/>
          </a:pPr>
          <a:r>
            <a:rPr lang="en-US" sz="1400" kern="1200" spc="150" baseline="0" dirty="0">
              <a:solidFill>
                <a:schemeClr val="tx1"/>
              </a:solidFill>
              <a:latin typeface="+mj-lt"/>
              <a:ea typeface="+mj-ea"/>
              <a:cs typeface="+mj-cs"/>
            </a:rPr>
            <a:t>PACKAGES &amp; DATA</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Packages – </a:t>
          </a:r>
          <a:r>
            <a:rPr lang="en-US" sz="1400" spc="50" baseline="0" dirty="0" err="1">
              <a:latin typeface="+mn-lt"/>
            </a:rPr>
            <a:t>numpy</a:t>
          </a:r>
          <a:r>
            <a:rPr lang="en-US" sz="1400" spc="50" baseline="0" dirty="0">
              <a:latin typeface="+mn-lt"/>
            </a:rPr>
            <a:t>, pandas, seaborn, matplotlib, </a:t>
          </a:r>
          <a:r>
            <a:rPr lang="en-US" sz="1400" spc="50" baseline="0" dirty="0" err="1">
              <a:latin typeface="+mn-lt"/>
            </a:rPr>
            <a:t>plotly</a:t>
          </a:r>
          <a:r>
            <a:rPr lang="en-US" sz="1400" spc="50" baseline="0" dirty="0">
              <a:latin typeface="+mn-lt"/>
            </a:rPr>
            <a:t>, </a:t>
          </a:r>
          <a:r>
            <a:rPr lang="en-US" sz="1400" spc="50" baseline="0" dirty="0" err="1">
              <a:latin typeface="+mn-lt"/>
            </a:rPr>
            <a:t>scipy</a:t>
          </a:r>
          <a:r>
            <a:rPr lang="en-US" sz="1400" spc="50" baseline="0" dirty="0">
              <a:latin typeface="+mn-lt"/>
            </a:rPr>
            <a:t>, </a:t>
          </a:r>
          <a:r>
            <a:rPr lang="en-US" sz="1400" spc="50" baseline="0" dirty="0" err="1">
              <a:latin typeface="+mn-lt"/>
            </a:rPr>
            <a:t>sklearn</a:t>
          </a:r>
          <a:r>
            <a:rPr lang="en-US" sz="1400" spc="50" baseline="0" dirty="0">
              <a:latin typeface="+mn-lt"/>
            </a:rPr>
            <a:t>, </a:t>
          </a:r>
          <a:r>
            <a:rPr lang="en-US" sz="1400" spc="50" baseline="0" dirty="0" err="1">
              <a:latin typeface="+mn-lt"/>
            </a:rPr>
            <a:t>imblearn</a:t>
          </a:r>
          <a:r>
            <a:rPr lang="en-US" sz="1400" spc="50" baseline="0" dirty="0">
              <a:latin typeface="+mn-lt"/>
            </a:rPr>
            <a:t>.</a:t>
          </a:r>
        </a:p>
        <a:p>
          <a:pPr marL="0">
            <a:lnSpc>
              <a:spcPct val="100000"/>
            </a:lnSpc>
          </a:pPr>
          <a:r>
            <a:rPr lang="en-US" sz="1400" spc="50" baseline="0" dirty="0">
              <a:latin typeface="+mn-lt"/>
            </a:rPr>
            <a:t>Loading datasets.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DATA</a:t>
          </a:r>
        </a:p>
        <a:p>
          <a:pPr marL="0"/>
          <a:r>
            <a:rPr lang="en-US" sz="1400" kern="1200" spc="150" baseline="0" dirty="0">
              <a:solidFill>
                <a:prstClr val="black"/>
              </a:solidFill>
              <a:latin typeface="Tenorite"/>
              <a:ea typeface="+mn-ea"/>
              <a:cs typeface="+mn-cs"/>
            </a:rPr>
            <a:t>EXPLORATION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err="1">
              <a:latin typeface="+mn-lt"/>
            </a:rPr>
            <a:t>data.describe</a:t>
          </a:r>
          <a:r>
            <a:rPr lang="en-US" sz="1400" spc="50" baseline="0" dirty="0">
              <a:latin typeface="+mn-lt"/>
            </a:rPr>
            <a:t>()</a:t>
          </a:r>
        </a:p>
        <a:p>
          <a:pPr marL="0">
            <a:lnSpc>
              <a:spcPct val="100000"/>
            </a:lnSpc>
          </a:pPr>
          <a:r>
            <a:rPr lang="en-US" sz="1400" spc="50" baseline="0" dirty="0">
              <a:latin typeface="+mn-lt"/>
            </a:rPr>
            <a:t>data.info()</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marL="0" lvl="0" indent="0" algn="ctr" defTabSz="889000">
            <a:lnSpc>
              <a:spcPct val="90000"/>
            </a:lnSpc>
            <a:spcBef>
              <a:spcPct val="0"/>
            </a:spcBef>
            <a:spcAft>
              <a:spcPct val="35000"/>
            </a:spcAft>
            <a:buNone/>
          </a:pPr>
          <a:r>
            <a:rPr lang="en-US" sz="1400" kern="1200" spc="150" baseline="0" dirty="0">
              <a:solidFill>
                <a:prstClr val="black"/>
              </a:solidFill>
              <a:latin typeface="Tenorite"/>
              <a:ea typeface="+mn-ea"/>
              <a:cs typeface="+mn-cs"/>
            </a:rPr>
            <a:t>CLEANING</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Handling Missing Values</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Outliers Handling</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Encoding Technique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Convert </a:t>
          </a:r>
          <a:r>
            <a:rPr lang="en-US" sz="1400" kern="1200" spc="50" baseline="0" dirty="0" err="1">
              <a:solidFill>
                <a:prstClr val="black">
                  <a:hueOff val="0"/>
                  <a:satOff val="0"/>
                  <a:lumOff val="0"/>
                  <a:alphaOff val="0"/>
                </a:prstClr>
              </a:solidFill>
              <a:latin typeface="Tenorite"/>
              <a:ea typeface="+mn-ea"/>
              <a:cs typeface="+mn-cs"/>
            </a:rPr>
            <a:t>catagorical</a:t>
          </a:r>
          <a:r>
            <a:rPr lang="en-US" sz="1400" kern="1200" spc="50" baseline="0" dirty="0">
              <a:solidFill>
                <a:prstClr val="black">
                  <a:hueOff val="0"/>
                  <a:satOff val="0"/>
                  <a:lumOff val="0"/>
                  <a:alphaOff val="0"/>
                </a:prstClr>
              </a:solidFill>
              <a:latin typeface="Tenorite"/>
              <a:ea typeface="+mn-ea"/>
              <a:cs typeface="+mn-cs"/>
            </a:rPr>
            <a:t> </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data into numerical</a:t>
          </a: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marL="0" lvl="0" indent="0" algn="ctr" defTabSz="889000">
            <a:lnSpc>
              <a:spcPct val="90000"/>
            </a:lnSpc>
            <a:spcBef>
              <a:spcPct val="0"/>
            </a:spcBef>
            <a:spcAft>
              <a:spcPct val="35000"/>
            </a:spcAft>
            <a:buNone/>
          </a:pPr>
          <a:r>
            <a:rPr lang="en-US" sz="1400" kern="1200" spc="150" baseline="0" dirty="0">
              <a:solidFill>
                <a:prstClr val="black"/>
              </a:solidFill>
              <a:latin typeface="Tenorite"/>
              <a:ea typeface="+mn-ea"/>
              <a:cs typeface="+mn-cs"/>
            </a:rPr>
            <a:t>VISUALIZATION</a:t>
          </a:r>
          <a:endParaRPr lang="en-US" sz="1600" kern="1200" spc="150" baseline="0" dirty="0">
            <a:solidFill>
              <a:prstClr val="black"/>
            </a:solidFill>
            <a:latin typeface="Tenorite"/>
            <a:ea typeface="+mn-ea"/>
            <a:cs typeface="+mn-cs"/>
          </a:endParaRP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DATA </a:t>
          </a:r>
        </a:p>
        <a:p>
          <a:pPr marL="0"/>
          <a:r>
            <a:rPr lang="en-US" sz="1400" kern="1200" spc="150" baseline="0" dirty="0">
              <a:solidFill>
                <a:prstClr val="black"/>
              </a:solidFill>
              <a:latin typeface="Tenorite"/>
              <a:ea typeface="+mn-ea"/>
              <a:cs typeface="+mn-cs"/>
            </a:rPr>
            <a:t>TRANSFORMATION</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7CB3FF3C-96F2-4DBE-AACC-ABF278F76F55}">
      <dgm:prSet custT="1"/>
      <dgm:spPr/>
      <dgm:t>
        <a:bodyPr/>
        <a:lstStyle/>
        <a:p>
          <a:pPr marL="0">
            <a:lnSpc>
              <a:spcPct val="100000"/>
            </a:lnSpc>
          </a:pPr>
          <a:r>
            <a:rPr lang="en-US" sz="1400" spc="50" baseline="0" dirty="0" err="1">
              <a:latin typeface="+mn-lt"/>
            </a:rPr>
            <a:t>data.shape</a:t>
          </a:r>
          <a:endParaRPr lang="en-US" sz="1400" spc="50" baseline="0" dirty="0">
            <a:latin typeface="+mn-lt"/>
          </a:endParaRPr>
        </a:p>
      </dgm:t>
    </dgm:pt>
    <dgm:pt modelId="{85FB034B-D281-404D-8325-3FC6D09EF026}" type="parTrans" cxnId="{492FD76F-6EDF-4DD3-9F45-B36C3E3C55EA}">
      <dgm:prSet/>
      <dgm:spPr/>
      <dgm:t>
        <a:bodyPr/>
        <a:lstStyle/>
        <a:p>
          <a:endParaRPr lang="en-US"/>
        </a:p>
      </dgm:t>
    </dgm:pt>
    <dgm:pt modelId="{35C89381-E820-4ABA-B6D6-B7CDA606E97F}" type="sibTrans" cxnId="{492FD76F-6EDF-4DD3-9F45-B36C3E3C55EA}">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X="544" custLinFactNeighborY="1086">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492FD76F-6EDF-4DD3-9F45-B36C3E3C55EA}" srcId="{B1AFA1AF-0FF8-45B3-A6D0-0E255A2F637D}" destId="{7CB3FF3C-96F2-4DBE-AACC-ABF278F76F55}" srcOrd="1" destOrd="0" parTransId="{85FB034B-D281-404D-8325-3FC6D09EF026}" sibTransId="{35C89381-E820-4ABA-B6D6-B7CDA606E97F}"/>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F19E4C81-B103-41E1-8C30-865B94B862DF}" type="presOf" srcId="{7CB3FF3C-96F2-4DBE-AACC-ABF278F76F55}" destId="{4FEB85EB-D046-4CDB-8A62-BBCE260C4490}" srcOrd="0" destOrd="1"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30A490C8-22B4-4D68-875C-0F0DE2FF864D}">
      <dgm:prSet phldr="0" custT="1"/>
      <dgm:spPr/>
      <dgm:t>
        <a:bodyPr/>
        <a:lstStyle/>
        <a:p>
          <a:pPr marL="0">
            <a:lnSpc>
              <a:spcPct val="100000"/>
            </a:lnSpc>
          </a:pPr>
          <a:r>
            <a:rPr lang="en-US" sz="1400" spc="50" baseline="0" dirty="0">
              <a:solidFill>
                <a:prstClr val="black">
                  <a:hueOff val="0"/>
                  <a:satOff val="0"/>
                  <a:lumOff val="0"/>
                  <a:alphaOff val="0"/>
                </a:prstClr>
              </a:solidFill>
              <a:latin typeface="Tenorite"/>
              <a:ea typeface="+mn-ea"/>
              <a:cs typeface="+mn-cs"/>
            </a:rPr>
            <a:t>Creating Power-BI dashboard for visualization of the dataset for better insights</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50418D2B-9486-42DE-AFDD-1D31420040FF}">
      <dgm:prSet phldr="0" custT="1"/>
      <dgm:spPr/>
      <dgm:t>
        <a:bodyPr/>
        <a:lstStyle/>
        <a:p>
          <a:pPr marL="0" algn="l">
            <a:lnSpc>
              <a:spcPct val="100000"/>
            </a:lnSpc>
          </a:pPr>
          <a:r>
            <a:rPr lang="en-US" sz="1400" spc="50" baseline="0" dirty="0">
              <a:latin typeface="+mn-lt"/>
            </a:rPr>
            <a:t>Checking for accuracy in the prediction with respect to actual.</a:t>
          </a:r>
        </a:p>
        <a:p>
          <a:pPr marL="0" algn="l">
            <a:lnSpc>
              <a:spcPct val="100000"/>
            </a:lnSpc>
          </a:pPr>
          <a:r>
            <a:rPr lang="en-US" sz="1400" spc="50" baseline="0" dirty="0">
              <a:latin typeface="+mn-lt"/>
            </a:rPr>
            <a:t>Building confusion matrix for more clarity.</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spc="50" baseline="0" dirty="0">
              <a:latin typeface="+mn-lt"/>
            </a:rPr>
            <a:t>Model selection – </a:t>
          </a:r>
        </a:p>
        <a:p>
          <a:pPr marL="0" lvl="0" indent="0" algn="l" defTabSz="666750">
            <a:lnSpc>
              <a:spcPct val="100000"/>
            </a:lnSpc>
            <a:spcBef>
              <a:spcPct val="0"/>
            </a:spcBef>
            <a:spcAft>
              <a:spcPct val="35000"/>
            </a:spcAft>
            <a:buNone/>
          </a:pPr>
          <a:r>
            <a:rPr lang="en-US" sz="1400" spc="50" baseline="0" dirty="0">
              <a:latin typeface="+mn-lt"/>
            </a:rPr>
            <a:t>Train &amp; Test dataset</a:t>
          </a:r>
        </a:p>
        <a:p>
          <a:pPr marL="0" lvl="0" indent="0" algn="l" defTabSz="666750">
            <a:lnSpc>
              <a:spcPct val="100000"/>
            </a:lnSpc>
            <a:spcBef>
              <a:spcPct val="0"/>
            </a:spcBef>
            <a:spcAft>
              <a:spcPct val="35000"/>
            </a:spcAft>
            <a:buNone/>
          </a:pPr>
          <a:r>
            <a:rPr lang="en-US" sz="1400" spc="50" baseline="0" dirty="0">
              <a:latin typeface="+mn-lt"/>
            </a:rPr>
            <a:t>Model creation – </a:t>
          </a:r>
        </a:p>
        <a:p>
          <a:pPr marL="0" lvl="0" indent="0" algn="l" defTabSz="666750">
            <a:lnSpc>
              <a:spcPct val="100000"/>
            </a:lnSpc>
            <a:spcBef>
              <a:spcPct val="0"/>
            </a:spcBef>
            <a:spcAft>
              <a:spcPct val="35000"/>
            </a:spcAft>
            <a:buNone/>
          </a:pPr>
          <a:r>
            <a:rPr lang="en-US" sz="1400" spc="50" baseline="0" dirty="0">
              <a:latin typeface="+mn-lt"/>
            </a:rPr>
            <a:t>Logistic Regression</a:t>
          </a:r>
        </a:p>
        <a:p>
          <a:pPr marL="0" lvl="0" indent="0" algn="l" defTabSz="666750">
            <a:lnSpc>
              <a:spcPct val="100000"/>
            </a:lnSpc>
            <a:spcBef>
              <a:spcPct val="0"/>
            </a:spcBef>
            <a:spcAft>
              <a:spcPct val="35000"/>
            </a:spcAft>
            <a:buNone/>
          </a:pPr>
          <a:r>
            <a:rPr lang="en-US" sz="1400" spc="50" baseline="0" dirty="0">
              <a:latin typeface="+mn-lt"/>
            </a:rPr>
            <a:t>Logistic Regression(Smote)</a:t>
          </a:r>
        </a:p>
        <a:p>
          <a:pPr marL="0" lvl="0" indent="0" algn="l" defTabSz="666750">
            <a:lnSpc>
              <a:spcPct val="100000"/>
            </a:lnSpc>
            <a:spcBef>
              <a:spcPct val="0"/>
            </a:spcBef>
            <a:spcAft>
              <a:spcPct val="35000"/>
            </a:spcAft>
            <a:buNone/>
          </a:pPr>
          <a:r>
            <a:rPr lang="en-US" sz="1400" b="0" dirty="0">
              <a:solidFill>
                <a:schemeClr val="tx1"/>
              </a:solidFill>
            </a:rPr>
            <a:t>K-Fold Cross-Validation </a:t>
          </a:r>
          <a:endParaRPr lang="en-US" sz="1400" b="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400" kern="1200" spc="150" baseline="0" dirty="0">
              <a:solidFill>
                <a:prstClr val="black"/>
              </a:solidFill>
              <a:latin typeface="Tenorite"/>
              <a:ea typeface="+mn-ea"/>
              <a:cs typeface="+mn-cs"/>
            </a:rPr>
            <a:t>Visualization</a:t>
          </a:r>
        </a:p>
        <a:p>
          <a:pPr marL="0" indent="0" algn="ctr" defTabSz="914400">
            <a:lnSpc>
              <a:spcPct val="90000"/>
            </a:lnSpc>
            <a:spcBef>
              <a:spcPts val="1000"/>
            </a:spcBef>
            <a:buNone/>
          </a:pPr>
          <a:r>
            <a:rPr lang="en-US" sz="1400" kern="1200" spc="150" baseline="0" dirty="0">
              <a:solidFill>
                <a:prstClr val="black"/>
              </a:solidFill>
              <a:latin typeface="Tenorite"/>
              <a:ea typeface="+mn-ea"/>
              <a:cs typeface="+mn-cs"/>
            </a:rPr>
            <a:t>Power-BI</a:t>
          </a:r>
          <a:endParaRPr lang="en-US" sz="1600" kern="1200" spc="150" baseline="0" dirty="0">
            <a:solidFill>
              <a:schemeClr val="tx1"/>
            </a:solidFill>
            <a:latin typeface="+mj-lt"/>
            <a:ea typeface="+mj-ea"/>
            <a:cs typeface="+mj-cs"/>
          </a:endParaRPr>
        </a:p>
      </dgm:t>
    </dgm:pt>
    <dgm:pt modelId="{AE813459-65AB-4FA9-B717-330DDA6DFA4E}" type="sibTrans" cxnId="{A0077D09-C12C-46D0-8DF7-194B6911362A}">
      <dgm:prSet/>
      <dgm:spPr/>
      <dgm:t>
        <a:bodyPr/>
        <a:lstStyle/>
        <a:p>
          <a:endParaRPr lang="en-US">
            <a:latin typeface="+mn-lt"/>
          </a:endParaRPr>
        </a:p>
      </dgm:t>
    </dgm:pt>
    <dgm:pt modelId="{9D249532-A24D-4D8F-848A-9F42F2E486C9}" type="parTrans" cxnId="{A0077D09-C12C-46D0-8DF7-194B6911362A}">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MODEL</a:t>
          </a:r>
        </a:p>
        <a:p>
          <a:pPr marL="0" lvl="0" indent="0" algn="ctr" defTabSz="889000">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CREATION</a:t>
          </a:r>
          <a:endParaRPr lang="en-US" sz="1600" kern="1200" spc="150" baseline="0" dirty="0">
            <a:solidFill>
              <a:prstClr val="black"/>
            </a:solidFill>
            <a:latin typeface="Tenorite"/>
            <a:ea typeface="+mn-ea"/>
            <a:cs typeface="+mn-cs"/>
          </a:endParaRPr>
        </a:p>
      </dgm:t>
    </dgm:pt>
    <dgm:pt modelId="{B8632E42-D7EB-4C31-877E-6F1B2801851A}" type="sibTrans" cxnId="{6C23D0C9-74B2-4C8B-AB2F-A03B3B0EBE56}">
      <dgm:prSet/>
      <dgm:spPr/>
      <dgm:t>
        <a:bodyPr/>
        <a:lstStyle/>
        <a:p>
          <a:endParaRPr lang="en-US">
            <a:latin typeface="+mn-lt"/>
          </a:endParaRPr>
        </a:p>
      </dgm:t>
    </dgm:pt>
    <dgm:pt modelId="{E0F6C4AF-9BBB-4698-91D7-F9AE3EACBD5D}" type="parTrans" cxnId="{6C23D0C9-74B2-4C8B-AB2F-A03B3B0EBE56}">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MODEL </a:t>
          </a:r>
        </a:p>
        <a:p>
          <a:pPr marL="0"/>
          <a:r>
            <a:rPr lang="en-US" sz="1400" kern="1200" spc="150" baseline="0" dirty="0">
              <a:solidFill>
                <a:prstClr val="black"/>
              </a:solidFill>
              <a:latin typeface="Tenorite"/>
              <a:ea typeface="+mn-ea"/>
              <a:cs typeface="+mn-cs"/>
            </a:rPr>
            <a:t>EVALUATION</a:t>
          </a:r>
          <a:endParaRPr lang="en-US" sz="1600" kern="1200" spc="150" baseline="0" dirty="0">
            <a:solidFill>
              <a:prstClr val="black"/>
            </a:solidFill>
            <a:latin typeface="Tenorite"/>
            <a:ea typeface="+mn-ea"/>
            <a:cs typeface="+mn-cs"/>
          </a:endParaRPr>
        </a:p>
      </dgm:t>
    </dgm:pt>
    <dgm:pt modelId="{88649F7A-400B-4056-965D-C9AC0B3AD942}" type="sibTrans" cxnId="{F28D7702-2FC3-49BD-BB13-C989E5EE622A}">
      <dgm:prSet/>
      <dgm:spPr/>
      <dgm:t>
        <a:bodyPr/>
        <a:lstStyle/>
        <a:p>
          <a:endParaRPr lang="en-US">
            <a:latin typeface="+mn-lt"/>
          </a:endParaRPr>
        </a:p>
      </dgm:t>
    </dgm:pt>
    <dgm:pt modelId="{10C68AF5-481C-45AA-A216-8BBBB04515B9}" type="parTrans" cxnId="{F28D7702-2FC3-49BD-BB13-C989E5EE622A}">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3" custLinFactNeighborX="-444" custLinFactNeighborY="-11170">
        <dgm:presLayoutVars>
          <dgm:chMax val="0"/>
          <dgm:chPref val="0"/>
        </dgm:presLayoutVars>
      </dgm:prSet>
      <dgm:spPr/>
    </dgm:pt>
    <dgm:pt modelId="{22359DD7-1BFB-4900-BAE6-6084F2F57988}" type="pres">
      <dgm:prSet presAssocID="{73D947E0-108F-4D20-A71E-3CF329F97212}" presName="desTx" presStyleLbl="alignAccFollowNode1" presStyleIdx="0" presStyleCnt="3">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3" custLinFactX="3593" custLinFactNeighborX="100000" custLinFactNeighborY="-11170">
        <dgm:presLayoutVars>
          <dgm:chMax val="0"/>
          <dgm:chPref val="0"/>
        </dgm:presLayoutVars>
      </dgm:prSet>
      <dgm:spPr/>
    </dgm:pt>
    <dgm:pt modelId="{4FEB85EB-D046-4CDB-8A62-BBCE260C4490}" type="pres">
      <dgm:prSet presAssocID="{B1AFA1AF-0FF8-45B3-A6D0-0E255A2F637D}" presName="desTx" presStyleLbl="alignAccFollowNode1" presStyleIdx="1" presStyleCnt="3" custLinFactX="3593" custLinFactNeighborX="100000" custLinFactNeighborY="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3" custLinFactX="-3149" custLinFactNeighborX="-100000" custLinFactNeighborY="-11170">
        <dgm:presLayoutVars>
          <dgm:chMax val="0"/>
          <dgm:chPref val="0"/>
        </dgm:presLayoutVars>
      </dgm:prSet>
      <dgm:spPr/>
    </dgm:pt>
    <dgm:pt modelId="{6B5FE59C-B471-448A-AA7A-B526DCC4D4CA}" type="pres">
      <dgm:prSet presAssocID="{E9682B4F-0217-4B50-923E-C104AA24290F}" presName="desTx" presStyleLbl="alignAccFollowNode1" presStyleIdx="2" presStyleCnt="3" custLinFactX="-3149" custLinFactNeighborX="-100000" custLinFactNeighborY="-743">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341" y="105405"/>
          <a:ext cx="2068029" cy="6204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20" tIns="163420" rIns="163420" bIns="163420"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IMPORTING</a:t>
          </a:r>
        </a:p>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400" kern="1200" spc="150" baseline="0" dirty="0">
              <a:solidFill>
                <a:schemeClr val="tx1"/>
              </a:solidFill>
              <a:latin typeface="+mj-lt"/>
              <a:ea typeface="+mj-ea"/>
              <a:cs typeface="+mj-cs"/>
            </a:rPr>
            <a:t>PACKAGES &amp; DATA</a:t>
          </a:r>
        </a:p>
      </dsp:txBody>
      <dsp:txXfrm>
        <a:off x="13341" y="105405"/>
        <a:ext cx="2068029" cy="620408"/>
      </dsp:txXfrm>
    </dsp:sp>
    <dsp:sp modelId="{22359DD7-1BFB-4900-BAE6-6084F2F57988}">
      <dsp:nvSpPr>
        <dsp:cNvPr id="0" name=""/>
        <dsp:cNvSpPr/>
      </dsp:nvSpPr>
      <dsp:spPr>
        <a:xfrm>
          <a:off x="13341" y="725814"/>
          <a:ext cx="2068029" cy="16285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4275" tIns="204275" rIns="204275" bIns="204275"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Packages – </a:t>
          </a:r>
          <a:r>
            <a:rPr lang="en-US" sz="1400" kern="1200" spc="50" baseline="0" dirty="0" err="1">
              <a:latin typeface="+mn-lt"/>
            </a:rPr>
            <a:t>numpy</a:t>
          </a:r>
          <a:r>
            <a:rPr lang="en-US" sz="1400" kern="1200" spc="50" baseline="0" dirty="0">
              <a:latin typeface="+mn-lt"/>
            </a:rPr>
            <a:t>, pandas, seaborn, matplotlib, </a:t>
          </a:r>
          <a:r>
            <a:rPr lang="en-US" sz="1400" kern="1200" spc="50" baseline="0" dirty="0" err="1">
              <a:latin typeface="+mn-lt"/>
            </a:rPr>
            <a:t>plotly</a:t>
          </a:r>
          <a:r>
            <a:rPr lang="en-US" sz="1400" kern="1200" spc="50" baseline="0" dirty="0">
              <a:latin typeface="+mn-lt"/>
            </a:rPr>
            <a:t>, </a:t>
          </a:r>
          <a:r>
            <a:rPr lang="en-US" sz="1400" kern="1200" spc="50" baseline="0" dirty="0" err="1">
              <a:latin typeface="+mn-lt"/>
            </a:rPr>
            <a:t>scipy</a:t>
          </a:r>
          <a:r>
            <a:rPr lang="en-US" sz="1400" kern="1200" spc="50" baseline="0" dirty="0">
              <a:latin typeface="+mn-lt"/>
            </a:rPr>
            <a:t>, </a:t>
          </a:r>
          <a:r>
            <a:rPr lang="en-US" sz="1400" kern="1200" spc="50" baseline="0" dirty="0" err="1">
              <a:latin typeface="+mn-lt"/>
            </a:rPr>
            <a:t>sklearn</a:t>
          </a:r>
          <a:r>
            <a:rPr lang="en-US" sz="1400" kern="1200" spc="50" baseline="0" dirty="0">
              <a:latin typeface="+mn-lt"/>
            </a:rPr>
            <a:t>, </a:t>
          </a:r>
          <a:r>
            <a:rPr lang="en-US" sz="1400" kern="1200" spc="50" baseline="0" dirty="0" err="1">
              <a:latin typeface="+mn-lt"/>
            </a:rPr>
            <a:t>imblearn</a:t>
          </a:r>
          <a:r>
            <a:rPr lang="en-US" sz="1400" kern="1200" spc="50" baseline="0" dirty="0">
              <a:latin typeface="+mn-lt"/>
            </a:rPr>
            <a:t>.</a:t>
          </a:r>
        </a:p>
        <a:p>
          <a:pPr marL="0" lvl="0" indent="0" algn="l" defTabSz="622300">
            <a:lnSpc>
              <a:spcPct val="100000"/>
            </a:lnSpc>
            <a:spcBef>
              <a:spcPct val="0"/>
            </a:spcBef>
            <a:spcAft>
              <a:spcPct val="35000"/>
            </a:spcAft>
            <a:buNone/>
          </a:pPr>
          <a:r>
            <a:rPr lang="en-US" sz="1400" kern="1200" spc="50" baseline="0" dirty="0">
              <a:latin typeface="+mn-lt"/>
            </a:rPr>
            <a:t>Loading datasets.</a:t>
          </a:r>
        </a:p>
      </dsp:txBody>
      <dsp:txXfrm>
        <a:off x="13341" y="725814"/>
        <a:ext cx="2068029" cy="1628568"/>
      </dsp:txXfrm>
    </dsp:sp>
    <dsp:sp modelId="{C4F84DEA-2002-4D32-8E80-70EEE05E345A}">
      <dsp:nvSpPr>
        <dsp:cNvPr id="0" name=""/>
        <dsp:cNvSpPr/>
      </dsp:nvSpPr>
      <dsp:spPr>
        <a:xfrm>
          <a:off x="2200410" y="112143"/>
          <a:ext cx="2068029" cy="6204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20" tIns="163420" rIns="163420" bIns="163420"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a:t>
          </a:r>
        </a:p>
        <a:p>
          <a:pPr marL="0" lvl="0" indent="0" algn="ctr" defTabSz="711200">
            <a:lnSpc>
              <a:spcPct val="90000"/>
            </a:lnSpc>
            <a:spcBef>
              <a:spcPct val="0"/>
            </a:spcBef>
            <a:spcAft>
              <a:spcPct val="35000"/>
            </a:spcAft>
            <a:buNone/>
          </a:pPr>
          <a:r>
            <a:rPr lang="en-US" sz="1400" kern="1200" spc="150" baseline="0" dirty="0">
              <a:solidFill>
                <a:prstClr val="black"/>
              </a:solidFill>
              <a:latin typeface="Tenorite"/>
              <a:ea typeface="+mn-ea"/>
              <a:cs typeface="+mn-cs"/>
            </a:rPr>
            <a:t>EXPLORATION</a:t>
          </a:r>
        </a:p>
      </dsp:txBody>
      <dsp:txXfrm>
        <a:off x="2200410" y="112143"/>
        <a:ext cx="2068029" cy="620408"/>
      </dsp:txXfrm>
    </dsp:sp>
    <dsp:sp modelId="{4FEB85EB-D046-4CDB-8A62-BBCE260C4490}">
      <dsp:nvSpPr>
        <dsp:cNvPr id="0" name=""/>
        <dsp:cNvSpPr/>
      </dsp:nvSpPr>
      <dsp:spPr>
        <a:xfrm>
          <a:off x="2189160" y="725814"/>
          <a:ext cx="2068029" cy="16285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4275" tIns="204275" rIns="204275" bIns="204275" numCol="1" spcCol="1270" anchor="t" anchorCtr="0">
          <a:noAutofit/>
        </a:bodyPr>
        <a:lstStyle/>
        <a:p>
          <a:pPr marL="0" lvl="0" indent="0" algn="l" defTabSz="622300">
            <a:lnSpc>
              <a:spcPct val="100000"/>
            </a:lnSpc>
            <a:spcBef>
              <a:spcPct val="0"/>
            </a:spcBef>
            <a:spcAft>
              <a:spcPct val="35000"/>
            </a:spcAft>
            <a:buNone/>
          </a:pPr>
          <a:r>
            <a:rPr lang="en-US" sz="1400" kern="1200" spc="50" baseline="0" dirty="0" err="1">
              <a:latin typeface="+mn-lt"/>
            </a:rPr>
            <a:t>data.describe</a:t>
          </a:r>
          <a:r>
            <a:rPr lang="en-US" sz="1400" kern="1200" spc="50" baseline="0" dirty="0">
              <a:latin typeface="+mn-lt"/>
            </a:rPr>
            <a:t>()</a:t>
          </a:r>
        </a:p>
        <a:p>
          <a:pPr marL="0" lvl="0" indent="0" algn="l" defTabSz="622300">
            <a:lnSpc>
              <a:spcPct val="100000"/>
            </a:lnSpc>
            <a:spcBef>
              <a:spcPct val="0"/>
            </a:spcBef>
            <a:spcAft>
              <a:spcPct val="35000"/>
            </a:spcAft>
            <a:buNone/>
          </a:pPr>
          <a:r>
            <a:rPr lang="en-US" sz="1400" kern="1200" spc="50" baseline="0" dirty="0">
              <a:latin typeface="+mn-lt"/>
            </a:rPr>
            <a:t>data.info()</a:t>
          </a:r>
        </a:p>
        <a:p>
          <a:pPr marL="0" lvl="0" indent="0" algn="l" defTabSz="622300">
            <a:lnSpc>
              <a:spcPct val="100000"/>
            </a:lnSpc>
            <a:spcBef>
              <a:spcPct val="0"/>
            </a:spcBef>
            <a:spcAft>
              <a:spcPct val="35000"/>
            </a:spcAft>
            <a:buNone/>
          </a:pPr>
          <a:r>
            <a:rPr lang="en-US" sz="1400" kern="1200" spc="50" baseline="0" dirty="0" err="1">
              <a:latin typeface="+mn-lt"/>
            </a:rPr>
            <a:t>data.shape</a:t>
          </a:r>
          <a:endParaRPr lang="en-US" sz="1400" kern="1200" spc="50" baseline="0" dirty="0">
            <a:latin typeface="+mn-lt"/>
          </a:endParaRPr>
        </a:p>
      </dsp:txBody>
      <dsp:txXfrm>
        <a:off x="2189160" y="725814"/>
        <a:ext cx="2068029" cy="1628568"/>
      </dsp:txXfrm>
    </dsp:sp>
    <dsp:sp modelId="{49B7F8FA-D256-41EF-9327-52A3551D9A60}">
      <dsp:nvSpPr>
        <dsp:cNvPr id="0" name=""/>
        <dsp:cNvSpPr/>
      </dsp:nvSpPr>
      <dsp:spPr>
        <a:xfrm>
          <a:off x="4364979" y="105405"/>
          <a:ext cx="2068029" cy="6204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20" tIns="163420" rIns="163420" bIns="163420"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marL="0" lvl="0" indent="0" algn="ctr" defTabSz="889000">
            <a:lnSpc>
              <a:spcPct val="90000"/>
            </a:lnSpc>
            <a:spcBef>
              <a:spcPct val="0"/>
            </a:spcBef>
            <a:spcAft>
              <a:spcPct val="35000"/>
            </a:spcAft>
            <a:buNone/>
          </a:pPr>
          <a:r>
            <a:rPr lang="en-US" sz="1400" kern="1200" spc="150" baseline="0" dirty="0">
              <a:solidFill>
                <a:prstClr val="black"/>
              </a:solidFill>
              <a:latin typeface="Tenorite"/>
              <a:ea typeface="+mn-ea"/>
              <a:cs typeface="+mn-cs"/>
            </a:rPr>
            <a:t>CLEANING</a:t>
          </a:r>
        </a:p>
      </dsp:txBody>
      <dsp:txXfrm>
        <a:off x="4364979" y="105405"/>
        <a:ext cx="2068029" cy="620408"/>
      </dsp:txXfrm>
    </dsp:sp>
    <dsp:sp modelId="{6B5FE59C-B471-448A-AA7A-B526DCC4D4CA}">
      <dsp:nvSpPr>
        <dsp:cNvPr id="0" name=""/>
        <dsp:cNvSpPr/>
      </dsp:nvSpPr>
      <dsp:spPr>
        <a:xfrm>
          <a:off x="4364979" y="725814"/>
          <a:ext cx="2068029" cy="16285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4275" tIns="204275" rIns="204275" bIns="204275"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Handling Missing Values</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Outliers Handling</a:t>
          </a:r>
        </a:p>
      </dsp:txBody>
      <dsp:txXfrm>
        <a:off x="4364979" y="725814"/>
        <a:ext cx="2068029" cy="1628568"/>
      </dsp:txXfrm>
    </dsp:sp>
    <dsp:sp modelId="{4132ECB1-6BEF-4935-AFA3-B2EAA48FDE7E}">
      <dsp:nvSpPr>
        <dsp:cNvPr id="0" name=""/>
        <dsp:cNvSpPr/>
      </dsp:nvSpPr>
      <dsp:spPr>
        <a:xfrm>
          <a:off x="6540798" y="105405"/>
          <a:ext cx="2068029" cy="6204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20" tIns="163420" rIns="163420" bIns="163420"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marL="0" lvl="0" indent="0" algn="ctr" defTabSz="711200">
            <a:lnSpc>
              <a:spcPct val="90000"/>
            </a:lnSpc>
            <a:spcBef>
              <a:spcPct val="0"/>
            </a:spcBef>
            <a:spcAft>
              <a:spcPct val="35000"/>
            </a:spcAft>
            <a:buNone/>
          </a:pPr>
          <a:r>
            <a:rPr lang="en-US" sz="1400" kern="1200" spc="150" baseline="0" dirty="0">
              <a:solidFill>
                <a:prstClr val="black"/>
              </a:solidFill>
              <a:latin typeface="Tenorite"/>
              <a:ea typeface="+mn-ea"/>
              <a:cs typeface="+mn-cs"/>
            </a:rPr>
            <a:t>TRANSFORMATION</a:t>
          </a:r>
        </a:p>
      </dsp:txBody>
      <dsp:txXfrm>
        <a:off x="6540798" y="105405"/>
        <a:ext cx="2068029" cy="620408"/>
      </dsp:txXfrm>
    </dsp:sp>
    <dsp:sp modelId="{C42A8BDE-B838-475D-AFDE-17B60D744AB6}">
      <dsp:nvSpPr>
        <dsp:cNvPr id="0" name=""/>
        <dsp:cNvSpPr/>
      </dsp:nvSpPr>
      <dsp:spPr>
        <a:xfrm>
          <a:off x="6540798" y="725814"/>
          <a:ext cx="2068029" cy="16285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4275" tIns="204275" rIns="204275" bIns="204275"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Encoding Technique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Convert </a:t>
          </a:r>
          <a:r>
            <a:rPr lang="en-US" sz="1400" kern="1200" spc="50" baseline="0" dirty="0" err="1">
              <a:solidFill>
                <a:prstClr val="black">
                  <a:hueOff val="0"/>
                  <a:satOff val="0"/>
                  <a:lumOff val="0"/>
                  <a:alphaOff val="0"/>
                </a:prstClr>
              </a:solidFill>
              <a:latin typeface="Tenorite"/>
              <a:ea typeface="+mn-ea"/>
              <a:cs typeface="+mn-cs"/>
            </a:rPr>
            <a:t>catagorical</a:t>
          </a:r>
          <a:r>
            <a:rPr lang="en-US" sz="1400" kern="1200" spc="50" baseline="0" dirty="0">
              <a:solidFill>
                <a:prstClr val="black">
                  <a:hueOff val="0"/>
                  <a:satOff val="0"/>
                  <a:lumOff val="0"/>
                  <a:alphaOff val="0"/>
                </a:prstClr>
              </a:solidFill>
              <a:latin typeface="Tenorite"/>
              <a:ea typeface="+mn-ea"/>
              <a:cs typeface="+mn-cs"/>
            </a:rPr>
            <a:t> </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data into numerical</a:t>
          </a: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sp:txBody>
      <dsp:txXfrm>
        <a:off x="6540798" y="725814"/>
        <a:ext cx="2068029" cy="1628568"/>
      </dsp:txXfrm>
    </dsp:sp>
    <dsp:sp modelId="{59606EB9-9F10-4D12-A33F-A242FDCC0D0F}">
      <dsp:nvSpPr>
        <dsp:cNvPr id="0" name=""/>
        <dsp:cNvSpPr/>
      </dsp:nvSpPr>
      <dsp:spPr>
        <a:xfrm>
          <a:off x="8716617" y="105405"/>
          <a:ext cx="2068029" cy="6204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20" tIns="163420" rIns="163420" bIns="163420"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marL="0" lvl="0" indent="0" algn="ctr" defTabSz="889000">
            <a:lnSpc>
              <a:spcPct val="90000"/>
            </a:lnSpc>
            <a:spcBef>
              <a:spcPct val="0"/>
            </a:spcBef>
            <a:spcAft>
              <a:spcPct val="35000"/>
            </a:spcAft>
            <a:buNone/>
          </a:pPr>
          <a:r>
            <a:rPr lang="en-US" sz="1400" kern="1200" spc="150" baseline="0" dirty="0">
              <a:solidFill>
                <a:prstClr val="black"/>
              </a:solidFill>
              <a:latin typeface="Tenorite"/>
              <a:ea typeface="+mn-ea"/>
              <a:cs typeface="+mn-cs"/>
            </a:rPr>
            <a:t>VISUALIZATION</a:t>
          </a:r>
          <a:endParaRPr lang="en-US" sz="1600" kern="1200" spc="150" baseline="0" dirty="0">
            <a:solidFill>
              <a:prstClr val="black"/>
            </a:solidFill>
            <a:latin typeface="Tenorite"/>
            <a:ea typeface="+mn-ea"/>
            <a:cs typeface="+mn-cs"/>
          </a:endParaRPr>
        </a:p>
      </dsp:txBody>
      <dsp:txXfrm>
        <a:off x="8716617" y="105405"/>
        <a:ext cx="2068029" cy="620408"/>
      </dsp:txXfrm>
    </dsp:sp>
    <dsp:sp modelId="{C8429E68-36DD-4F6A-A2F4-7CCDADCEFAD1}">
      <dsp:nvSpPr>
        <dsp:cNvPr id="0" name=""/>
        <dsp:cNvSpPr/>
      </dsp:nvSpPr>
      <dsp:spPr>
        <a:xfrm>
          <a:off x="8716617" y="725814"/>
          <a:ext cx="2068029" cy="16285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Analysis(Univariate, Bivariate)</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Heatmaps</a:t>
          </a:r>
        </a:p>
      </dsp:txBody>
      <dsp:txXfrm>
        <a:off x="8716617" y="725814"/>
        <a:ext cx="2068029" cy="1628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5" y="74464"/>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400" kern="1200" spc="150" baseline="0" dirty="0">
              <a:solidFill>
                <a:prstClr val="black"/>
              </a:solidFill>
              <a:latin typeface="Tenorite"/>
              <a:ea typeface="+mn-ea"/>
              <a:cs typeface="+mn-cs"/>
            </a:rPr>
            <a:t>Visualization</a:t>
          </a:r>
        </a:p>
        <a:p>
          <a:pPr marL="0" lvl="0" indent="0" algn="ctr" defTabSz="914400">
            <a:lnSpc>
              <a:spcPct val="90000"/>
            </a:lnSpc>
            <a:spcBef>
              <a:spcPct val="0"/>
            </a:spcBef>
            <a:spcAft>
              <a:spcPct val="35000"/>
            </a:spcAft>
            <a:buNone/>
          </a:pPr>
          <a:r>
            <a:rPr lang="en-US" sz="1400" kern="1200" spc="150" baseline="0" dirty="0">
              <a:solidFill>
                <a:prstClr val="black"/>
              </a:solidFill>
              <a:latin typeface="Tenorite"/>
              <a:ea typeface="+mn-ea"/>
              <a:cs typeface="+mn-cs"/>
            </a:rPr>
            <a:t>Power-BI</a:t>
          </a:r>
          <a:endParaRPr lang="en-US" sz="1600" kern="1200" spc="150" baseline="0" dirty="0">
            <a:solidFill>
              <a:schemeClr val="tx1"/>
            </a:solidFill>
            <a:latin typeface="+mj-lt"/>
            <a:ea typeface="+mj-ea"/>
            <a:cs typeface="+mj-cs"/>
          </a:endParaRPr>
        </a:p>
      </dsp:txBody>
      <dsp:txXfrm>
        <a:off x="15" y="74464"/>
        <a:ext cx="3423197" cy="1026959"/>
      </dsp:txXfrm>
    </dsp:sp>
    <dsp:sp modelId="{22359DD7-1BFB-4900-BAE6-6084F2F57988}">
      <dsp:nvSpPr>
        <dsp:cNvPr id="0" name=""/>
        <dsp:cNvSpPr/>
      </dsp:nvSpPr>
      <dsp:spPr>
        <a:xfrm>
          <a:off x="15214" y="1216134"/>
          <a:ext cx="3423197" cy="2339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Creating Power-BI dashboard for visualization of the dataset for better insights</a:t>
          </a:r>
          <a:endParaRPr lang="en-US" sz="1400" kern="1200" spc="50" baseline="0" dirty="0">
            <a:latin typeface="+mn-lt"/>
          </a:endParaRPr>
        </a:p>
      </dsp:txBody>
      <dsp:txXfrm>
        <a:off x="15214" y="1216134"/>
        <a:ext cx="3423197" cy="2339602"/>
      </dsp:txXfrm>
    </dsp:sp>
    <dsp:sp modelId="{C4F84DEA-2002-4D32-8E80-70EEE05E345A}">
      <dsp:nvSpPr>
        <dsp:cNvPr id="0" name=""/>
        <dsp:cNvSpPr/>
      </dsp:nvSpPr>
      <dsp:spPr>
        <a:xfrm>
          <a:off x="7092394" y="74464"/>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MODEL </a:t>
          </a:r>
        </a:p>
        <a:p>
          <a:pPr marL="0" lvl="0" indent="0" algn="ctr" defTabSz="711200">
            <a:lnSpc>
              <a:spcPct val="90000"/>
            </a:lnSpc>
            <a:spcBef>
              <a:spcPct val="0"/>
            </a:spcBef>
            <a:spcAft>
              <a:spcPct val="35000"/>
            </a:spcAft>
            <a:buNone/>
          </a:pPr>
          <a:r>
            <a:rPr lang="en-US" sz="1400" kern="1200" spc="150" baseline="0" dirty="0">
              <a:solidFill>
                <a:prstClr val="black"/>
              </a:solidFill>
              <a:latin typeface="Tenorite"/>
              <a:ea typeface="+mn-ea"/>
              <a:cs typeface="+mn-cs"/>
            </a:rPr>
            <a:t>EVALUATION</a:t>
          </a:r>
          <a:endParaRPr lang="en-US" sz="1600" kern="1200" spc="150" baseline="0" dirty="0">
            <a:solidFill>
              <a:prstClr val="black"/>
            </a:solidFill>
            <a:latin typeface="Tenorite"/>
            <a:ea typeface="+mn-ea"/>
            <a:cs typeface="+mn-cs"/>
          </a:endParaRPr>
        </a:p>
      </dsp:txBody>
      <dsp:txXfrm>
        <a:off x="7092394" y="74464"/>
        <a:ext cx="3423197" cy="1026959"/>
      </dsp:txXfrm>
    </dsp:sp>
    <dsp:sp modelId="{4FEB85EB-D046-4CDB-8A62-BBCE260C4490}">
      <dsp:nvSpPr>
        <dsp:cNvPr id="0" name=""/>
        <dsp:cNvSpPr/>
      </dsp:nvSpPr>
      <dsp:spPr>
        <a:xfrm>
          <a:off x="7092394" y="1216134"/>
          <a:ext cx="3423197" cy="2339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Checking for accuracy in the prediction with respect to actual.</a:t>
          </a:r>
        </a:p>
        <a:p>
          <a:pPr marL="0" lvl="0" indent="0" algn="l" defTabSz="622300">
            <a:lnSpc>
              <a:spcPct val="100000"/>
            </a:lnSpc>
            <a:spcBef>
              <a:spcPct val="0"/>
            </a:spcBef>
            <a:spcAft>
              <a:spcPct val="35000"/>
            </a:spcAft>
            <a:buNone/>
          </a:pPr>
          <a:r>
            <a:rPr lang="en-US" sz="1400" kern="1200" spc="50" baseline="0" dirty="0">
              <a:latin typeface="+mn-lt"/>
            </a:rPr>
            <a:t>Building confusion matrix for more clarity.</a:t>
          </a:r>
        </a:p>
      </dsp:txBody>
      <dsp:txXfrm>
        <a:off x="7092394" y="1216134"/>
        <a:ext cx="3423197" cy="2339602"/>
      </dsp:txXfrm>
    </dsp:sp>
    <dsp:sp modelId="{49B7F8FA-D256-41EF-9327-52A3551D9A60}">
      <dsp:nvSpPr>
        <dsp:cNvPr id="0" name=""/>
        <dsp:cNvSpPr/>
      </dsp:nvSpPr>
      <dsp:spPr>
        <a:xfrm>
          <a:off x="3546194" y="74464"/>
          <a:ext cx="3423197" cy="102695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509" tIns="270509" rIns="270509" bIns="270509"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MODEL</a:t>
          </a:r>
        </a:p>
        <a:p>
          <a:pPr marL="0" lvl="0" indent="0" algn="ctr" defTabSz="889000">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CREATION</a:t>
          </a:r>
          <a:endParaRPr lang="en-US" sz="1600" kern="1200" spc="150" baseline="0" dirty="0">
            <a:solidFill>
              <a:prstClr val="black"/>
            </a:solidFill>
            <a:latin typeface="Tenorite"/>
            <a:ea typeface="+mn-ea"/>
            <a:cs typeface="+mn-cs"/>
          </a:endParaRPr>
        </a:p>
      </dsp:txBody>
      <dsp:txXfrm>
        <a:off x="3546194" y="74464"/>
        <a:ext cx="3423197" cy="1026959"/>
      </dsp:txXfrm>
    </dsp:sp>
    <dsp:sp modelId="{6B5FE59C-B471-448A-AA7A-B526DCC4D4CA}">
      <dsp:nvSpPr>
        <dsp:cNvPr id="0" name=""/>
        <dsp:cNvSpPr/>
      </dsp:nvSpPr>
      <dsp:spPr>
        <a:xfrm>
          <a:off x="3546194" y="1198751"/>
          <a:ext cx="3423197" cy="2339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136" tIns="338136" rIns="338136" bIns="338136" numCol="1" spcCol="1270" anchor="t" anchorCtr="0">
          <a:noAutofit/>
        </a:bodyPr>
        <a:lstStyle/>
        <a:p>
          <a:pPr marL="0" lvl="0" indent="0" algn="l" defTabSz="666750">
            <a:lnSpc>
              <a:spcPct val="100000"/>
            </a:lnSpc>
            <a:spcBef>
              <a:spcPct val="0"/>
            </a:spcBef>
            <a:spcAft>
              <a:spcPct val="35000"/>
            </a:spcAft>
            <a:buNone/>
          </a:pPr>
          <a:r>
            <a:rPr lang="en-US" sz="1400" spc="50" baseline="0" dirty="0">
              <a:latin typeface="+mn-lt"/>
            </a:rPr>
            <a:t>Model selection – </a:t>
          </a:r>
        </a:p>
        <a:p>
          <a:pPr marL="0" lvl="0" indent="0" algn="l" defTabSz="666750">
            <a:lnSpc>
              <a:spcPct val="100000"/>
            </a:lnSpc>
            <a:spcBef>
              <a:spcPct val="0"/>
            </a:spcBef>
            <a:spcAft>
              <a:spcPct val="35000"/>
            </a:spcAft>
            <a:buNone/>
          </a:pPr>
          <a:r>
            <a:rPr lang="en-US" sz="1400" spc="50" baseline="0" dirty="0">
              <a:latin typeface="+mn-lt"/>
            </a:rPr>
            <a:t>Train &amp; Test dataset</a:t>
          </a:r>
        </a:p>
        <a:p>
          <a:pPr marL="0" lvl="0" indent="0" algn="l" defTabSz="666750">
            <a:lnSpc>
              <a:spcPct val="100000"/>
            </a:lnSpc>
            <a:spcBef>
              <a:spcPct val="0"/>
            </a:spcBef>
            <a:spcAft>
              <a:spcPct val="35000"/>
            </a:spcAft>
            <a:buNone/>
          </a:pPr>
          <a:r>
            <a:rPr lang="en-US" sz="1400" spc="50" baseline="0" dirty="0">
              <a:latin typeface="+mn-lt"/>
            </a:rPr>
            <a:t>Model creation – </a:t>
          </a:r>
        </a:p>
        <a:p>
          <a:pPr marL="0" lvl="0" indent="0" algn="l" defTabSz="666750">
            <a:lnSpc>
              <a:spcPct val="100000"/>
            </a:lnSpc>
            <a:spcBef>
              <a:spcPct val="0"/>
            </a:spcBef>
            <a:spcAft>
              <a:spcPct val="35000"/>
            </a:spcAft>
            <a:buNone/>
          </a:pPr>
          <a:r>
            <a:rPr lang="en-US" sz="1400" spc="50" baseline="0" dirty="0">
              <a:latin typeface="+mn-lt"/>
            </a:rPr>
            <a:t>Logistic Regression</a:t>
          </a:r>
        </a:p>
        <a:p>
          <a:pPr marL="0" lvl="0" indent="0" algn="l" defTabSz="666750">
            <a:lnSpc>
              <a:spcPct val="100000"/>
            </a:lnSpc>
            <a:spcBef>
              <a:spcPct val="0"/>
            </a:spcBef>
            <a:spcAft>
              <a:spcPct val="35000"/>
            </a:spcAft>
            <a:buNone/>
          </a:pPr>
          <a:r>
            <a:rPr lang="en-US" sz="1400" spc="50" baseline="0" dirty="0">
              <a:latin typeface="+mn-lt"/>
            </a:rPr>
            <a:t>Logistic Regression(Smote)</a:t>
          </a:r>
        </a:p>
        <a:p>
          <a:pPr marL="0" lvl="0" indent="0" algn="l" defTabSz="666750">
            <a:lnSpc>
              <a:spcPct val="100000"/>
            </a:lnSpc>
            <a:spcBef>
              <a:spcPct val="0"/>
            </a:spcBef>
            <a:spcAft>
              <a:spcPct val="35000"/>
            </a:spcAft>
            <a:buNone/>
          </a:pPr>
          <a:r>
            <a:rPr lang="en-US" sz="1400" b="0" dirty="0">
              <a:solidFill>
                <a:schemeClr val="tx1"/>
              </a:solidFill>
            </a:rPr>
            <a:t>K-Fold Cross-Validation </a:t>
          </a:r>
          <a:endParaRPr lang="en-US" sz="1400" b="0" kern="1200" spc="50" baseline="0" dirty="0">
            <a:solidFill>
              <a:prstClr val="black">
                <a:hueOff val="0"/>
                <a:satOff val="0"/>
                <a:lumOff val="0"/>
                <a:alphaOff val="0"/>
              </a:prstClr>
            </a:solidFill>
            <a:latin typeface="Tenorite"/>
            <a:ea typeface="+mn-ea"/>
            <a:cs typeface="+mn-cs"/>
          </a:endParaRPr>
        </a:p>
      </dsp:txBody>
      <dsp:txXfrm>
        <a:off x="3546194" y="1198751"/>
        <a:ext cx="3423197" cy="233960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92504" y="4625788"/>
            <a:ext cx="11602099" cy="2232212"/>
          </a:xfrm>
        </p:spPr>
        <p:txBody>
          <a:bodyPr/>
          <a:lstStyle/>
          <a:p>
            <a:pPr algn="r"/>
            <a:r>
              <a:rPr lang="en-US" b="1" dirty="0"/>
              <a:t>Capstone Project 8</a:t>
            </a:r>
            <a:br>
              <a:rPr lang="en-US" b="1" dirty="0"/>
            </a:br>
            <a:br>
              <a:rPr lang="en-US" b="1" dirty="0"/>
            </a:br>
            <a:br>
              <a:rPr lang="en-US" b="1" dirty="0"/>
            </a:br>
            <a:r>
              <a:rPr lang="en-US" sz="3200" b="1" dirty="0"/>
              <a:t>Domain: </a:t>
            </a:r>
            <a:r>
              <a:rPr lang="en-US" sz="3200" dirty="0"/>
              <a:t>Financial Services</a:t>
            </a:r>
            <a:br>
              <a:rPr lang="en-US" sz="3200" dirty="0"/>
            </a:br>
            <a:br>
              <a:rPr lang="en-US" sz="3200" dirty="0"/>
            </a:br>
            <a:r>
              <a:rPr lang="en-US" sz="3200" b="1" kern="1200" cap="all" spc="150" baseline="0" dirty="0">
                <a:solidFill>
                  <a:srgbClr val="000000"/>
                </a:solidFill>
                <a:effectLst/>
                <a:latin typeface="Tenorite" panose="00000500000000000000" pitchFamily="2" charset="0"/>
                <a:ea typeface="+mj-ea"/>
                <a:cs typeface="+mj-cs"/>
              </a:rPr>
              <a:t>Title: </a:t>
            </a:r>
            <a:r>
              <a:rPr lang="en-US" sz="3200" kern="1200" cap="all" spc="150" baseline="0" dirty="0">
                <a:solidFill>
                  <a:srgbClr val="000000"/>
                </a:solidFill>
                <a:effectLst/>
                <a:latin typeface="Tenorite" panose="00000500000000000000" pitchFamily="2" charset="0"/>
                <a:ea typeface="+mj-ea"/>
                <a:cs typeface="+mj-cs"/>
              </a:rPr>
              <a:t>Exploratory Data Analysis &amp; </a:t>
            </a:r>
            <a:br>
              <a:rPr lang="en-US" sz="3200" kern="1200" cap="all" spc="150" baseline="0" dirty="0">
                <a:solidFill>
                  <a:srgbClr val="000000"/>
                </a:solidFill>
                <a:effectLst/>
                <a:latin typeface="Tenorite" panose="00000500000000000000" pitchFamily="2" charset="0"/>
                <a:ea typeface="+mj-ea"/>
                <a:cs typeface="+mj-cs"/>
              </a:rPr>
            </a:br>
            <a:r>
              <a:rPr lang="en-US" sz="3200" kern="1200" cap="all" spc="150" baseline="0" dirty="0">
                <a:solidFill>
                  <a:srgbClr val="000000"/>
                </a:solidFill>
                <a:effectLst/>
                <a:latin typeface="Tenorite" panose="00000500000000000000" pitchFamily="2" charset="0"/>
                <a:ea typeface="+mj-ea"/>
                <a:cs typeface="+mj-cs"/>
              </a:rPr>
              <a:t>Credit Assessment in Financial Services</a:t>
            </a:r>
            <a:br>
              <a:rPr lang="en-US" sz="3200" kern="1200" cap="all" spc="150" baseline="0" dirty="0">
                <a:solidFill>
                  <a:srgbClr val="000000"/>
                </a:solidFill>
                <a:effectLst/>
                <a:latin typeface="Tenorite" panose="00000500000000000000" pitchFamily="2" charset="0"/>
                <a:ea typeface="+mj-ea"/>
                <a:cs typeface="+mj-cs"/>
              </a:rPr>
            </a:br>
            <a:endParaRPr lang="en-US" sz="3200" b="1" dirty="0"/>
          </a:p>
        </p:txBody>
      </p:sp>
      <p:sp>
        <p:nvSpPr>
          <p:cNvPr id="6" name="Title 1">
            <a:extLst>
              <a:ext uri="{FF2B5EF4-FFF2-40B4-BE49-F238E27FC236}">
                <a16:creationId xmlns:a16="http://schemas.microsoft.com/office/drawing/2014/main" id="{94CA8437-D463-E7E1-ECA6-F8339912B967}"/>
              </a:ext>
            </a:extLst>
          </p:cNvPr>
          <p:cNvSpPr txBox="1">
            <a:spLocks/>
          </p:cNvSpPr>
          <p:nvPr/>
        </p:nvSpPr>
        <p:spPr>
          <a:xfrm>
            <a:off x="4707413" y="5215138"/>
            <a:ext cx="7484587" cy="6388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grpSp>
        <p:nvGrpSpPr>
          <p:cNvPr id="2" name="Group 1">
            <a:extLst>
              <a:ext uri="{FF2B5EF4-FFF2-40B4-BE49-F238E27FC236}">
                <a16:creationId xmlns:a16="http://schemas.microsoft.com/office/drawing/2014/main" id="{413F9019-61B9-7165-DEBE-74FEB00BE68C}"/>
              </a:ext>
            </a:extLst>
          </p:cNvPr>
          <p:cNvGrpSpPr/>
          <p:nvPr/>
        </p:nvGrpSpPr>
        <p:grpSpPr>
          <a:xfrm>
            <a:off x="5121792" y="187189"/>
            <a:ext cx="2262179" cy="736027"/>
            <a:chOff x="4364979" y="105405"/>
            <a:chExt cx="2068029" cy="620408"/>
          </a:xfrm>
        </p:grpSpPr>
        <p:sp>
          <p:nvSpPr>
            <p:cNvPr id="3" name="Rectangle 2">
              <a:extLst>
                <a:ext uri="{FF2B5EF4-FFF2-40B4-BE49-F238E27FC236}">
                  <a16:creationId xmlns:a16="http://schemas.microsoft.com/office/drawing/2014/main" id="{94390A3E-A62B-ED36-5A19-EA34E1824AD2}"/>
                </a:ext>
              </a:extLst>
            </p:cNvPr>
            <p:cNvSpPr/>
            <p:nvPr/>
          </p:nvSpPr>
          <p:spPr>
            <a:xfrm>
              <a:off x="4364979"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685DF06B-1CBF-3AE6-7BC4-87D66533AFA3}"/>
                </a:ext>
              </a:extLst>
            </p:cNvPr>
            <p:cNvSpPr txBox="1"/>
            <p:nvPr/>
          </p:nvSpPr>
          <p:spPr>
            <a:xfrm>
              <a:off x="4364979" y="258000"/>
              <a:ext cx="2068029" cy="4678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algn="ctr" defTabSz="889000">
                <a:lnSpc>
                  <a:spcPct val="90000"/>
                </a:lnSpc>
                <a:spcBef>
                  <a:spcPct val="0"/>
                </a:spcBef>
                <a:spcAft>
                  <a:spcPct val="35000"/>
                </a:spcAft>
              </a:pPr>
              <a:r>
                <a:rPr lang="en-US" sz="1400" kern="1200" spc="150" baseline="0" dirty="0">
                  <a:solidFill>
                    <a:prstClr val="black"/>
                  </a:solidFill>
                  <a:latin typeface="Tenorite"/>
                  <a:ea typeface="+mn-ea"/>
                  <a:cs typeface="+mn-cs"/>
                </a:rPr>
                <a:t>VISUALIZATION</a:t>
              </a:r>
              <a:endParaRPr lang="en-US" sz="1400" dirty="0"/>
            </a:p>
            <a:p>
              <a:pPr marL="0" lvl="0" indent="0" algn="ctr" defTabSz="889000">
                <a:lnSpc>
                  <a:spcPct val="90000"/>
                </a:lnSpc>
                <a:spcBef>
                  <a:spcPct val="0"/>
                </a:spcBef>
                <a:spcAft>
                  <a:spcPct val="35000"/>
                </a:spcAft>
                <a:buNone/>
              </a:pPr>
              <a:endParaRPr lang="en-US" sz="1400" kern="1200" spc="150" baseline="0" dirty="0">
                <a:solidFill>
                  <a:prstClr val="black"/>
                </a:solidFill>
                <a:latin typeface="Tenorite"/>
                <a:ea typeface="+mn-ea"/>
                <a:cs typeface="+mn-cs"/>
              </a:endParaRPr>
            </a:p>
          </p:txBody>
        </p:sp>
      </p:grpSp>
      <p:sp>
        <p:nvSpPr>
          <p:cNvPr id="5" name="Rectangle 4">
            <a:extLst>
              <a:ext uri="{FF2B5EF4-FFF2-40B4-BE49-F238E27FC236}">
                <a16:creationId xmlns:a16="http://schemas.microsoft.com/office/drawing/2014/main" id="{45B19D8F-DFB4-F6E5-824D-DF2F0369231D}"/>
              </a:ext>
            </a:extLst>
          </p:cNvPr>
          <p:cNvSpPr/>
          <p:nvPr/>
        </p:nvSpPr>
        <p:spPr>
          <a:xfrm>
            <a:off x="2209800" y="972956"/>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BIVARIATE</a:t>
            </a:r>
          </a:p>
          <a:p>
            <a:pPr algn="ctr"/>
            <a:r>
              <a:rPr lang="en-US" dirty="0">
                <a:solidFill>
                  <a:schemeClr val="tx1"/>
                </a:solidFill>
              </a:rPr>
              <a:t>ANALYSIS</a:t>
            </a:r>
          </a:p>
        </p:txBody>
      </p:sp>
      <p:pic>
        <p:nvPicPr>
          <p:cNvPr id="8" name="Picture 7">
            <a:extLst>
              <a:ext uri="{FF2B5EF4-FFF2-40B4-BE49-F238E27FC236}">
                <a16:creationId xmlns:a16="http://schemas.microsoft.com/office/drawing/2014/main" id="{F185FFF1-B74D-44BD-80EA-C7C9EE063DD3}"/>
              </a:ext>
            </a:extLst>
          </p:cNvPr>
          <p:cNvPicPr>
            <a:picLocks noChangeAspect="1"/>
          </p:cNvPicPr>
          <p:nvPr/>
        </p:nvPicPr>
        <p:blipFill>
          <a:blip r:embed="rId2"/>
          <a:stretch>
            <a:fillRect/>
          </a:stretch>
        </p:blipFill>
        <p:spPr>
          <a:xfrm>
            <a:off x="8153400" y="3429000"/>
            <a:ext cx="3425370" cy="3061447"/>
          </a:xfrm>
          <a:prstGeom prst="rect">
            <a:avLst/>
          </a:prstGeom>
        </p:spPr>
      </p:pic>
      <p:pic>
        <p:nvPicPr>
          <p:cNvPr id="13" name="Picture 12">
            <a:extLst>
              <a:ext uri="{FF2B5EF4-FFF2-40B4-BE49-F238E27FC236}">
                <a16:creationId xmlns:a16="http://schemas.microsoft.com/office/drawing/2014/main" id="{82FFEC9A-DEAA-F54F-64FC-6607EB4B088F}"/>
              </a:ext>
            </a:extLst>
          </p:cNvPr>
          <p:cNvPicPr>
            <a:picLocks noChangeAspect="1"/>
          </p:cNvPicPr>
          <p:nvPr/>
        </p:nvPicPr>
        <p:blipFill>
          <a:blip r:embed="rId3"/>
          <a:stretch>
            <a:fillRect/>
          </a:stretch>
        </p:blipFill>
        <p:spPr>
          <a:xfrm>
            <a:off x="8153400" y="661829"/>
            <a:ext cx="3425370" cy="2767171"/>
          </a:xfrm>
          <a:prstGeom prst="rect">
            <a:avLst/>
          </a:prstGeom>
        </p:spPr>
      </p:pic>
      <p:pic>
        <p:nvPicPr>
          <p:cNvPr id="16" name="Picture 15">
            <a:extLst>
              <a:ext uri="{FF2B5EF4-FFF2-40B4-BE49-F238E27FC236}">
                <a16:creationId xmlns:a16="http://schemas.microsoft.com/office/drawing/2014/main" id="{DBABBCC3-3847-AAB1-673A-54438A9A3BF9}"/>
              </a:ext>
            </a:extLst>
          </p:cNvPr>
          <p:cNvPicPr>
            <a:picLocks noChangeAspect="1"/>
          </p:cNvPicPr>
          <p:nvPr/>
        </p:nvPicPr>
        <p:blipFill>
          <a:blip r:embed="rId4"/>
          <a:stretch>
            <a:fillRect/>
          </a:stretch>
        </p:blipFill>
        <p:spPr>
          <a:xfrm>
            <a:off x="1000878" y="1836888"/>
            <a:ext cx="5428747" cy="3879846"/>
          </a:xfrm>
          <a:prstGeom prst="rect">
            <a:avLst/>
          </a:prstGeom>
        </p:spPr>
      </p:pic>
    </p:spTree>
    <p:extLst>
      <p:ext uri="{BB962C8B-B14F-4D97-AF65-F5344CB8AC3E}">
        <p14:creationId xmlns:p14="http://schemas.microsoft.com/office/powerpoint/2010/main" val="300192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484735"/>
            <a:ext cx="2743200" cy="236740"/>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484735"/>
            <a:ext cx="4114800" cy="236740"/>
          </a:xfrm>
        </p:spPr>
        <p:txBody>
          <a:bodyPr/>
          <a:lstStyle/>
          <a:p>
            <a:r>
              <a:rPr lang="en-US" dirty="0"/>
              <a:t>CAPSTONE PROJECT 8</a:t>
            </a:r>
          </a:p>
          <a:p>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484735"/>
            <a:ext cx="2743200" cy="236740"/>
          </a:xfrm>
        </p:spPr>
        <p:txBody>
          <a:bodyPr/>
          <a:lstStyle/>
          <a:p>
            <a:fld id="{A49DFD55-3C28-40EF-9E31-A92D2E4017FF}" type="slidenum">
              <a:rPr lang="en-US" smtClean="0"/>
              <a:pPr/>
              <a:t>11</a:t>
            </a:fld>
            <a:endParaRPr lang="en-US" dirty="0"/>
          </a:p>
        </p:txBody>
      </p:sp>
      <p:grpSp>
        <p:nvGrpSpPr>
          <p:cNvPr id="2" name="Group 1">
            <a:extLst>
              <a:ext uri="{FF2B5EF4-FFF2-40B4-BE49-F238E27FC236}">
                <a16:creationId xmlns:a16="http://schemas.microsoft.com/office/drawing/2014/main" id="{413F9019-61B9-7165-DEBE-74FEB00BE68C}"/>
              </a:ext>
            </a:extLst>
          </p:cNvPr>
          <p:cNvGrpSpPr/>
          <p:nvPr/>
        </p:nvGrpSpPr>
        <p:grpSpPr>
          <a:xfrm>
            <a:off x="5041110" y="187189"/>
            <a:ext cx="2342862" cy="791703"/>
            <a:chOff x="4291221" y="105405"/>
            <a:chExt cx="2141787" cy="667338"/>
          </a:xfrm>
        </p:grpSpPr>
        <p:sp>
          <p:nvSpPr>
            <p:cNvPr id="3" name="Rectangle 2">
              <a:extLst>
                <a:ext uri="{FF2B5EF4-FFF2-40B4-BE49-F238E27FC236}">
                  <a16:creationId xmlns:a16="http://schemas.microsoft.com/office/drawing/2014/main" id="{94390A3E-A62B-ED36-5A19-EA34E1824AD2}"/>
                </a:ext>
              </a:extLst>
            </p:cNvPr>
            <p:cNvSpPr/>
            <p:nvPr/>
          </p:nvSpPr>
          <p:spPr>
            <a:xfrm>
              <a:off x="4364979"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685DF06B-1CBF-3AE6-7BC4-87D66533AFA3}"/>
                </a:ext>
              </a:extLst>
            </p:cNvPr>
            <p:cNvSpPr txBox="1"/>
            <p:nvPr/>
          </p:nvSpPr>
          <p:spPr>
            <a:xfrm>
              <a:off x="4291221" y="15233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algn="ctr" defTabSz="889000">
                <a:lnSpc>
                  <a:spcPct val="90000"/>
                </a:lnSpc>
                <a:spcBef>
                  <a:spcPct val="0"/>
                </a:spcBef>
                <a:spcAft>
                  <a:spcPct val="35000"/>
                </a:spcAft>
              </a:pPr>
              <a:r>
                <a:rPr lang="en-US" sz="1400" kern="1200" spc="150" baseline="0" dirty="0">
                  <a:solidFill>
                    <a:prstClr val="black"/>
                  </a:solidFill>
                  <a:latin typeface="Tenorite"/>
                  <a:ea typeface="+mn-ea"/>
                  <a:cs typeface="+mn-cs"/>
                </a:rPr>
                <a:t>VISUALIZATION</a:t>
              </a:r>
              <a:endParaRPr lang="en-US" sz="1400" dirty="0"/>
            </a:p>
            <a:p>
              <a:pPr marL="0" lvl="0" indent="0" algn="ctr" defTabSz="889000">
                <a:lnSpc>
                  <a:spcPct val="90000"/>
                </a:lnSpc>
                <a:spcBef>
                  <a:spcPct val="0"/>
                </a:spcBef>
                <a:spcAft>
                  <a:spcPct val="35000"/>
                </a:spcAft>
                <a:buNone/>
              </a:pPr>
              <a:endParaRPr lang="en-US" sz="1400" kern="1200" spc="150" baseline="0" dirty="0">
                <a:solidFill>
                  <a:prstClr val="black"/>
                </a:solidFill>
                <a:latin typeface="Tenorite"/>
                <a:ea typeface="+mn-ea"/>
                <a:cs typeface="+mn-cs"/>
              </a:endParaRPr>
            </a:p>
          </p:txBody>
        </p:sp>
      </p:grpSp>
      <p:pic>
        <p:nvPicPr>
          <p:cNvPr id="13" name="Picture 12">
            <a:extLst>
              <a:ext uri="{FF2B5EF4-FFF2-40B4-BE49-F238E27FC236}">
                <a16:creationId xmlns:a16="http://schemas.microsoft.com/office/drawing/2014/main" id="{BB80E652-2125-5B52-C7F7-9A4008F7900F}"/>
              </a:ext>
            </a:extLst>
          </p:cNvPr>
          <p:cNvPicPr>
            <a:picLocks noChangeAspect="1"/>
          </p:cNvPicPr>
          <p:nvPr/>
        </p:nvPicPr>
        <p:blipFill>
          <a:blip r:embed="rId2"/>
          <a:stretch>
            <a:fillRect/>
          </a:stretch>
        </p:blipFill>
        <p:spPr>
          <a:xfrm>
            <a:off x="748367" y="1750761"/>
            <a:ext cx="11321200" cy="4733974"/>
          </a:xfrm>
          <a:prstGeom prst="rect">
            <a:avLst/>
          </a:prstGeom>
        </p:spPr>
      </p:pic>
      <p:pic>
        <p:nvPicPr>
          <p:cNvPr id="8" name="Picture 7">
            <a:extLst>
              <a:ext uri="{FF2B5EF4-FFF2-40B4-BE49-F238E27FC236}">
                <a16:creationId xmlns:a16="http://schemas.microsoft.com/office/drawing/2014/main" id="{6DADD55F-79DA-5D34-9B5B-296418676926}"/>
              </a:ext>
            </a:extLst>
          </p:cNvPr>
          <p:cNvPicPr>
            <a:picLocks noChangeAspect="1"/>
          </p:cNvPicPr>
          <p:nvPr/>
        </p:nvPicPr>
        <p:blipFill>
          <a:blip r:embed="rId3"/>
          <a:stretch>
            <a:fillRect/>
          </a:stretch>
        </p:blipFill>
        <p:spPr>
          <a:xfrm>
            <a:off x="6185647" y="1051601"/>
            <a:ext cx="5883920" cy="5433134"/>
          </a:xfrm>
          <a:prstGeom prst="rect">
            <a:avLst/>
          </a:prstGeom>
        </p:spPr>
      </p:pic>
      <p:sp>
        <p:nvSpPr>
          <p:cNvPr id="14" name="Rectangle 13">
            <a:extLst>
              <a:ext uri="{FF2B5EF4-FFF2-40B4-BE49-F238E27FC236}">
                <a16:creationId xmlns:a16="http://schemas.microsoft.com/office/drawing/2014/main" id="{A509D8ED-7AEE-CEE7-29B2-14439BDE9BF8}"/>
              </a:ext>
            </a:extLst>
          </p:cNvPr>
          <p:cNvSpPr/>
          <p:nvPr/>
        </p:nvSpPr>
        <p:spPr>
          <a:xfrm>
            <a:off x="2209800" y="1050941"/>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Box Plot</a:t>
            </a:r>
          </a:p>
        </p:txBody>
      </p:sp>
      <p:sp>
        <p:nvSpPr>
          <p:cNvPr id="15" name="Rectangle 14">
            <a:extLst>
              <a:ext uri="{FF2B5EF4-FFF2-40B4-BE49-F238E27FC236}">
                <a16:creationId xmlns:a16="http://schemas.microsoft.com/office/drawing/2014/main" id="{2BC060DC-F7A4-1D32-C8A0-14BE936D4CEB}"/>
              </a:ext>
            </a:extLst>
          </p:cNvPr>
          <p:cNvSpPr/>
          <p:nvPr/>
        </p:nvSpPr>
        <p:spPr>
          <a:xfrm>
            <a:off x="8153400" y="1050941"/>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Heat Map</a:t>
            </a:r>
          </a:p>
        </p:txBody>
      </p:sp>
    </p:spTree>
    <p:extLst>
      <p:ext uri="{BB962C8B-B14F-4D97-AF65-F5344CB8AC3E}">
        <p14:creationId xmlns:p14="http://schemas.microsoft.com/office/powerpoint/2010/main" val="37810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535781"/>
            <a:ext cx="10515600" cy="1325563"/>
          </a:xfrm>
        </p:spPr>
        <p:txBody>
          <a:bodyPr/>
          <a:lstStyle/>
          <a:p>
            <a:r>
              <a:rPr lang="en-US" dirty="0" err="1"/>
              <a:t>CheckPoint</a:t>
            </a:r>
            <a:r>
              <a:rPr lang="en-US" dirty="0"/>
              <a:t> 2</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graphicFrame>
        <p:nvGraphicFramePr>
          <p:cNvPr id="5" name="Content Placeholder 3" descr="Timeline Placeholder ">
            <a:extLst>
              <a:ext uri="{FF2B5EF4-FFF2-40B4-BE49-F238E27FC236}">
                <a16:creationId xmlns:a16="http://schemas.microsoft.com/office/drawing/2014/main" id="{CE5C9900-614D-828F-3F39-C498FE3B894B}"/>
              </a:ext>
            </a:extLst>
          </p:cNvPr>
          <p:cNvGraphicFramePr>
            <a:graphicFrameLocks noGrp="1"/>
          </p:cNvGraphicFramePr>
          <p:nvPr>
            <p:ph type="dgm" sz="quarter" idx="15"/>
            <p:extLst>
              <p:ext uri="{D42A27DB-BD31-4B8C-83A1-F6EECF244321}">
                <p14:modId xmlns:p14="http://schemas.microsoft.com/office/powerpoint/2010/main" val="2553560859"/>
              </p:ext>
            </p:extLst>
          </p:nvPr>
        </p:nvGraphicFramePr>
        <p:xfrm>
          <a:off x="838200" y="2048622"/>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17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968689" y="6862"/>
            <a:ext cx="5779993" cy="989575"/>
          </a:xfrm>
        </p:spPr>
        <p:txBody>
          <a:bodyPr>
            <a:normAutofit/>
          </a:bodyPr>
          <a:lstStyle/>
          <a:p>
            <a:pPr algn="ctr"/>
            <a:r>
              <a:rPr lang="en-US" dirty="0"/>
              <a:t>Visualization </a:t>
            </a:r>
            <a:br>
              <a:rPr lang="en-US" dirty="0"/>
            </a:br>
            <a:r>
              <a:rPr lang="en-US" dirty="0"/>
              <a:t>Power-bi</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CAPSTONE PROJECT 8</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4" name="Picture 13">
            <a:extLst>
              <a:ext uri="{FF2B5EF4-FFF2-40B4-BE49-F238E27FC236}">
                <a16:creationId xmlns:a16="http://schemas.microsoft.com/office/drawing/2014/main" id="{110EA437-D677-684F-C945-6927EA57B565}"/>
              </a:ext>
            </a:extLst>
          </p:cNvPr>
          <p:cNvPicPr>
            <a:picLocks noChangeAspect="1"/>
          </p:cNvPicPr>
          <p:nvPr/>
        </p:nvPicPr>
        <p:blipFill>
          <a:blip r:embed="rId2"/>
          <a:stretch>
            <a:fillRect/>
          </a:stretch>
        </p:blipFill>
        <p:spPr>
          <a:xfrm>
            <a:off x="2330824" y="925610"/>
            <a:ext cx="9771529" cy="5543755"/>
          </a:xfrm>
          <a:prstGeom prst="rect">
            <a:avLst/>
          </a:prstGeom>
        </p:spPr>
      </p:pic>
    </p:spTree>
    <p:extLst>
      <p:ext uri="{BB962C8B-B14F-4D97-AF65-F5344CB8AC3E}">
        <p14:creationId xmlns:p14="http://schemas.microsoft.com/office/powerpoint/2010/main" val="1216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4464423" y="136525"/>
            <a:ext cx="5907741" cy="750981"/>
          </a:xfrm>
        </p:spPr>
        <p:txBody>
          <a:bodyPr>
            <a:normAutofit fontScale="90000"/>
          </a:bodyPr>
          <a:lstStyle/>
          <a:p>
            <a:pPr marL="0" lvl="0" indent="0" algn="ctr" defTabSz="889000">
              <a:lnSpc>
                <a:spcPct val="90000"/>
              </a:lnSpc>
              <a:spcBef>
                <a:spcPct val="0"/>
              </a:spcBef>
              <a:spcAft>
                <a:spcPct val="35000"/>
              </a:spcAft>
              <a:buFont typeface="Arial" panose="020B0604020202020204" pitchFamily="34" charset="0"/>
              <a:buNone/>
            </a:pPr>
            <a:r>
              <a:rPr lang="en-US" sz="2800" kern="1200" spc="150" baseline="0" dirty="0">
                <a:solidFill>
                  <a:schemeClr val="tx1"/>
                </a:solidFill>
                <a:latin typeface="+mj-lt"/>
                <a:ea typeface="+mj-ea"/>
                <a:cs typeface="+mj-cs"/>
              </a:rPr>
              <a:t>MODEL</a:t>
            </a:r>
            <a:br>
              <a:rPr lang="en-US" sz="2800" kern="1200" spc="150" baseline="0" dirty="0">
                <a:solidFill>
                  <a:schemeClr val="tx1"/>
                </a:solidFill>
                <a:latin typeface="+mj-lt"/>
                <a:ea typeface="+mj-ea"/>
                <a:cs typeface="+mj-cs"/>
              </a:rPr>
            </a:br>
            <a:r>
              <a:rPr lang="en-US" sz="2800" kern="1200" spc="150" baseline="0" dirty="0">
                <a:solidFill>
                  <a:schemeClr val="tx1"/>
                </a:solidFill>
                <a:latin typeface="+mj-lt"/>
                <a:ea typeface="+mj-ea"/>
                <a:cs typeface="+mj-cs"/>
              </a:rPr>
              <a:t>CREATION</a:t>
            </a:r>
            <a:endParaRPr lang="en-US" sz="2800" kern="1200" spc="150" baseline="0" dirty="0">
              <a:solidFill>
                <a:prstClr val="black"/>
              </a:solidFill>
              <a:latin typeface="Tenorite"/>
              <a:ea typeface="+mn-ea"/>
              <a:cs typeface="+mn-cs"/>
            </a:endParaRP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CAPSTONE PROJECT 8</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1" name="Picture 10">
            <a:extLst>
              <a:ext uri="{FF2B5EF4-FFF2-40B4-BE49-F238E27FC236}">
                <a16:creationId xmlns:a16="http://schemas.microsoft.com/office/drawing/2014/main" id="{8A9D681F-5663-479B-160C-C4C6CEA2CA3F}"/>
              </a:ext>
            </a:extLst>
          </p:cNvPr>
          <p:cNvPicPr>
            <a:picLocks noChangeAspect="1"/>
          </p:cNvPicPr>
          <p:nvPr/>
        </p:nvPicPr>
        <p:blipFill>
          <a:blip r:embed="rId2"/>
          <a:stretch>
            <a:fillRect/>
          </a:stretch>
        </p:blipFill>
        <p:spPr>
          <a:xfrm>
            <a:off x="2129599" y="1702804"/>
            <a:ext cx="4800118" cy="3627315"/>
          </a:xfrm>
          <a:prstGeom prst="rect">
            <a:avLst/>
          </a:prstGeom>
        </p:spPr>
      </p:pic>
      <p:pic>
        <p:nvPicPr>
          <p:cNvPr id="15" name="Picture 14">
            <a:extLst>
              <a:ext uri="{FF2B5EF4-FFF2-40B4-BE49-F238E27FC236}">
                <a16:creationId xmlns:a16="http://schemas.microsoft.com/office/drawing/2014/main" id="{69AC5D02-8829-1E86-F3ED-CA4694A7D14E}"/>
              </a:ext>
            </a:extLst>
          </p:cNvPr>
          <p:cNvPicPr>
            <a:picLocks noChangeAspect="1"/>
          </p:cNvPicPr>
          <p:nvPr/>
        </p:nvPicPr>
        <p:blipFill>
          <a:blip r:embed="rId3"/>
          <a:stretch>
            <a:fillRect/>
          </a:stretch>
        </p:blipFill>
        <p:spPr>
          <a:xfrm>
            <a:off x="7097829" y="1173285"/>
            <a:ext cx="4580017" cy="2255715"/>
          </a:xfrm>
          <a:prstGeom prst="rect">
            <a:avLst/>
          </a:prstGeom>
        </p:spPr>
      </p:pic>
      <p:pic>
        <p:nvPicPr>
          <p:cNvPr id="17" name="Picture 16">
            <a:extLst>
              <a:ext uri="{FF2B5EF4-FFF2-40B4-BE49-F238E27FC236}">
                <a16:creationId xmlns:a16="http://schemas.microsoft.com/office/drawing/2014/main" id="{700E5280-CC00-EADE-D9E2-A9AA34D0D18B}"/>
              </a:ext>
            </a:extLst>
          </p:cNvPr>
          <p:cNvPicPr>
            <a:picLocks noChangeAspect="1"/>
          </p:cNvPicPr>
          <p:nvPr/>
        </p:nvPicPr>
        <p:blipFill>
          <a:blip r:embed="rId4"/>
          <a:stretch>
            <a:fillRect/>
          </a:stretch>
        </p:blipFill>
        <p:spPr>
          <a:xfrm>
            <a:off x="7097829" y="3516462"/>
            <a:ext cx="4580017" cy="2839888"/>
          </a:xfrm>
          <a:prstGeom prst="rect">
            <a:avLst/>
          </a:prstGeom>
        </p:spPr>
      </p:pic>
    </p:spTree>
    <p:extLst>
      <p:ext uri="{BB962C8B-B14F-4D97-AF65-F5344CB8AC3E}">
        <p14:creationId xmlns:p14="http://schemas.microsoft.com/office/powerpoint/2010/main" val="334600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CAPSTONE PROJECT 8</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2" name="Title 2">
            <a:extLst>
              <a:ext uri="{FF2B5EF4-FFF2-40B4-BE49-F238E27FC236}">
                <a16:creationId xmlns:a16="http://schemas.microsoft.com/office/drawing/2014/main" id="{C019E287-1758-29F3-7229-AA9FAE431C70}"/>
              </a:ext>
            </a:extLst>
          </p:cNvPr>
          <p:cNvSpPr>
            <a:spLocks noGrp="1"/>
          </p:cNvSpPr>
          <p:nvPr>
            <p:ph type="title"/>
          </p:nvPr>
        </p:nvSpPr>
        <p:spPr>
          <a:xfrm>
            <a:off x="4312023" y="136525"/>
            <a:ext cx="5737411" cy="750981"/>
          </a:xfrm>
        </p:spPr>
        <p:txBody>
          <a:bodyPr>
            <a:normAutofit fontScale="90000"/>
          </a:bodyPr>
          <a:lstStyle/>
          <a:p>
            <a:pPr marL="0" lvl="0" indent="0" algn="ctr" defTabSz="889000">
              <a:lnSpc>
                <a:spcPct val="90000"/>
              </a:lnSpc>
              <a:spcBef>
                <a:spcPct val="0"/>
              </a:spcBef>
              <a:spcAft>
                <a:spcPct val="35000"/>
              </a:spcAft>
              <a:buFont typeface="Arial" panose="020B0604020202020204" pitchFamily="34" charset="0"/>
              <a:buNone/>
            </a:pPr>
            <a:r>
              <a:rPr lang="en-US" sz="2800" kern="1200" spc="150" baseline="0" dirty="0">
                <a:solidFill>
                  <a:schemeClr val="tx1"/>
                </a:solidFill>
                <a:latin typeface="+mj-lt"/>
                <a:ea typeface="+mj-ea"/>
                <a:cs typeface="+mj-cs"/>
              </a:rPr>
              <a:t>MODEL</a:t>
            </a:r>
            <a:br>
              <a:rPr lang="en-US" sz="2800" kern="1200" spc="150" baseline="0" dirty="0">
                <a:solidFill>
                  <a:schemeClr val="tx1"/>
                </a:solidFill>
                <a:latin typeface="+mj-lt"/>
                <a:ea typeface="+mj-ea"/>
                <a:cs typeface="+mj-cs"/>
              </a:rPr>
            </a:br>
            <a:r>
              <a:rPr lang="en-US" sz="2800" kern="1200" spc="150" baseline="0" dirty="0">
                <a:solidFill>
                  <a:schemeClr val="tx1"/>
                </a:solidFill>
                <a:latin typeface="+mj-lt"/>
                <a:ea typeface="+mj-ea"/>
                <a:cs typeface="+mj-cs"/>
              </a:rPr>
              <a:t>Evaluation</a:t>
            </a:r>
            <a:endParaRPr lang="en-US" sz="2800" kern="1200" spc="150" baseline="0" dirty="0">
              <a:solidFill>
                <a:prstClr val="black"/>
              </a:solidFill>
              <a:latin typeface="Tenorite"/>
              <a:ea typeface="+mn-ea"/>
              <a:cs typeface="+mn-cs"/>
            </a:endParaRPr>
          </a:p>
        </p:txBody>
      </p:sp>
      <p:pic>
        <p:nvPicPr>
          <p:cNvPr id="14" name="Picture 13">
            <a:extLst>
              <a:ext uri="{FF2B5EF4-FFF2-40B4-BE49-F238E27FC236}">
                <a16:creationId xmlns:a16="http://schemas.microsoft.com/office/drawing/2014/main" id="{018C0B10-87DE-4D04-49EA-659893D5EDC6}"/>
              </a:ext>
            </a:extLst>
          </p:cNvPr>
          <p:cNvPicPr>
            <a:picLocks noChangeAspect="1"/>
          </p:cNvPicPr>
          <p:nvPr/>
        </p:nvPicPr>
        <p:blipFill>
          <a:blip r:embed="rId2"/>
          <a:stretch>
            <a:fillRect/>
          </a:stretch>
        </p:blipFill>
        <p:spPr>
          <a:xfrm>
            <a:off x="7218289" y="3697940"/>
            <a:ext cx="3853346" cy="2892118"/>
          </a:xfrm>
          <a:prstGeom prst="rect">
            <a:avLst/>
          </a:prstGeom>
        </p:spPr>
      </p:pic>
      <p:pic>
        <p:nvPicPr>
          <p:cNvPr id="16" name="Picture 15">
            <a:extLst>
              <a:ext uri="{FF2B5EF4-FFF2-40B4-BE49-F238E27FC236}">
                <a16:creationId xmlns:a16="http://schemas.microsoft.com/office/drawing/2014/main" id="{EF4D5951-6572-A0A8-8336-A2C4F55E7565}"/>
              </a:ext>
            </a:extLst>
          </p:cNvPr>
          <p:cNvPicPr>
            <a:picLocks noChangeAspect="1"/>
          </p:cNvPicPr>
          <p:nvPr/>
        </p:nvPicPr>
        <p:blipFill>
          <a:blip r:embed="rId3"/>
          <a:stretch>
            <a:fillRect/>
          </a:stretch>
        </p:blipFill>
        <p:spPr>
          <a:xfrm>
            <a:off x="7218289" y="1192103"/>
            <a:ext cx="3841759" cy="2353813"/>
          </a:xfrm>
          <a:prstGeom prst="rect">
            <a:avLst/>
          </a:prstGeom>
        </p:spPr>
      </p:pic>
      <p:pic>
        <p:nvPicPr>
          <p:cNvPr id="18" name="Picture 17">
            <a:extLst>
              <a:ext uri="{FF2B5EF4-FFF2-40B4-BE49-F238E27FC236}">
                <a16:creationId xmlns:a16="http://schemas.microsoft.com/office/drawing/2014/main" id="{73DC1667-D5C6-9667-CA7A-A4BE5DB73A7A}"/>
              </a:ext>
            </a:extLst>
          </p:cNvPr>
          <p:cNvPicPr>
            <a:picLocks noChangeAspect="1"/>
          </p:cNvPicPr>
          <p:nvPr/>
        </p:nvPicPr>
        <p:blipFill>
          <a:blip r:embed="rId4"/>
          <a:stretch>
            <a:fillRect/>
          </a:stretch>
        </p:blipFill>
        <p:spPr>
          <a:xfrm>
            <a:off x="2179010" y="1581972"/>
            <a:ext cx="4757114" cy="4079912"/>
          </a:xfrm>
          <a:prstGeom prst="rect">
            <a:avLst/>
          </a:prstGeom>
        </p:spPr>
      </p:pic>
    </p:spTree>
    <p:extLst>
      <p:ext uri="{BB962C8B-B14F-4D97-AF65-F5344CB8AC3E}">
        <p14:creationId xmlns:p14="http://schemas.microsoft.com/office/powerpoint/2010/main" val="220788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BF07FC0-223F-E2F8-7E0C-D32DCAD0E0A3}"/>
              </a:ext>
            </a:extLst>
          </p:cNvPr>
          <p:cNvSpPr>
            <a:spLocks noGrp="1"/>
          </p:cNvSpPr>
          <p:nvPr>
            <p:ph type="ctrTitle"/>
          </p:nvPr>
        </p:nvSpPr>
        <p:spPr>
          <a:xfrm>
            <a:off x="7098926" y="430306"/>
            <a:ext cx="4179570" cy="471534"/>
          </a:xfrm>
        </p:spPr>
        <p:txBody>
          <a:bodyPr/>
          <a:lstStyle/>
          <a:p>
            <a:pPr algn="ctr"/>
            <a:r>
              <a:rPr lang="en-US" dirty="0"/>
              <a:t>RESULTS</a:t>
            </a:r>
          </a:p>
        </p:txBody>
      </p:sp>
      <p:sp>
        <p:nvSpPr>
          <p:cNvPr id="7" name="Date Placeholder 6">
            <a:extLst>
              <a:ext uri="{FF2B5EF4-FFF2-40B4-BE49-F238E27FC236}">
                <a16:creationId xmlns:a16="http://schemas.microsoft.com/office/drawing/2014/main" id="{D53199A6-10BC-1057-9816-810A85A42EDB}"/>
              </a:ext>
            </a:extLst>
          </p:cNvPr>
          <p:cNvSpPr>
            <a:spLocks noGrp="1"/>
          </p:cNvSpPr>
          <p:nvPr>
            <p:ph type="dt" sz="half" idx="4294967295"/>
          </p:nvPr>
        </p:nvSpPr>
        <p:spPr>
          <a:xfrm>
            <a:off x="0" y="6356350"/>
            <a:ext cx="2743200" cy="365125"/>
          </a:xfrm>
        </p:spPr>
        <p:txBody>
          <a:bodyPr/>
          <a:lstStyle/>
          <a:p>
            <a:r>
              <a:rPr lang="en-US"/>
              <a:t>20XX</a:t>
            </a:r>
            <a:endParaRPr lang="en-US" dirty="0"/>
          </a:p>
        </p:txBody>
      </p:sp>
      <p:sp>
        <p:nvSpPr>
          <p:cNvPr id="8" name="Footer Placeholder 7">
            <a:extLst>
              <a:ext uri="{FF2B5EF4-FFF2-40B4-BE49-F238E27FC236}">
                <a16:creationId xmlns:a16="http://schemas.microsoft.com/office/drawing/2014/main" id="{CEF545C9-9D89-F2F6-7320-104AB7220DF0}"/>
              </a:ext>
            </a:extLst>
          </p:cNvPr>
          <p:cNvSpPr>
            <a:spLocks noGrp="1"/>
          </p:cNvSpPr>
          <p:nvPr>
            <p:ph type="ftr" sz="quarter" idx="4294967295"/>
          </p:nvPr>
        </p:nvSpPr>
        <p:spPr>
          <a:xfrm>
            <a:off x="0" y="6356350"/>
            <a:ext cx="4114800" cy="365125"/>
          </a:xfrm>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016B5D3-CF32-8867-6A0F-7BA4B9DDED9E}"/>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16</a:t>
            </a:fld>
            <a:endParaRPr lang="en-US" dirty="0"/>
          </a:p>
        </p:txBody>
      </p:sp>
      <p:graphicFrame>
        <p:nvGraphicFramePr>
          <p:cNvPr id="12" name="Table 8">
            <a:extLst>
              <a:ext uri="{FF2B5EF4-FFF2-40B4-BE49-F238E27FC236}">
                <a16:creationId xmlns:a16="http://schemas.microsoft.com/office/drawing/2014/main" id="{D6C40BC7-4DD6-8D02-1589-B654779C552D}"/>
              </a:ext>
            </a:extLst>
          </p:cNvPr>
          <p:cNvGraphicFramePr>
            <a:graphicFrameLocks/>
          </p:cNvGraphicFramePr>
          <p:nvPr>
            <p:extLst>
              <p:ext uri="{D42A27DB-BD31-4B8C-83A1-F6EECF244321}">
                <p14:modId xmlns:p14="http://schemas.microsoft.com/office/powerpoint/2010/main" val="3058307778"/>
              </p:ext>
            </p:extLst>
          </p:nvPr>
        </p:nvGraphicFramePr>
        <p:xfrm>
          <a:off x="6920754" y="2129303"/>
          <a:ext cx="4751294" cy="1921492"/>
        </p:xfrm>
        <a:graphic>
          <a:graphicData uri="http://schemas.openxmlformats.org/drawingml/2006/table">
            <a:tbl>
              <a:tblPr firstRow="1" bandRow="1">
                <a:tableStyleId>{5C22544A-7EE6-4342-B048-85BDC9FD1C3A}</a:tableStyleId>
              </a:tblPr>
              <a:tblGrid>
                <a:gridCol w="2367560">
                  <a:extLst>
                    <a:ext uri="{9D8B030D-6E8A-4147-A177-3AD203B41FA5}">
                      <a16:colId xmlns:a16="http://schemas.microsoft.com/office/drawing/2014/main" val="775885072"/>
                    </a:ext>
                  </a:extLst>
                </a:gridCol>
                <a:gridCol w="2383734">
                  <a:extLst>
                    <a:ext uri="{9D8B030D-6E8A-4147-A177-3AD203B41FA5}">
                      <a16:colId xmlns:a16="http://schemas.microsoft.com/office/drawing/2014/main" val="3430270467"/>
                    </a:ext>
                  </a:extLst>
                </a:gridCol>
              </a:tblGrid>
              <a:tr h="442586">
                <a:tc>
                  <a:txBody>
                    <a:bodyPr/>
                    <a:lstStyle/>
                    <a:p>
                      <a:r>
                        <a:rPr lang="en-US" dirty="0">
                          <a:solidFill>
                            <a:schemeClr val="tx1"/>
                          </a:solidFill>
                        </a:rPr>
                        <a:t>ML TECHNIQUES</a:t>
                      </a:r>
                    </a:p>
                  </a:txBody>
                  <a:tcPr/>
                </a:tc>
                <a:tc>
                  <a:txBody>
                    <a:bodyPr/>
                    <a:lstStyle/>
                    <a:p>
                      <a:r>
                        <a:rPr lang="en-US" dirty="0">
                          <a:solidFill>
                            <a:schemeClr val="tx1"/>
                          </a:solidFill>
                        </a:rPr>
                        <a:t>ACCURACY</a:t>
                      </a:r>
                    </a:p>
                  </a:txBody>
                  <a:tcPr/>
                </a:tc>
                <a:extLst>
                  <a:ext uri="{0D108BD9-81ED-4DB2-BD59-A6C34878D82A}">
                    <a16:rowId xmlns:a16="http://schemas.microsoft.com/office/drawing/2014/main" val="979478964"/>
                  </a:ext>
                </a:extLst>
              </a:tr>
              <a:tr h="442586">
                <a:tc>
                  <a:txBody>
                    <a:bodyPr/>
                    <a:lstStyle/>
                    <a:p>
                      <a:r>
                        <a:rPr lang="en-US" sz="1400" dirty="0"/>
                        <a:t>Logistic Regression</a:t>
                      </a:r>
                    </a:p>
                  </a:txBody>
                  <a:tcPr/>
                </a:tc>
                <a:tc>
                  <a:txBody>
                    <a:bodyPr/>
                    <a:lstStyle/>
                    <a:p>
                      <a:r>
                        <a:rPr lang="en-US" sz="1400" dirty="0"/>
                        <a:t>78.012 % </a:t>
                      </a:r>
                    </a:p>
                  </a:txBody>
                  <a:tcPr/>
                </a:tc>
                <a:extLst>
                  <a:ext uri="{0D108BD9-81ED-4DB2-BD59-A6C34878D82A}">
                    <a16:rowId xmlns:a16="http://schemas.microsoft.com/office/drawing/2014/main" val="998709233"/>
                  </a:ext>
                </a:extLst>
              </a:tr>
              <a:tr h="442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Logistic Regression</a:t>
                      </a:r>
                    </a:p>
                    <a:p>
                      <a:r>
                        <a:rPr lang="en-US" sz="1400" dirty="0"/>
                        <a:t>(Smote)</a:t>
                      </a:r>
                    </a:p>
                  </a:txBody>
                  <a:tcPr/>
                </a:tc>
                <a:tc>
                  <a:txBody>
                    <a:bodyPr/>
                    <a:lstStyle/>
                    <a:p>
                      <a:r>
                        <a:rPr lang="en-US" sz="1400" dirty="0"/>
                        <a:t>56.98%</a:t>
                      </a:r>
                    </a:p>
                  </a:txBody>
                  <a:tcPr/>
                </a:tc>
                <a:extLst>
                  <a:ext uri="{0D108BD9-81ED-4DB2-BD59-A6C34878D82A}">
                    <a16:rowId xmlns:a16="http://schemas.microsoft.com/office/drawing/2014/main" val="3912070223"/>
                  </a:ext>
                </a:extLst>
              </a:tr>
              <a:tr h="442586">
                <a:tc>
                  <a:txBody>
                    <a:bodyPr/>
                    <a:lstStyle/>
                    <a:p>
                      <a:r>
                        <a:rPr lang="en-US" sz="1400" dirty="0"/>
                        <a:t>K-Fold Cross Validation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78.014 % </a:t>
                      </a:r>
                    </a:p>
                    <a:p>
                      <a:endParaRPr lang="en-US" sz="1400" dirty="0"/>
                    </a:p>
                  </a:txBody>
                  <a:tcPr/>
                </a:tc>
                <a:extLst>
                  <a:ext uri="{0D108BD9-81ED-4DB2-BD59-A6C34878D82A}">
                    <a16:rowId xmlns:a16="http://schemas.microsoft.com/office/drawing/2014/main" val="3392948775"/>
                  </a:ext>
                </a:extLst>
              </a:tr>
            </a:tbl>
          </a:graphicData>
        </a:graphic>
      </p:graphicFrame>
    </p:spTree>
    <p:extLst>
      <p:ext uri="{BB962C8B-B14F-4D97-AF65-F5344CB8AC3E}">
        <p14:creationId xmlns:p14="http://schemas.microsoft.com/office/powerpoint/2010/main" val="414348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983665A-078B-77CC-A8E9-3CEAE56A34AF}"/>
              </a:ext>
            </a:extLst>
          </p:cNvPr>
          <p:cNvSpPr>
            <a:spLocks noGrp="1"/>
          </p:cNvSpPr>
          <p:nvPr>
            <p:ph type="title"/>
          </p:nvPr>
        </p:nvSpPr>
        <p:spPr>
          <a:xfrm>
            <a:off x="5871883" y="453278"/>
            <a:ext cx="5111750" cy="581586"/>
          </a:xfrm>
        </p:spPr>
        <p:txBody>
          <a:bodyPr>
            <a:normAutofit/>
          </a:bodyPr>
          <a:lstStyle/>
          <a:p>
            <a:pPr algn="ctr"/>
            <a:r>
              <a:rPr lang="en-US" sz="3200" dirty="0"/>
              <a:t>Conclusion</a:t>
            </a:r>
          </a:p>
        </p:txBody>
      </p:sp>
      <p:sp>
        <p:nvSpPr>
          <p:cNvPr id="11" name="Text Placeholder 2">
            <a:extLst>
              <a:ext uri="{FF2B5EF4-FFF2-40B4-BE49-F238E27FC236}">
                <a16:creationId xmlns:a16="http://schemas.microsoft.com/office/drawing/2014/main" id="{E8E546B9-5550-5204-97D4-5F42191ACA37}"/>
              </a:ext>
            </a:extLst>
          </p:cNvPr>
          <p:cNvSpPr txBox="1">
            <a:spLocks/>
          </p:cNvSpPr>
          <p:nvPr/>
        </p:nvSpPr>
        <p:spPr>
          <a:xfrm>
            <a:off x="5047130" y="1039907"/>
            <a:ext cx="6902824" cy="507402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Logistic Regression (Accuracy: 78.012%)</a:t>
            </a:r>
            <a:r>
              <a:rPr lang="en-US" dirty="0">
                <a:solidFill>
                  <a:schemeClr val="tx1"/>
                </a:solidFill>
              </a:rPr>
              <a:t>: Simple and interpretable model suitable for balanced datasets with linear relationships.</a:t>
            </a:r>
          </a:p>
          <a:p>
            <a:r>
              <a:rPr lang="en-US" b="1" dirty="0">
                <a:solidFill>
                  <a:schemeClr val="tx1"/>
                </a:solidFill>
              </a:rPr>
              <a:t>Logistic Regression with SMOTE (Accuracy: 57%)</a:t>
            </a:r>
            <a:r>
              <a:rPr lang="en-US" dirty="0">
                <a:solidFill>
                  <a:schemeClr val="tx1"/>
                </a:solidFill>
              </a:rPr>
              <a:t>: Addresses class imbalance, but introduced synthetic data might impact accuracy negatively.</a:t>
            </a:r>
          </a:p>
          <a:p>
            <a:r>
              <a:rPr lang="en-US" b="1" dirty="0">
                <a:solidFill>
                  <a:schemeClr val="tx1"/>
                </a:solidFill>
              </a:rPr>
              <a:t>K-Fold Cross-Validation (Accuracy: 78.014%)</a:t>
            </a:r>
            <a:r>
              <a:rPr lang="en-US" dirty="0">
                <a:solidFill>
                  <a:schemeClr val="tx1"/>
                </a:solidFill>
              </a:rPr>
              <a:t>: Robust evaluation technique that provides a reliable estimate of model performance on unseen data.</a:t>
            </a:r>
          </a:p>
          <a:p>
            <a:r>
              <a:rPr lang="en-US" b="1" dirty="0">
                <a:solidFill>
                  <a:schemeClr val="tx1"/>
                </a:solidFill>
              </a:rPr>
              <a:t>Data Imbalance</a:t>
            </a:r>
            <a:r>
              <a:rPr lang="en-US" dirty="0">
                <a:solidFill>
                  <a:schemeClr val="tx1"/>
                </a:solidFill>
              </a:rPr>
              <a:t>: Logistic Regression struggles with imbalanced data; SMOTE helps but may not always improve accuracy.</a:t>
            </a:r>
          </a:p>
          <a:p>
            <a:r>
              <a:rPr lang="en-US" b="1" dirty="0">
                <a:solidFill>
                  <a:schemeClr val="tx1"/>
                </a:solidFill>
              </a:rPr>
              <a:t>Model Complexity</a:t>
            </a:r>
            <a:r>
              <a:rPr lang="en-US" dirty="0">
                <a:solidFill>
                  <a:schemeClr val="tx1"/>
                </a:solidFill>
              </a:rPr>
              <a:t>: Logistic Regression is simple, k-Fold enhances model evaluation; consider complexity-tradeoff.</a:t>
            </a:r>
          </a:p>
          <a:p>
            <a:r>
              <a:rPr lang="en-US" b="1" dirty="0">
                <a:solidFill>
                  <a:schemeClr val="tx1"/>
                </a:solidFill>
              </a:rPr>
              <a:t>Interpretability</a:t>
            </a:r>
            <a:r>
              <a:rPr lang="en-US" dirty="0">
                <a:solidFill>
                  <a:schemeClr val="tx1"/>
                </a:solidFill>
              </a:rPr>
              <a:t>: Logistic Regression is interpretable; SMOTE and k-Fold focus on model evaluation and data handling.</a:t>
            </a:r>
          </a:p>
          <a:p>
            <a:pPr>
              <a:buFont typeface="+mj-lt"/>
              <a:buAutoNum type="arabicPeriod"/>
            </a:pPr>
            <a:endParaRPr lang="en-US" dirty="0">
              <a:solidFill>
                <a:schemeClr val="tx1"/>
              </a:solidFill>
            </a:endParaRPr>
          </a:p>
          <a:p>
            <a:r>
              <a:rPr lang="en-US" b="1" dirty="0">
                <a:solidFill>
                  <a:schemeClr val="tx1"/>
                </a:solidFill>
              </a:rPr>
              <a:t>Recommendation</a:t>
            </a:r>
            <a:r>
              <a:rPr lang="en-US" dirty="0">
                <a:solidFill>
                  <a:schemeClr val="tx1"/>
                </a:solidFill>
              </a:rPr>
              <a:t>: Utilize k-Fold Cross-Validation with logistic regression (or other models) for robust model assessment.</a:t>
            </a:r>
          </a:p>
          <a:p>
            <a:endParaRPr lang="en-US" dirty="0">
              <a:solidFill>
                <a:schemeClr val="tx1"/>
              </a:solidFill>
            </a:endParaRPr>
          </a:p>
        </p:txBody>
      </p:sp>
    </p:spTree>
    <p:extLst>
      <p:ext uri="{BB962C8B-B14F-4D97-AF65-F5344CB8AC3E}">
        <p14:creationId xmlns:p14="http://schemas.microsoft.com/office/powerpoint/2010/main" val="37972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02007" y="227838"/>
            <a:ext cx="2895600" cy="613461"/>
          </a:xfrm>
        </p:spPr>
        <p:txBody>
          <a:bodyPr/>
          <a:lstStyle/>
          <a:p>
            <a:pPr algn="ctr"/>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324091" y="1354239"/>
            <a:ext cx="5212214" cy="4089300"/>
          </a:xfrm>
        </p:spPr>
        <p:txBody>
          <a:bodyPr>
            <a:normAutofit/>
          </a:bodyPr>
          <a:lstStyle/>
          <a:p>
            <a:pPr algn="l"/>
            <a:r>
              <a:rPr lang="en-US" b="0" i="0" dirty="0">
                <a:effectLst/>
                <a:latin typeface="Söhne"/>
              </a:rPr>
              <a:t>The dataset consists of customer information for L&amp;T Financial Services, including demographics, loan disbursals, asset costs, previous accounts, and credit scores from Credit Bureaus of India.</a:t>
            </a:r>
          </a:p>
          <a:p>
            <a:pPr algn="l"/>
            <a:r>
              <a:rPr lang="en-US" b="0" i="0" dirty="0">
                <a:effectLst/>
                <a:latin typeface="Söhne"/>
              </a:rPr>
              <a:t>The primary challenge is to target the right customers for loan disbursals. To achieve this, the credit team analyzes various factors like CIBIL score, payment history, credit history, geographical location, profession, income, age, and education. </a:t>
            </a:r>
          </a:p>
          <a:p>
            <a:pPr algn="l"/>
            <a:r>
              <a:rPr lang="en-US" b="0" i="0" dirty="0">
                <a:effectLst/>
                <a:latin typeface="Söhne"/>
              </a:rPr>
              <a:t>This analysis helps determine the customer's capacity to repay the loan, reducing Non-Performing Assets (NPAs), and increasing profitability.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CAPSTONE PROJECT 8</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22" name="Title 1">
            <a:extLst>
              <a:ext uri="{FF2B5EF4-FFF2-40B4-BE49-F238E27FC236}">
                <a16:creationId xmlns:a16="http://schemas.microsoft.com/office/drawing/2014/main" id="{89FC0E8D-C841-7004-1C36-C8EA4EC194D5}"/>
              </a:ext>
            </a:extLst>
          </p:cNvPr>
          <p:cNvSpPr>
            <a:spLocks noGrp="1"/>
          </p:cNvSpPr>
          <p:nvPr>
            <p:ph type="title"/>
          </p:nvPr>
        </p:nvSpPr>
        <p:spPr>
          <a:xfrm>
            <a:off x="0" y="3870960"/>
            <a:ext cx="2849880" cy="2485390"/>
          </a:xfrm>
        </p:spPr>
        <p:txBody>
          <a:bodyPr/>
          <a:lstStyle/>
          <a:p>
            <a:pPr algn="ctr"/>
            <a:r>
              <a:rPr lang="en-US" dirty="0"/>
              <a:t>Data</a:t>
            </a:r>
            <a:br>
              <a:rPr lang="en-US" dirty="0"/>
            </a:br>
            <a:r>
              <a:rPr lang="en-US" dirty="0"/>
              <a:t>Dictionary</a:t>
            </a:r>
          </a:p>
        </p:txBody>
      </p:sp>
      <p:pic>
        <p:nvPicPr>
          <p:cNvPr id="24" name="Picture 23">
            <a:extLst>
              <a:ext uri="{FF2B5EF4-FFF2-40B4-BE49-F238E27FC236}">
                <a16:creationId xmlns:a16="http://schemas.microsoft.com/office/drawing/2014/main" id="{633FB78D-2681-52D7-EB8E-C7A102D910B2}"/>
              </a:ext>
            </a:extLst>
          </p:cNvPr>
          <p:cNvPicPr>
            <a:picLocks noChangeAspect="1"/>
          </p:cNvPicPr>
          <p:nvPr/>
        </p:nvPicPr>
        <p:blipFill>
          <a:blip r:embed="rId2"/>
          <a:stretch>
            <a:fillRect/>
          </a:stretch>
        </p:blipFill>
        <p:spPr>
          <a:xfrm>
            <a:off x="2946400" y="497840"/>
            <a:ext cx="9113520" cy="5974080"/>
          </a:xfrm>
          <a:prstGeom prst="rect">
            <a:avLst/>
          </a:prstGeom>
        </p:spPr>
      </p:pic>
    </p:spTree>
    <p:extLst>
      <p:ext uri="{BB962C8B-B14F-4D97-AF65-F5344CB8AC3E}">
        <p14:creationId xmlns:p14="http://schemas.microsoft.com/office/powerpoint/2010/main" val="44294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430307"/>
            <a:ext cx="10515600" cy="842210"/>
          </a:xfrm>
        </p:spPr>
        <p:txBody>
          <a:bodyPr/>
          <a:lstStyle/>
          <a:p>
            <a:r>
              <a:rPr lang="en-US" dirty="0" err="1"/>
              <a:t>CheckPoint</a:t>
            </a:r>
            <a:r>
              <a:rPr lang="en-US" dirty="0"/>
              <a:t> 1</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64078744"/>
              </p:ext>
            </p:extLst>
          </p:nvPr>
        </p:nvGraphicFramePr>
        <p:xfrm>
          <a:off x="838200" y="2199105"/>
          <a:ext cx="10797988" cy="2459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2B448F8D-7581-A587-FE3A-F2B27B21E4B7}"/>
              </a:ext>
            </a:extLst>
          </p:cNvPr>
          <p:cNvPicPr>
            <a:picLocks noChangeAspect="1"/>
          </p:cNvPicPr>
          <p:nvPr/>
        </p:nvPicPr>
        <p:blipFill>
          <a:blip r:embed="rId2"/>
          <a:stretch>
            <a:fillRect/>
          </a:stretch>
        </p:blipFill>
        <p:spPr>
          <a:xfrm>
            <a:off x="5515633" y="1884525"/>
            <a:ext cx="6524485" cy="2590800"/>
          </a:xfrm>
          <a:prstGeom prst="rect">
            <a:avLst/>
          </a:prstGeom>
        </p:spPr>
      </p:pic>
      <p:grpSp>
        <p:nvGrpSpPr>
          <p:cNvPr id="6" name="Group 5">
            <a:extLst>
              <a:ext uri="{FF2B5EF4-FFF2-40B4-BE49-F238E27FC236}">
                <a16:creationId xmlns:a16="http://schemas.microsoft.com/office/drawing/2014/main" id="{A0CE66C5-F5D2-286F-9A4A-F951E669A2B8}"/>
              </a:ext>
            </a:extLst>
          </p:cNvPr>
          <p:cNvGrpSpPr/>
          <p:nvPr/>
        </p:nvGrpSpPr>
        <p:grpSpPr>
          <a:xfrm>
            <a:off x="2300856" y="889958"/>
            <a:ext cx="2068029" cy="620408"/>
            <a:chOff x="13341" y="105405"/>
            <a:chExt cx="2068029" cy="620408"/>
          </a:xfrm>
        </p:grpSpPr>
        <p:sp>
          <p:nvSpPr>
            <p:cNvPr id="7" name="Rectangle 6">
              <a:extLst>
                <a:ext uri="{FF2B5EF4-FFF2-40B4-BE49-F238E27FC236}">
                  <a16:creationId xmlns:a16="http://schemas.microsoft.com/office/drawing/2014/main" id="{CAA9D000-4976-5B02-AA3A-744F15C6556B}"/>
                </a:ext>
              </a:extLst>
            </p:cNvPr>
            <p:cNvSpPr/>
            <p:nvPr/>
          </p:nvSpPr>
          <p:spPr>
            <a:xfrm>
              <a:off x="13341"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DCA7738C-37D3-CABE-27E4-62268F05EF6D}"/>
                </a:ext>
              </a:extLst>
            </p:cNvPr>
            <p:cNvSpPr txBox="1"/>
            <p:nvPr/>
          </p:nvSpPr>
          <p:spPr>
            <a:xfrm>
              <a:off x="13341" y="10540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IMPORTING</a:t>
              </a:r>
            </a:p>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400" kern="1200" spc="150" baseline="0" dirty="0">
                  <a:solidFill>
                    <a:schemeClr val="tx1"/>
                  </a:solidFill>
                  <a:latin typeface="+mj-lt"/>
                  <a:ea typeface="+mj-ea"/>
                  <a:cs typeface="+mj-cs"/>
                </a:rPr>
                <a:t>PACKAGES </a:t>
              </a:r>
            </a:p>
          </p:txBody>
        </p:sp>
      </p:grpSp>
      <p:grpSp>
        <p:nvGrpSpPr>
          <p:cNvPr id="12" name="Group 11">
            <a:extLst>
              <a:ext uri="{FF2B5EF4-FFF2-40B4-BE49-F238E27FC236}">
                <a16:creationId xmlns:a16="http://schemas.microsoft.com/office/drawing/2014/main" id="{70EEE249-F271-93CB-8AE9-604EA7E84125}"/>
              </a:ext>
            </a:extLst>
          </p:cNvPr>
          <p:cNvGrpSpPr/>
          <p:nvPr/>
        </p:nvGrpSpPr>
        <p:grpSpPr>
          <a:xfrm>
            <a:off x="7576584" y="849617"/>
            <a:ext cx="2068030" cy="660749"/>
            <a:chOff x="2375540" y="-2316174"/>
            <a:chExt cx="2068030" cy="660749"/>
          </a:xfrm>
        </p:grpSpPr>
        <p:sp>
          <p:nvSpPr>
            <p:cNvPr id="13" name="Rectangle 12">
              <a:extLst>
                <a:ext uri="{FF2B5EF4-FFF2-40B4-BE49-F238E27FC236}">
                  <a16:creationId xmlns:a16="http://schemas.microsoft.com/office/drawing/2014/main" id="{2756052B-AEF0-C6DD-5914-A05CC903B4A4}"/>
                </a:ext>
              </a:extLst>
            </p:cNvPr>
            <p:cNvSpPr/>
            <p:nvPr/>
          </p:nvSpPr>
          <p:spPr>
            <a:xfrm>
              <a:off x="2375540" y="-2275833"/>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72FB77B3-AE97-AAEC-1FF7-E76F8E51CE02}"/>
                </a:ext>
              </a:extLst>
            </p:cNvPr>
            <p:cNvSpPr txBox="1"/>
            <p:nvPr/>
          </p:nvSpPr>
          <p:spPr>
            <a:xfrm>
              <a:off x="2375541" y="-2316174"/>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IMPORTING</a:t>
              </a:r>
            </a:p>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400" kern="1200" spc="150" baseline="0" dirty="0">
                  <a:solidFill>
                    <a:schemeClr val="tx1"/>
                  </a:solidFill>
                  <a:latin typeface="+mj-lt"/>
                  <a:ea typeface="+mj-ea"/>
                  <a:cs typeface="+mj-cs"/>
                </a:rPr>
                <a:t>DATA &amp; MERGING</a:t>
              </a:r>
            </a:p>
          </p:txBody>
        </p:sp>
      </p:grpSp>
      <p:grpSp>
        <p:nvGrpSpPr>
          <p:cNvPr id="15" name="Group 14">
            <a:extLst>
              <a:ext uri="{FF2B5EF4-FFF2-40B4-BE49-F238E27FC236}">
                <a16:creationId xmlns:a16="http://schemas.microsoft.com/office/drawing/2014/main" id="{EAE1BE6A-7F09-9D05-C1DC-12CDEE8AAFF6}"/>
              </a:ext>
            </a:extLst>
          </p:cNvPr>
          <p:cNvGrpSpPr/>
          <p:nvPr/>
        </p:nvGrpSpPr>
        <p:grpSpPr>
          <a:xfrm>
            <a:off x="5061985" y="136525"/>
            <a:ext cx="2068029" cy="620408"/>
            <a:chOff x="13341" y="105405"/>
            <a:chExt cx="2068029" cy="620408"/>
          </a:xfrm>
        </p:grpSpPr>
        <p:sp>
          <p:nvSpPr>
            <p:cNvPr id="16" name="Rectangle 15">
              <a:extLst>
                <a:ext uri="{FF2B5EF4-FFF2-40B4-BE49-F238E27FC236}">
                  <a16:creationId xmlns:a16="http://schemas.microsoft.com/office/drawing/2014/main" id="{BB25A78D-8522-D893-ED8E-0B09E2DE9FAE}"/>
                </a:ext>
              </a:extLst>
            </p:cNvPr>
            <p:cNvSpPr/>
            <p:nvPr/>
          </p:nvSpPr>
          <p:spPr>
            <a:xfrm>
              <a:off x="13341"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9D02B64C-204F-BD86-D507-A7B67035F287}"/>
                </a:ext>
              </a:extLst>
            </p:cNvPr>
            <p:cNvSpPr txBox="1"/>
            <p:nvPr/>
          </p:nvSpPr>
          <p:spPr>
            <a:xfrm>
              <a:off x="13341" y="10540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IMPORTING</a:t>
              </a:r>
            </a:p>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400" kern="1200" spc="150" baseline="0" dirty="0">
                  <a:solidFill>
                    <a:schemeClr val="tx1"/>
                  </a:solidFill>
                  <a:latin typeface="+mj-lt"/>
                  <a:ea typeface="+mj-ea"/>
                  <a:cs typeface="+mj-cs"/>
                </a:rPr>
                <a:t>PACKAGES &amp; DATA</a:t>
              </a:r>
            </a:p>
          </p:txBody>
        </p:sp>
      </p:grpSp>
      <p:pic>
        <p:nvPicPr>
          <p:cNvPr id="4" name="Picture 3">
            <a:extLst>
              <a:ext uri="{FF2B5EF4-FFF2-40B4-BE49-F238E27FC236}">
                <a16:creationId xmlns:a16="http://schemas.microsoft.com/office/drawing/2014/main" id="{3AFFE63C-E9E5-ECC4-40D5-48060C9DD41C}"/>
              </a:ext>
            </a:extLst>
          </p:cNvPr>
          <p:cNvPicPr>
            <a:picLocks noChangeAspect="1"/>
          </p:cNvPicPr>
          <p:nvPr/>
        </p:nvPicPr>
        <p:blipFill>
          <a:blip r:embed="rId3"/>
          <a:stretch>
            <a:fillRect/>
          </a:stretch>
        </p:blipFill>
        <p:spPr>
          <a:xfrm>
            <a:off x="1070428" y="1689073"/>
            <a:ext cx="4198984" cy="4488569"/>
          </a:xfrm>
          <a:prstGeom prst="rect">
            <a:avLst/>
          </a:prstGeom>
        </p:spPr>
      </p:pic>
    </p:spTree>
    <p:extLst>
      <p:ext uri="{BB962C8B-B14F-4D97-AF65-F5344CB8AC3E}">
        <p14:creationId xmlns:p14="http://schemas.microsoft.com/office/powerpoint/2010/main" val="318520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6" name="Picture 15">
            <a:extLst>
              <a:ext uri="{FF2B5EF4-FFF2-40B4-BE49-F238E27FC236}">
                <a16:creationId xmlns:a16="http://schemas.microsoft.com/office/drawing/2014/main" id="{EDF83B27-2D02-F9F5-C249-F0D9A5EA5826}"/>
              </a:ext>
            </a:extLst>
          </p:cNvPr>
          <p:cNvPicPr>
            <a:picLocks noChangeAspect="1"/>
          </p:cNvPicPr>
          <p:nvPr/>
        </p:nvPicPr>
        <p:blipFill>
          <a:blip r:embed="rId2"/>
          <a:stretch>
            <a:fillRect/>
          </a:stretch>
        </p:blipFill>
        <p:spPr>
          <a:xfrm>
            <a:off x="635597" y="1857538"/>
            <a:ext cx="3966883" cy="2436556"/>
          </a:xfrm>
          <a:prstGeom prst="rect">
            <a:avLst/>
          </a:prstGeom>
        </p:spPr>
      </p:pic>
      <p:pic>
        <p:nvPicPr>
          <p:cNvPr id="17" name="Picture 16">
            <a:extLst>
              <a:ext uri="{FF2B5EF4-FFF2-40B4-BE49-F238E27FC236}">
                <a16:creationId xmlns:a16="http://schemas.microsoft.com/office/drawing/2014/main" id="{5B6AB940-F7D8-C7C2-C8CB-C592FA797716}"/>
              </a:ext>
            </a:extLst>
          </p:cNvPr>
          <p:cNvPicPr>
            <a:picLocks noChangeAspect="1"/>
          </p:cNvPicPr>
          <p:nvPr/>
        </p:nvPicPr>
        <p:blipFill>
          <a:blip r:embed="rId3"/>
          <a:stretch>
            <a:fillRect/>
          </a:stretch>
        </p:blipFill>
        <p:spPr>
          <a:xfrm>
            <a:off x="4846320" y="1857538"/>
            <a:ext cx="3554351" cy="4125918"/>
          </a:xfrm>
          <a:prstGeom prst="rect">
            <a:avLst/>
          </a:prstGeom>
        </p:spPr>
      </p:pic>
      <p:pic>
        <p:nvPicPr>
          <p:cNvPr id="18" name="Picture 17">
            <a:extLst>
              <a:ext uri="{FF2B5EF4-FFF2-40B4-BE49-F238E27FC236}">
                <a16:creationId xmlns:a16="http://schemas.microsoft.com/office/drawing/2014/main" id="{DD52C798-DACE-4C52-E282-D2084BF03D04}"/>
              </a:ext>
            </a:extLst>
          </p:cNvPr>
          <p:cNvPicPr>
            <a:picLocks noChangeAspect="1"/>
          </p:cNvPicPr>
          <p:nvPr/>
        </p:nvPicPr>
        <p:blipFill>
          <a:blip r:embed="rId4"/>
          <a:stretch>
            <a:fillRect/>
          </a:stretch>
        </p:blipFill>
        <p:spPr>
          <a:xfrm>
            <a:off x="635597" y="4708500"/>
            <a:ext cx="2162528" cy="616721"/>
          </a:xfrm>
          <a:prstGeom prst="rect">
            <a:avLst/>
          </a:prstGeom>
        </p:spPr>
      </p:pic>
      <p:grpSp>
        <p:nvGrpSpPr>
          <p:cNvPr id="7" name="Group 6">
            <a:extLst>
              <a:ext uri="{FF2B5EF4-FFF2-40B4-BE49-F238E27FC236}">
                <a16:creationId xmlns:a16="http://schemas.microsoft.com/office/drawing/2014/main" id="{6ACB8253-5CDC-40AF-E640-D69D76ED6A5B}"/>
              </a:ext>
            </a:extLst>
          </p:cNvPr>
          <p:cNvGrpSpPr/>
          <p:nvPr/>
        </p:nvGrpSpPr>
        <p:grpSpPr>
          <a:xfrm>
            <a:off x="5061985" y="136525"/>
            <a:ext cx="2068029" cy="620408"/>
            <a:chOff x="13341" y="105405"/>
            <a:chExt cx="2068029" cy="620408"/>
          </a:xfrm>
        </p:grpSpPr>
        <p:sp>
          <p:nvSpPr>
            <p:cNvPr id="8" name="Rectangle 7">
              <a:extLst>
                <a:ext uri="{FF2B5EF4-FFF2-40B4-BE49-F238E27FC236}">
                  <a16:creationId xmlns:a16="http://schemas.microsoft.com/office/drawing/2014/main" id="{8934B83D-4C7C-522F-22DA-4CE541AB8D1D}"/>
                </a:ext>
              </a:extLst>
            </p:cNvPr>
            <p:cNvSpPr/>
            <p:nvPr/>
          </p:nvSpPr>
          <p:spPr>
            <a:xfrm>
              <a:off x="13341"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AC3577B9-EE91-3CB4-A804-F47E9C893D89}"/>
                </a:ext>
              </a:extLst>
            </p:cNvPr>
            <p:cNvSpPr txBox="1"/>
            <p:nvPr/>
          </p:nvSpPr>
          <p:spPr>
            <a:xfrm>
              <a:off x="13341" y="10540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algn="ctr"/>
              <a:r>
                <a:rPr lang="en-US" sz="1800" kern="1200" spc="150" baseline="0" dirty="0">
                  <a:solidFill>
                    <a:prstClr val="black"/>
                  </a:solidFill>
                  <a:latin typeface="Tenorite"/>
                  <a:ea typeface="+mn-ea"/>
                  <a:cs typeface="+mn-cs"/>
                </a:rPr>
                <a:t>DATA</a:t>
              </a:r>
            </a:p>
            <a:p>
              <a:pPr marL="0" lvl="0" algn="ctr"/>
              <a:r>
                <a:rPr lang="en-US" sz="1600" kern="1200" spc="150" baseline="0" dirty="0">
                  <a:solidFill>
                    <a:prstClr val="black"/>
                  </a:solidFill>
                  <a:latin typeface="Tenorite"/>
                  <a:ea typeface="+mn-ea"/>
                  <a:cs typeface="+mn-cs"/>
                </a:rPr>
                <a:t>EXPLORATION</a:t>
              </a:r>
            </a:p>
          </p:txBody>
        </p:sp>
      </p:grpSp>
      <p:pic>
        <p:nvPicPr>
          <p:cNvPr id="14" name="Picture 13">
            <a:extLst>
              <a:ext uri="{FF2B5EF4-FFF2-40B4-BE49-F238E27FC236}">
                <a16:creationId xmlns:a16="http://schemas.microsoft.com/office/drawing/2014/main" id="{AC301649-A886-71A1-4025-42C14F4022C3}"/>
              </a:ext>
            </a:extLst>
          </p:cNvPr>
          <p:cNvPicPr>
            <a:picLocks noChangeAspect="1"/>
          </p:cNvPicPr>
          <p:nvPr/>
        </p:nvPicPr>
        <p:blipFill>
          <a:blip r:embed="rId5"/>
          <a:stretch>
            <a:fillRect/>
          </a:stretch>
        </p:blipFill>
        <p:spPr>
          <a:xfrm>
            <a:off x="8644511" y="1857538"/>
            <a:ext cx="3410725" cy="4610500"/>
          </a:xfrm>
          <a:prstGeom prst="rect">
            <a:avLst/>
          </a:prstGeom>
        </p:spPr>
      </p:pic>
    </p:spTree>
    <p:extLst>
      <p:ext uri="{BB962C8B-B14F-4D97-AF65-F5344CB8AC3E}">
        <p14:creationId xmlns:p14="http://schemas.microsoft.com/office/powerpoint/2010/main" val="31511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65C5CDF5-209A-BD22-15EC-9B287E3DFC05}"/>
              </a:ext>
            </a:extLst>
          </p:cNvPr>
          <p:cNvPicPr>
            <a:picLocks noChangeAspect="1"/>
          </p:cNvPicPr>
          <p:nvPr/>
        </p:nvPicPr>
        <p:blipFill>
          <a:blip r:embed="rId2"/>
          <a:stretch>
            <a:fillRect/>
          </a:stretch>
        </p:blipFill>
        <p:spPr>
          <a:xfrm>
            <a:off x="838200" y="2300145"/>
            <a:ext cx="5067833" cy="3841744"/>
          </a:xfrm>
          <a:prstGeom prst="rect">
            <a:avLst/>
          </a:prstGeom>
        </p:spPr>
      </p:pic>
      <p:pic>
        <p:nvPicPr>
          <p:cNvPr id="13" name="Picture 12">
            <a:extLst>
              <a:ext uri="{FF2B5EF4-FFF2-40B4-BE49-F238E27FC236}">
                <a16:creationId xmlns:a16="http://schemas.microsoft.com/office/drawing/2014/main" id="{E4EF6A38-5147-3A86-C45B-7B9AEF425205}"/>
              </a:ext>
            </a:extLst>
          </p:cNvPr>
          <p:cNvPicPr>
            <a:picLocks noChangeAspect="1"/>
          </p:cNvPicPr>
          <p:nvPr/>
        </p:nvPicPr>
        <p:blipFill>
          <a:blip r:embed="rId3"/>
          <a:stretch>
            <a:fillRect/>
          </a:stretch>
        </p:blipFill>
        <p:spPr>
          <a:xfrm>
            <a:off x="838200" y="1667089"/>
            <a:ext cx="2552921" cy="525826"/>
          </a:xfrm>
          <a:prstGeom prst="rect">
            <a:avLst/>
          </a:prstGeom>
        </p:spPr>
      </p:pic>
      <p:sp>
        <p:nvSpPr>
          <p:cNvPr id="14" name="Rectangle 13">
            <a:extLst>
              <a:ext uri="{FF2B5EF4-FFF2-40B4-BE49-F238E27FC236}">
                <a16:creationId xmlns:a16="http://schemas.microsoft.com/office/drawing/2014/main" id="{7BC61581-8A03-4B34-1EB4-E5DA74F3F042}"/>
              </a:ext>
            </a:extLst>
          </p:cNvPr>
          <p:cNvSpPr/>
          <p:nvPr/>
        </p:nvSpPr>
        <p:spPr>
          <a:xfrm>
            <a:off x="2209800" y="1050941"/>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Missing Values Handling</a:t>
            </a:r>
          </a:p>
        </p:txBody>
      </p:sp>
      <p:pic>
        <p:nvPicPr>
          <p:cNvPr id="16" name="Picture 15">
            <a:extLst>
              <a:ext uri="{FF2B5EF4-FFF2-40B4-BE49-F238E27FC236}">
                <a16:creationId xmlns:a16="http://schemas.microsoft.com/office/drawing/2014/main" id="{B9CBE3A3-C594-644C-EDDF-07E689A6ED40}"/>
              </a:ext>
            </a:extLst>
          </p:cNvPr>
          <p:cNvPicPr>
            <a:picLocks noChangeAspect="1"/>
          </p:cNvPicPr>
          <p:nvPr/>
        </p:nvPicPr>
        <p:blipFill>
          <a:blip r:embed="rId4"/>
          <a:stretch>
            <a:fillRect/>
          </a:stretch>
        </p:blipFill>
        <p:spPr>
          <a:xfrm>
            <a:off x="6636613" y="1559859"/>
            <a:ext cx="4655802" cy="4582030"/>
          </a:xfrm>
          <a:prstGeom prst="rect">
            <a:avLst/>
          </a:prstGeom>
        </p:spPr>
      </p:pic>
      <p:sp>
        <p:nvSpPr>
          <p:cNvPr id="17" name="Rectangle 16">
            <a:extLst>
              <a:ext uri="{FF2B5EF4-FFF2-40B4-BE49-F238E27FC236}">
                <a16:creationId xmlns:a16="http://schemas.microsoft.com/office/drawing/2014/main" id="{B6F8FCD1-AE51-CB18-DFA1-FD5D6FBFEB58}"/>
              </a:ext>
            </a:extLst>
          </p:cNvPr>
          <p:cNvSpPr/>
          <p:nvPr/>
        </p:nvSpPr>
        <p:spPr>
          <a:xfrm>
            <a:off x="8025652" y="952005"/>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Outliers</a:t>
            </a:r>
          </a:p>
          <a:p>
            <a:pPr algn="ctr"/>
            <a:r>
              <a:rPr lang="en-US" dirty="0">
                <a:solidFill>
                  <a:schemeClr val="tx1"/>
                </a:solidFill>
              </a:rPr>
              <a:t>Handling</a:t>
            </a:r>
          </a:p>
        </p:txBody>
      </p:sp>
      <p:grpSp>
        <p:nvGrpSpPr>
          <p:cNvPr id="7" name="Group 6">
            <a:extLst>
              <a:ext uri="{FF2B5EF4-FFF2-40B4-BE49-F238E27FC236}">
                <a16:creationId xmlns:a16="http://schemas.microsoft.com/office/drawing/2014/main" id="{3EBB19C5-A31B-83D0-3A4E-5B41A9873D1E}"/>
              </a:ext>
            </a:extLst>
          </p:cNvPr>
          <p:cNvGrpSpPr/>
          <p:nvPr/>
        </p:nvGrpSpPr>
        <p:grpSpPr>
          <a:xfrm>
            <a:off x="5061985" y="136525"/>
            <a:ext cx="2068029" cy="620408"/>
            <a:chOff x="13341" y="105405"/>
            <a:chExt cx="2068029" cy="620408"/>
          </a:xfrm>
        </p:grpSpPr>
        <p:sp>
          <p:nvSpPr>
            <p:cNvPr id="12" name="Rectangle 11">
              <a:extLst>
                <a:ext uri="{FF2B5EF4-FFF2-40B4-BE49-F238E27FC236}">
                  <a16:creationId xmlns:a16="http://schemas.microsoft.com/office/drawing/2014/main" id="{A67FA2E3-2BC8-BE14-7818-19DCBF28EBE1}"/>
                </a:ext>
              </a:extLst>
            </p:cNvPr>
            <p:cNvSpPr/>
            <p:nvPr/>
          </p:nvSpPr>
          <p:spPr>
            <a:xfrm>
              <a:off x="13341"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TextBox 14">
              <a:extLst>
                <a:ext uri="{FF2B5EF4-FFF2-40B4-BE49-F238E27FC236}">
                  <a16:creationId xmlns:a16="http://schemas.microsoft.com/office/drawing/2014/main" id="{DB969968-CD36-EA77-04A3-19CF3F1E7C1E}"/>
                </a:ext>
              </a:extLst>
            </p:cNvPr>
            <p:cNvSpPr txBox="1"/>
            <p:nvPr/>
          </p:nvSpPr>
          <p:spPr>
            <a:xfrm>
              <a:off x="13341" y="10540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algn="ctr"/>
              <a:r>
                <a:rPr lang="en-US" sz="2000" kern="1200" spc="150" baseline="0" dirty="0">
                  <a:solidFill>
                    <a:prstClr val="black"/>
                  </a:solidFill>
                  <a:latin typeface="Tenorite"/>
                  <a:ea typeface="+mn-ea"/>
                  <a:cs typeface="+mn-cs"/>
                </a:rPr>
                <a:t>DATA</a:t>
              </a:r>
            </a:p>
            <a:p>
              <a:pPr marL="0" lvl="0" algn="ctr"/>
              <a:r>
                <a:rPr lang="en-US" sz="1800" spc="150" dirty="0">
                  <a:solidFill>
                    <a:prstClr val="black"/>
                  </a:solidFill>
                  <a:latin typeface="Tenorite"/>
                </a:rPr>
                <a:t>CLEANING</a:t>
              </a:r>
              <a:endParaRPr lang="en-US" sz="1800" kern="1200" spc="150" baseline="0" dirty="0">
                <a:solidFill>
                  <a:prstClr val="black"/>
                </a:solidFill>
                <a:latin typeface="Tenorite"/>
                <a:ea typeface="+mn-ea"/>
                <a:cs typeface="+mn-cs"/>
              </a:endParaRPr>
            </a:p>
          </p:txBody>
        </p:sp>
      </p:grpSp>
    </p:spTree>
    <p:extLst>
      <p:ext uri="{BB962C8B-B14F-4D97-AF65-F5344CB8AC3E}">
        <p14:creationId xmlns:p14="http://schemas.microsoft.com/office/powerpoint/2010/main" val="17189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6BB2E973-965A-28D2-6A9B-7F9F438A0AC4}"/>
              </a:ext>
            </a:extLst>
          </p:cNvPr>
          <p:cNvPicPr>
            <a:picLocks noChangeAspect="1"/>
          </p:cNvPicPr>
          <p:nvPr/>
        </p:nvPicPr>
        <p:blipFill>
          <a:blip r:embed="rId2"/>
          <a:stretch>
            <a:fillRect/>
          </a:stretch>
        </p:blipFill>
        <p:spPr>
          <a:xfrm>
            <a:off x="838200" y="2148729"/>
            <a:ext cx="5006788" cy="2817718"/>
          </a:xfrm>
          <a:prstGeom prst="rect">
            <a:avLst/>
          </a:prstGeom>
        </p:spPr>
      </p:pic>
      <p:pic>
        <p:nvPicPr>
          <p:cNvPr id="13" name="Picture 12">
            <a:extLst>
              <a:ext uri="{FF2B5EF4-FFF2-40B4-BE49-F238E27FC236}">
                <a16:creationId xmlns:a16="http://schemas.microsoft.com/office/drawing/2014/main" id="{D78A4F61-5E01-E047-096F-0556197F0768}"/>
              </a:ext>
            </a:extLst>
          </p:cNvPr>
          <p:cNvPicPr>
            <a:picLocks noChangeAspect="1"/>
          </p:cNvPicPr>
          <p:nvPr/>
        </p:nvPicPr>
        <p:blipFill>
          <a:blip r:embed="rId3"/>
          <a:stretch>
            <a:fillRect/>
          </a:stretch>
        </p:blipFill>
        <p:spPr>
          <a:xfrm>
            <a:off x="7223372" y="1651980"/>
            <a:ext cx="3787468" cy="4092295"/>
          </a:xfrm>
          <a:prstGeom prst="rect">
            <a:avLst/>
          </a:prstGeom>
        </p:spPr>
      </p:pic>
      <p:sp>
        <p:nvSpPr>
          <p:cNvPr id="5" name="Rectangle 4">
            <a:extLst>
              <a:ext uri="{FF2B5EF4-FFF2-40B4-BE49-F238E27FC236}">
                <a16:creationId xmlns:a16="http://schemas.microsoft.com/office/drawing/2014/main" id="{0D4BF629-FBC5-13BF-8AC9-6653D6780E8F}"/>
              </a:ext>
            </a:extLst>
          </p:cNvPr>
          <p:cNvSpPr/>
          <p:nvPr/>
        </p:nvSpPr>
        <p:spPr>
          <a:xfrm>
            <a:off x="2209800" y="1143062"/>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ENCODING</a:t>
            </a:r>
          </a:p>
        </p:txBody>
      </p:sp>
      <p:grpSp>
        <p:nvGrpSpPr>
          <p:cNvPr id="6" name="Group 5">
            <a:extLst>
              <a:ext uri="{FF2B5EF4-FFF2-40B4-BE49-F238E27FC236}">
                <a16:creationId xmlns:a16="http://schemas.microsoft.com/office/drawing/2014/main" id="{E0A7EBF5-6004-A19B-2551-B2BA03052FB7}"/>
              </a:ext>
            </a:extLst>
          </p:cNvPr>
          <p:cNvGrpSpPr/>
          <p:nvPr/>
        </p:nvGrpSpPr>
        <p:grpSpPr>
          <a:xfrm>
            <a:off x="4907281" y="136525"/>
            <a:ext cx="2682240" cy="620408"/>
            <a:chOff x="13341" y="105405"/>
            <a:chExt cx="2068029" cy="620408"/>
          </a:xfrm>
        </p:grpSpPr>
        <p:sp>
          <p:nvSpPr>
            <p:cNvPr id="7" name="Rectangle 6">
              <a:extLst>
                <a:ext uri="{FF2B5EF4-FFF2-40B4-BE49-F238E27FC236}">
                  <a16:creationId xmlns:a16="http://schemas.microsoft.com/office/drawing/2014/main" id="{A957D00F-0836-943B-C4CE-054E8A16A118}"/>
                </a:ext>
              </a:extLst>
            </p:cNvPr>
            <p:cNvSpPr/>
            <p:nvPr/>
          </p:nvSpPr>
          <p:spPr>
            <a:xfrm>
              <a:off x="13341"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3CEED82E-B9E3-F45E-BAB9-F97D0DD16FA9}"/>
                </a:ext>
              </a:extLst>
            </p:cNvPr>
            <p:cNvSpPr txBox="1"/>
            <p:nvPr/>
          </p:nvSpPr>
          <p:spPr>
            <a:xfrm>
              <a:off x="13341" y="10540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algn="ctr"/>
              <a:r>
                <a:rPr lang="en-US" sz="2000" kern="1200" spc="150" baseline="0" dirty="0">
                  <a:solidFill>
                    <a:prstClr val="black"/>
                  </a:solidFill>
                  <a:latin typeface="Tenorite"/>
                  <a:ea typeface="+mn-ea"/>
                  <a:cs typeface="+mn-cs"/>
                </a:rPr>
                <a:t>DATA</a:t>
              </a:r>
            </a:p>
            <a:p>
              <a:pPr marL="0" lvl="0" algn="ctr"/>
              <a:r>
                <a:rPr lang="en-US" kern="1200" spc="150" baseline="0" dirty="0">
                  <a:solidFill>
                    <a:prstClr val="black"/>
                  </a:solidFill>
                  <a:latin typeface="Tenorite"/>
                  <a:ea typeface="+mn-ea"/>
                  <a:cs typeface="+mn-cs"/>
                </a:rPr>
                <a:t>TRANSFO</a:t>
              </a:r>
              <a:r>
                <a:rPr lang="en-US" spc="150" dirty="0">
                  <a:solidFill>
                    <a:prstClr val="black"/>
                  </a:solidFill>
                  <a:latin typeface="Tenorite"/>
                </a:rPr>
                <a:t>RMATION</a:t>
              </a:r>
              <a:endParaRPr lang="en-US" sz="1800" kern="1200" spc="150" baseline="0" dirty="0">
                <a:solidFill>
                  <a:prstClr val="black"/>
                </a:solidFill>
                <a:latin typeface="Tenorite"/>
                <a:ea typeface="+mn-ea"/>
                <a:cs typeface="+mn-cs"/>
              </a:endParaRPr>
            </a:p>
          </p:txBody>
        </p:sp>
      </p:grpSp>
    </p:spTree>
    <p:extLst>
      <p:ext uri="{BB962C8B-B14F-4D97-AF65-F5344CB8AC3E}">
        <p14:creationId xmlns:p14="http://schemas.microsoft.com/office/powerpoint/2010/main" val="294302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CAPSTONE PROJECT 8</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grpSp>
        <p:nvGrpSpPr>
          <p:cNvPr id="2" name="Group 1">
            <a:extLst>
              <a:ext uri="{FF2B5EF4-FFF2-40B4-BE49-F238E27FC236}">
                <a16:creationId xmlns:a16="http://schemas.microsoft.com/office/drawing/2014/main" id="{413F9019-61B9-7165-DEBE-74FEB00BE68C}"/>
              </a:ext>
            </a:extLst>
          </p:cNvPr>
          <p:cNvGrpSpPr/>
          <p:nvPr/>
        </p:nvGrpSpPr>
        <p:grpSpPr>
          <a:xfrm>
            <a:off x="5041110" y="187189"/>
            <a:ext cx="2342862" cy="791703"/>
            <a:chOff x="4291221" y="105405"/>
            <a:chExt cx="2141787" cy="667338"/>
          </a:xfrm>
        </p:grpSpPr>
        <p:sp>
          <p:nvSpPr>
            <p:cNvPr id="3" name="Rectangle 2">
              <a:extLst>
                <a:ext uri="{FF2B5EF4-FFF2-40B4-BE49-F238E27FC236}">
                  <a16:creationId xmlns:a16="http://schemas.microsoft.com/office/drawing/2014/main" id="{94390A3E-A62B-ED36-5A19-EA34E1824AD2}"/>
                </a:ext>
              </a:extLst>
            </p:cNvPr>
            <p:cNvSpPr/>
            <p:nvPr/>
          </p:nvSpPr>
          <p:spPr>
            <a:xfrm>
              <a:off x="4364979" y="105405"/>
              <a:ext cx="2068029" cy="620408"/>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685DF06B-1CBF-3AE6-7BC4-87D66533AFA3}"/>
                </a:ext>
              </a:extLst>
            </p:cNvPr>
            <p:cNvSpPr txBox="1"/>
            <p:nvPr/>
          </p:nvSpPr>
          <p:spPr>
            <a:xfrm>
              <a:off x="4291221" y="152335"/>
              <a:ext cx="2068029" cy="6204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420" tIns="163420" rIns="163420" bIns="163420"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DATA </a:t>
              </a:r>
            </a:p>
            <a:p>
              <a:pPr algn="ctr" defTabSz="889000">
                <a:lnSpc>
                  <a:spcPct val="90000"/>
                </a:lnSpc>
                <a:spcBef>
                  <a:spcPct val="0"/>
                </a:spcBef>
                <a:spcAft>
                  <a:spcPct val="35000"/>
                </a:spcAft>
              </a:pPr>
              <a:r>
                <a:rPr lang="en-US" sz="1400" kern="1200" spc="150" baseline="0" dirty="0">
                  <a:solidFill>
                    <a:prstClr val="black"/>
                  </a:solidFill>
                  <a:latin typeface="Tenorite"/>
                  <a:ea typeface="+mn-ea"/>
                  <a:cs typeface="+mn-cs"/>
                </a:rPr>
                <a:t>VISUALIZATION</a:t>
              </a:r>
              <a:endParaRPr lang="en-US" sz="1400" dirty="0"/>
            </a:p>
            <a:p>
              <a:pPr marL="0" lvl="0" indent="0" algn="ctr" defTabSz="889000">
                <a:lnSpc>
                  <a:spcPct val="90000"/>
                </a:lnSpc>
                <a:spcBef>
                  <a:spcPct val="0"/>
                </a:spcBef>
                <a:spcAft>
                  <a:spcPct val="35000"/>
                </a:spcAft>
                <a:buNone/>
              </a:pPr>
              <a:endParaRPr lang="en-US" sz="1400" kern="1200" spc="150" baseline="0" dirty="0">
                <a:solidFill>
                  <a:prstClr val="black"/>
                </a:solidFill>
                <a:latin typeface="Tenorite"/>
                <a:ea typeface="+mn-ea"/>
                <a:cs typeface="+mn-cs"/>
              </a:endParaRPr>
            </a:p>
          </p:txBody>
        </p:sp>
      </p:grpSp>
      <p:sp>
        <p:nvSpPr>
          <p:cNvPr id="14" name="Rectangle 13">
            <a:extLst>
              <a:ext uri="{FF2B5EF4-FFF2-40B4-BE49-F238E27FC236}">
                <a16:creationId xmlns:a16="http://schemas.microsoft.com/office/drawing/2014/main" id="{A509D8ED-7AEE-CEE7-29B2-14439BDE9BF8}"/>
              </a:ext>
            </a:extLst>
          </p:cNvPr>
          <p:cNvSpPr/>
          <p:nvPr/>
        </p:nvSpPr>
        <p:spPr>
          <a:xfrm>
            <a:off x="2209800" y="933137"/>
            <a:ext cx="1698812" cy="50891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UNIVARIATE ANALYSIS</a:t>
            </a:r>
          </a:p>
        </p:txBody>
      </p:sp>
      <p:pic>
        <p:nvPicPr>
          <p:cNvPr id="6" name="Picture 5">
            <a:extLst>
              <a:ext uri="{FF2B5EF4-FFF2-40B4-BE49-F238E27FC236}">
                <a16:creationId xmlns:a16="http://schemas.microsoft.com/office/drawing/2014/main" id="{9725775D-E937-ADA2-FDA6-25D1C3958787}"/>
              </a:ext>
            </a:extLst>
          </p:cNvPr>
          <p:cNvPicPr>
            <a:picLocks noChangeAspect="1"/>
          </p:cNvPicPr>
          <p:nvPr/>
        </p:nvPicPr>
        <p:blipFill>
          <a:blip r:embed="rId2"/>
          <a:stretch>
            <a:fillRect/>
          </a:stretch>
        </p:blipFill>
        <p:spPr>
          <a:xfrm>
            <a:off x="1802018" y="1696514"/>
            <a:ext cx="8587964" cy="4384246"/>
          </a:xfrm>
          <a:prstGeom prst="rect">
            <a:avLst/>
          </a:prstGeom>
        </p:spPr>
      </p:pic>
    </p:spTree>
    <p:extLst>
      <p:ext uri="{BB962C8B-B14F-4D97-AF65-F5344CB8AC3E}">
        <p14:creationId xmlns:p14="http://schemas.microsoft.com/office/powerpoint/2010/main" val="378362439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1543</TotalTime>
  <Words>525</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Söhne</vt:lpstr>
      <vt:lpstr>Tenorite</vt:lpstr>
      <vt:lpstr>Office Theme</vt:lpstr>
      <vt:lpstr>Capstone Project 8   Domain: Financial Services  Title: Exploratory Data Analysis &amp;  Credit Assessment in Financial Services </vt:lpstr>
      <vt:lpstr>AGENDA</vt:lpstr>
      <vt:lpstr>Data Dictionary</vt:lpstr>
      <vt:lpstr>CheckPoint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CheckPoint 2</vt:lpstr>
      <vt:lpstr>Visualization  Power-bi</vt:lpstr>
      <vt:lpstr>MODEL CREATION</vt:lpstr>
      <vt:lpstr>MODEL Evaluation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8   Domain: Financial Services  Title: Exploratory Data Analysis &amp;  Credit Assessment in Financial Services </dc:title>
  <dc:creator>Ayush Jee</dc:creator>
  <cp:lastModifiedBy>Ayush Jee</cp:lastModifiedBy>
  <cp:revision>8</cp:revision>
  <dcterms:created xsi:type="dcterms:W3CDTF">2023-08-05T00:57:47Z</dcterms:created>
  <dcterms:modified xsi:type="dcterms:W3CDTF">2024-04-10T01:26:06Z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