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Semibold"/>
      <p:regular r:id="rId25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7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8836b62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58836b62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58836b62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558836b62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8836b62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58836b62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8836b62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558836b62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58836b62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558836b62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8836b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558836b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8836b62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58836b62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8836b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558836b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8836b6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558836b6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8836b62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558836b62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58836b6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558836b6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8836b62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58836b62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83681"/>
            </a:gs>
            <a:gs pos="34000">
              <a:srgbClr val="283681"/>
            </a:gs>
            <a:gs pos="100000">
              <a:srgbClr val="358DDA"/>
            </a:gs>
          </a:gsLst>
          <a:lin ang="2700006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3103475"/>
            <a:ext cx="81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" sz="5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endParaRPr i="0" sz="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4246919"/>
            <a:ext cx="63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27 June 2023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425" y="472375"/>
            <a:ext cx="1827476" cy="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289900" y="194025"/>
            <a:ext cx="3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50" y="594225"/>
            <a:ext cx="7871102" cy="442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888" y="594225"/>
            <a:ext cx="7410226" cy="41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636450" y="10777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POINTS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50" y="-273475"/>
            <a:ext cx="7992650" cy="46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39925" y="4051525"/>
            <a:ext cx="84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we can see from the barchart the top three most downloaded apps are from </a:t>
            </a:r>
            <a:r>
              <a:rPr b="1" i="1" lang="en"/>
              <a:t>social</a:t>
            </a:r>
            <a:r>
              <a:rPr lang="en"/>
              <a:t>, </a:t>
            </a:r>
            <a:r>
              <a:rPr b="1" lang="en"/>
              <a:t>tools</a:t>
            </a:r>
            <a:r>
              <a:rPr lang="en"/>
              <a:t> and </a:t>
            </a:r>
            <a:r>
              <a:rPr b="1" i="1" lang="en"/>
              <a:t>communication</a:t>
            </a:r>
            <a:r>
              <a:rPr lang="en"/>
              <a:t> categories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3" y="0"/>
            <a:ext cx="8074176" cy="44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58925" y="4393225"/>
            <a:ext cx="83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 rot="-1799995">
            <a:off x="1253150" y="2719868"/>
            <a:ext cx="2349005" cy="338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LIBRARIES_AND_DEMO</a:t>
            </a:r>
            <a:endParaRPr sz="1000"/>
          </a:p>
        </p:txBody>
      </p:sp>
      <p:sp>
        <p:nvSpPr>
          <p:cNvPr id="142" name="Google Shape;142;p24"/>
          <p:cNvSpPr txBox="1"/>
          <p:nvPr/>
        </p:nvSpPr>
        <p:spPr>
          <a:xfrm rot="-1799995">
            <a:off x="2721800" y="2719868"/>
            <a:ext cx="2349005" cy="338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COMMUNICATION</a:t>
            </a:r>
            <a:endParaRPr sz="1000"/>
          </a:p>
        </p:txBody>
      </p:sp>
      <p:sp>
        <p:nvSpPr>
          <p:cNvPr id="143" name="Google Shape;143;p24"/>
          <p:cNvSpPr txBox="1"/>
          <p:nvPr/>
        </p:nvSpPr>
        <p:spPr>
          <a:xfrm rot="-1799995">
            <a:off x="3997572" y="3023618"/>
            <a:ext cx="2349005" cy="338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LIBRARIES_AND_DEMO</a:t>
            </a:r>
            <a:endParaRPr sz="1000"/>
          </a:p>
        </p:txBody>
      </p:sp>
      <p:sp>
        <p:nvSpPr>
          <p:cNvPr id="144" name="Google Shape;144;p24"/>
          <p:cNvSpPr txBox="1"/>
          <p:nvPr/>
        </p:nvSpPr>
        <p:spPr>
          <a:xfrm rot="-1799995">
            <a:off x="5304725" y="2659118"/>
            <a:ext cx="2349005" cy="338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PRODUCTIVITY</a:t>
            </a:r>
            <a:endParaRPr sz="1000"/>
          </a:p>
        </p:txBody>
      </p:sp>
      <p:sp>
        <p:nvSpPr>
          <p:cNvPr id="145" name="Google Shape;145;p24"/>
          <p:cNvSpPr txBox="1"/>
          <p:nvPr/>
        </p:nvSpPr>
        <p:spPr>
          <a:xfrm rot="-1799995">
            <a:off x="6867750" y="2659118"/>
            <a:ext cx="2349005" cy="338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FAMILY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25" y="632750"/>
            <a:ext cx="8137501" cy="445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31050" y="150850"/>
            <a:ext cx="765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TOP</a:t>
            </a: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5 APPS INSTALLED PER CATEGORY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Game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category 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the most installed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but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 profit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its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3rd largest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 share 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13.98%,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profit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$40.9B.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Family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category 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the most profitable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but it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7th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installed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can be due to parents/children spending a lot on family, but also the app prices are the highest.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 share 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39.05%,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profit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$113.68B,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closest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Lifestyle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with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$57.58B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68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573025" y="2395875"/>
            <a:ext cx="81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lang="en" sz="5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listening</a:t>
            </a:r>
            <a:endParaRPr b="1" i="0" sz="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TEAM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İbrahim Özcan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Sinan Yeşil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OUTLINE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analyzed;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Download numbers, profits and prices by categories.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Top apps that are downloaded based on their popularity and size.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Top installed apps in each category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order to get latest trends based on numerical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TOOLS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Google Colab as 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Power BI for visualization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Python as language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Discord and Whatsapp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for communication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238" y="2870413"/>
            <a:ext cx="1277727" cy="12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400" y="2846762"/>
            <a:ext cx="1325000" cy="13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8124" y="1156089"/>
            <a:ext cx="2710799" cy="16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750" y="1173809"/>
            <a:ext cx="2710799" cy="152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1825" y="2870377"/>
            <a:ext cx="1325000" cy="14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289900" y="194025"/>
            <a:ext cx="3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36450" y="10777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</a:t>
            </a: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POINTS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50" y="594225"/>
            <a:ext cx="7871102" cy="442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80413"/>
            <a:ext cx="8137498" cy="458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100" y="157851"/>
            <a:ext cx="8772276" cy="494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47100" y="288500"/>
            <a:ext cx="7849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TOTAL APP PRICES PER CATEGORY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88" y="1043050"/>
            <a:ext cx="6650570" cy="38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490550" y="4464100"/>
            <a:ext cx="85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profit is made by </a:t>
            </a:r>
            <a:r>
              <a:rPr b="1" i="1" lang="en"/>
              <a:t>family</a:t>
            </a:r>
            <a:r>
              <a:rPr lang="en"/>
              <a:t> category, even though it sits on the 7th place in downloads.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argue that children/family spendings are the main target to profit in the playstore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37" y="81525"/>
            <a:ext cx="7863426" cy="451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