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Proxima Nova Semibold"/>
      <p:regular r:id="rId29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3DF27E-F02F-4D60-A25D-A78C93CBB11D}">
  <a:tblStyle styleId="{793DF27E-F02F-4D60-A25D-A78C93CBB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Semibo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df142516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44df14251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4df14251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4df1425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4df14251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4df14251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4df14251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4df14251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4df14251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4df1425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4df14251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4df14251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4df14251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4df14251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4df14251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4df14251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4df142516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44df142516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df1425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4df1425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4df1425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44df1425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df142516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44df142516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7488dc1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57488dc1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7488dc16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57488dc16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7488dc16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57488dc1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4df1425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4df1425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4df1425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4df1425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83681"/>
            </a:gs>
            <a:gs pos="34000">
              <a:srgbClr val="283681"/>
            </a:gs>
            <a:gs pos="100000">
              <a:srgbClr val="358DDA"/>
            </a:gs>
          </a:gsLst>
          <a:lin ang="2700006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73025" y="1841625"/>
            <a:ext cx="818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1" lang="en-GB" sz="5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Northwind Sales Analysis</a:t>
            </a:r>
            <a:endParaRPr b="1" i="0" sz="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637325" y="2903619"/>
            <a:ext cx="63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16 May 2023</a:t>
            </a:r>
            <a:endParaRPr b="0" i="0" sz="2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7425" y="472375"/>
            <a:ext cx="1827476" cy="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412800" y="289100"/>
            <a:ext cx="787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Average Shipping Days on Countries with High Sales</a:t>
            </a:r>
            <a:endParaRPr sz="27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66" name="Google Shape;166;p34" title="Brazil Average Shipping per Countr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" y="1457300"/>
            <a:ext cx="4250700" cy="295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4" title="Germany Average Shipping per Categor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925" y="1580088"/>
            <a:ext cx="4375425" cy="2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35"/>
          <p:cNvGraphicFramePr/>
          <p:nvPr/>
        </p:nvGraphicFramePr>
        <p:xfrm>
          <a:off x="288925" y="155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{793DF27E-F02F-4D60-A25D-A78C93CBB11D}</a:tableStyleId>
              </a:tblPr>
              <a:tblGrid>
                <a:gridCol w="2007700"/>
                <a:gridCol w="200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Orders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Delay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+24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2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+8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+26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4 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+17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+22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6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+21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7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+20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74" name="Google Shape;174;p35"/>
          <p:cNvSpPr txBox="1"/>
          <p:nvPr/>
        </p:nvSpPr>
        <p:spPr>
          <a:xfrm>
            <a:off x="265350" y="120675"/>
            <a:ext cx="861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Difference between Required and Actual Shipping Dates</a:t>
            </a:r>
            <a:endParaRPr sz="2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175" name="Google Shape;175;p35"/>
          <p:cNvGraphicFramePr/>
          <p:nvPr/>
        </p:nvGraphicFramePr>
        <p:xfrm>
          <a:off x="4678925" y="155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{793DF27E-F02F-4D60-A25D-A78C93CBB11D}</a:tableStyleId>
              </a:tblPr>
              <a:tblGrid>
                <a:gridCol w="2055625"/>
                <a:gridCol w="2055625"/>
              </a:tblGrid>
              <a:tr h="4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Orders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Delay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</a:t>
                      </a: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37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2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</a:t>
                      </a: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18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</a:t>
                      </a: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4 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</a:t>
                      </a: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</a:t>
                      </a: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24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6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+</a:t>
                      </a: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76" name="Google Shape;176;p35"/>
          <p:cNvSpPr txBox="1"/>
          <p:nvPr/>
        </p:nvSpPr>
        <p:spPr>
          <a:xfrm>
            <a:off x="1777325" y="973300"/>
            <a:ext cx="10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Brazil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6215250" y="973300"/>
            <a:ext cx="14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Germany</a:t>
            </a:r>
            <a:endParaRPr sz="1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78" name="Google Shape;1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4294967295" type="title"/>
          </p:nvPr>
        </p:nvSpPr>
        <p:spPr>
          <a:xfrm>
            <a:off x="311700" y="2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>
                <a:latin typeface="Proxima Nova Semibold"/>
                <a:ea typeface="Proxima Nova Semibold"/>
                <a:cs typeface="Proxima Nova Semibold"/>
                <a:sym typeface="Proxima Nova Semibold"/>
              </a:rPr>
              <a:t>Shipped Product Categories in Low Sales Regions</a:t>
            </a:r>
            <a:endParaRPr sz="27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184" name="Google Shape;184;p36"/>
          <p:cNvGraphicFramePr/>
          <p:nvPr/>
        </p:nvGraphicFramePr>
        <p:xfrm>
          <a:off x="6830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{793DF27E-F02F-4D60-A25D-A78C93CBB11D}</a:tableStyleId>
              </a:tblPr>
              <a:tblGrid>
                <a:gridCol w="4109050"/>
                <a:gridCol w="4109050"/>
              </a:tblGrid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Category Name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Countries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Condiments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Norway, Poland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Confections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Norway, Poland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Beverages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Norway, Poland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Dairy Products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Norway, Poland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Seafood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Norway, Poland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Meat/Poultry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Norway, Poland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Produce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Norway, Poland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5" name="Google Shape;1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/>
        </p:nvSpPr>
        <p:spPr>
          <a:xfrm>
            <a:off x="609150" y="693550"/>
            <a:ext cx="792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Average Shipping Days for Low Sales Countries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191" name="Google Shape;191;p37" title="Norway Average Shipping Per Category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80" y="1723675"/>
            <a:ext cx="4343671" cy="2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 title="Poland Average Shipping per Categor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75" y="1723675"/>
            <a:ext cx="4215701" cy="2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8"/>
          <p:cNvGraphicFramePr/>
          <p:nvPr/>
        </p:nvGraphicFramePr>
        <p:xfrm>
          <a:off x="288925" y="155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{793DF27E-F02F-4D60-A25D-A78C93CBB11D}</a:tableStyleId>
              </a:tblPr>
              <a:tblGrid>
                <a:gridCol w="2007700"/>
                <a:gridCol w="200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Orders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Delay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-7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2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-10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4 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-9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-23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6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-30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7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-11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99" name="Google Shape;199;p38"/>
          <p:cNvSpPr txBox="1"/>
          <p:nvPr/>
        </p:nvSpPr>
        <p:spPr>
          <a:xfrm>
            <a:off x="609150" y="34300"/>
            <a:ext cx="7925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Difference between Required and Actual Shipping Dates</a:t>
            </a:r>
            <a:endParaRPr sz="2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200" name="Google Shape;200;p38"/>
          <p:cNvGraphicFramePr/>
          <p:nvPr/>
        </p:nvGraphicFramePr>
        <p:xfrm>
          <a:off x="4678925" y="155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{793DF27E-F02F-4D60-A25D-A78C93CBB11D}</a:tableStyleId>
              </a:tblPr>
              <a:tblGrid>
                <a:gridCol w="2055625"/>
                <a:gridCol w="2055625"/>
              </a:tblGrid>
              <a:tr h="42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Orders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Delay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1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2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3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-10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4 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-12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-15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45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Order 6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-26</a:t>
                      </a:r>
                      <a:endParaRPr sz="15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201" name="Google Shape;201;p38"/>
          <p:cNvSpPr txBox="1"/>
          <p:nvPr/>
        </p:nvSpPr>
        <p:spPr>
          <a:xfrm>
            <a:off x="1777325" y="973300"/>
            <a:ext cx="10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Poland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6215250" y="973300"/>
            <a:ext cx="12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Norway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5" y="1305600"/>
            <a:ext cx="4046600" cy="3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750" y="1587486"/>
            <a:ext cx="4445624" cy="25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9"/>
          <p:cNvSpPr txBox="1"/>
          <p:nvPr/>
        </p:nvSpPr>
        <p:spPr>
          <a:xfrm>
            <a:off x="1632900" y="356150"/>
            <a:ext cx="58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Employee Performance</a:t>
            </a:r>
            <a:endParaRPr sz="2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914950" y="534300"/>
            <a:ext cx="222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Conclusion</a:t>
            </a:r>
            <a:endParaRPr sz="27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819150" y="1425775"/>
            <a:ext cx="7505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-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increased our sales %200 and network with one more country in 2017.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-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Our sales decreased in 2018 compared to 2017 with approximately 33% in sales.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-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In total there are only two countries with low sales, Poland and Norway.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-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Out of 21 countries, we have delays on shipments on these two countries.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-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</a:t>
            </a: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hipping time has direct impact on sales.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-"/>
            </a:pPr>
            <a:r>
              <a:rPr lang="en-GB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shouldn’t overload our employees with territories since it has a direct affect on their performance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68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/>
        </p:nvSpPr>
        <p:spPr>
          <a:xfrm>
            <a:off x="573025" y="2395875"/>
            <a:ext cx="8187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1" lang="en-GB" sz="5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1" i="0" sz="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Meet the team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98400" y="1072425"/>
            <a:ext cx="8000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Team Leader: Sinan Yeşil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Data Analyst: İbrahim Özcan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Data Analyst: Parahat Atekov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TOOLS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98400" y="1072425"/>
            <a:ext cx="8000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Github for sharing code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DBeaver as DB management tool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Discord and Whatsapp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       for communication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500" y="1352425"/>
            <a:ext cx="1277725" cy="12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263" y="1240525"/>
            <a:ext cx="1501500" cy="15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488" y="2870400"/>
            <a:ext cx="1277727" cy="127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0525" y="2846762"/>
            <a:ext cx="1325000" cy="13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98400" y="429325"/>
            <a:ext cx="78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700">
                <a:solidFill>
                  <a:srgbClr val="28368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Brief</a:t>
            </a:r>
            <a:endParaRPr sz="2700">
              <a:solidFill>
                <a:srgbClr val="28368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98400" y="1072425"/>
            <a:ext cx="8000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We will analyse;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Sales amounts between the years per country.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Top and bottom sales countries and their product categories.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Comparisons between them regarding shipping times and discount rates.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-GB" sz="1500">
                <a:latin typeface="Proxima Nova"/>
                <a:ea typeface="Proxima Nova"/>
                <a:cs typeface="Proxima Nova"/>
                <a:sym typeface="Proxima Nova"/>
              </a:rPr>
              <a:t>Employee performance.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 title="Sales per Country 20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050" y="729137"/>
            <a:ext cx="5959899" cy="36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3072000" y="44143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Total Sales Amount: </a:t>
            </a:r>
            <a:r>
              <a:rPr b="1" lang="en-GB" sz="1000">
                <a:solidFill>
                  <a:schemeClr val="dk1"/>
                </a:solidFill>
              </a:rPr>
              <a:t>208.084k in 20 Countries</a:t>
            </a:r>
            <a:endParaRPr b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0" title="Sales per Country 20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499" y="731275"/>
            <a:ext cx="5952999" cy="36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3072000" y="43274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Total Sales Amount: 617.085k in 21 Countries</a:t>
            </a:r>
            <a:endParaRPr b="1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1" title="Sales per Country 20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150" y="727985"/>
            <a:ext cx="5963724" cy="36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/>
        </p:nvSpPr>
        <p:spPr>
          <a:xfrm>
            <a:off x="3072000" y="45268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Total Sales Amount: 440.624k in 21 Countries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 title="Sales Amount Range Per Countr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87" y="646075"/>
            <a:ext cx="6228624" cy="385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33"/>
          <p:cNvGraphicFramePr/>
          <p:nvPr/>
        </p:nvGraphicFramePr>
        <p:xfrm>
          <a:off x="1032600" y="121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{793DF27E-F02F-4D60-A25D-A78C93CBB11D}</a:tableStyleId>
              </a:tblPr>
              <a:tblGrid>
                <a:gridCol w="2865800"/>
                <a:gridCol w="1946900"/>
                <a:gridCol w="1946900"/>
              </a:tblGrid>
              <a:tr h="37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Total Sales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Discount Rate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/>
                </a:tc>
              </a:tr>
              <a:tr h="32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USA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245585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2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Austria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128004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2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Canada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50196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20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2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Switzerland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31693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15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2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Belgium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33824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2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Finland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18810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  <a:tr h="32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Italy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15770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5</a:t>
                      </a:r>
                      <a:endParaRPr sz="1800"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59" name="Google Shape;159;p33"/>
          <p:cNvSpPr txBox="1"/>
          <p:nvPr/>
        </p:nvSpPr>
        <p:spPr>
          <a:xfrm>
            <a:off x="386395" y="457575"/>
            <a:ext cx="805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Total Sales per Country with Discount</a:t>
            </a:r>
            <a:endParaRPr sz="27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60" name="Google Shape;1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2301" y="288500"/>
            <a:ext cx="416100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