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55E6-60D8-48D9-8F8E-EE364C7E6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88F7-8BE4-4713-86E3-BDB631CB4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EF37-404A-4738-8B8C-39FBC87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DEA4-B99A-4232-A881-D9BEA24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F6C4-650D-481E-B72A-127DCC04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4D4-B7B1-4E4B-9F1D-4EA615C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A7362-D961-4A7B-A69A-4A10EBBFA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CB68-4E9B-489D-8A2D-F0523822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926E-AAB7-4786-912F-79E98AF1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7B36-ADEA-4010-AB10-5340362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DD7DB-12E8-47EA-B7BA-51FE75E90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E088F-C547-4CCA-B149-7292EF3C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04F7-1E64-4EA0-B650-A9887997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2737-2C64-4B12-A990-06D3F011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454D-F3F8-4A14-9418-F14C491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12E5-F9B2-411A-92DF-11D303CE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5AA5-102B-4BA7-9A64-8CD769B6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99E7-7A06-4ACC-9D88-65C79044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4232-2056-4175-ADF1-EA2531A2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AAA5-6BE8-47FF-8F6B-F5765993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BB18-6A1F-42D4-99CE-D0E5CE6B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37570-176C-4AA3-863B-2A1769B7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B950-5424-40D8-AE1F-2CF38865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5127-F5A4-4658-9363-97F7F5B0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31FC-4240-4272-94F1-AF21976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50E6-A9DA-48CC-A363-CA7E999B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2FEE-58A9-42C8-AF03-51D4B63CF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6C79-01AF-4608-A0F2-2AE5F8E7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E369-7089-4B25-B1DA-02AAC51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B5C6B-BE36-483D-948F-046F1792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6ABD-3799-4809-A636-511973C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D0D3-6D43-4CA8-A078-36E7343F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CF29-C71C-4ADA-87B7-87060B82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ADBD-ED16-406F-932F-32FB5365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E12D5-F39F-4788-A624-8C5DC984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4814B-4CAA-4298-90E1-B0B701F2D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260E0-D5B0-4545-8A33-32B65802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1B44A-800E-4D92-82DF-B45B0E1B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7242C-DBB1-4D38-9501-09029C78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61E-4F63-49D1-B06A-D2E76834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B3706-EABC-44C3-B204-053C2287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328B4-1374-41F3-9A66-C36467CE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86E40-D2BC-4E32-ABF1-595E825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EC71C-D220-40A0-9BB3-D24C1C70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5AB4-9FCA-4308-8B39-A5F3A237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575E-3334-4E43-9E9E-6189A730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12F1-880B-4C12-A122-D6F15672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A87D-0D2C-433C-90A9-121807D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E98B-9E59-4FA4-894B-B0C42B45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5F23-1EF5-4CD8-A6C0-8817D05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609E-E563-4FBF-96BA-2CA40D23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087D-1D05-498F-8958-789BFB9D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9A82-3726-4771-9C48-221B4F6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F35CE-0D46-4693-AA8B-BAF17AFAB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469BF-EEEF-4229-826B-E3B5DD89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1371F-90E5-4926-965C-D558AA3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B6D7-A928-4E0D-9E7B-245CA044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6B31-EA12-452A-8843-54377C20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69F80-FBC5-448C-A6EF-653E5E79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F96D-B97D-4EA8-A169-315FCEF1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B5C8-73C7-49B4-969A-9321AED58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C563-6CE7-4C90-9343-6F3A6F21D71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F7D9-2887-4164-A25F-0D3FCF384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438A-1AD4-4E19-9CDC-5FBA61B9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B2F1-00D1-4BCD-8AD9-B695BB2C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753/Coursera_Capstone/blob/main/All_clusters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E1A0-95D7-4CE9-A6EA-A58054DB3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Neighborhoods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A2A64-281C-4965-A8DB-A471B03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cultural food venues</a:t>
            </a:r>
          </a:p>
        </p:txBody>
      </p:sp>
    </p:spTree>
    <p:extLst>
      <p:ext uri="{BB962C8B-B14F-4D97-AF65-F5344CB8AC3E}">
        <p14:creationId xmlns:p14="http://schemas.microsoft.com/office/powerpoint/2010/main" val="303569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D70D-24C1-401B-BE68-9CF070D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Middle Eastern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077D9A-1381-4447-8D01-14AFF0A5A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972129"/>
              </p:ext>
            </p:extLst>
          </p:nvPr>
        </p:nvGraphicFramePr>
        <p:xfrm>
          <a:off x="1654545" y="1825625"/>
          <a:ext cx="8882910" cy="4351338"/>
        </p:xfrm>
        <a:graphic>
          <a:graphicData uri="http://schemas.openxmlformats.org/drawingml/2006/table">
            <a:tbl>
              <a:tblPr/>
              <a:tblGrid>
                <a:gridCol w="1776582">
                  <a:extLst>
                    <a:ext uri="{9D8B030D-6E8A-4147-A177-3AD203B41FA5}">
                      <a16:colId xmlns:a16="http://schemas.microsoft.com/office/drawing/2014/main" val="2823651877"/>
                    </a:ext>
                  </a:extLst>
                </a:gridCol>
                <a:gridCol w="1776582">
                  <a:extLst>
                    <a:ext uri="{9D8B030D-6E8A-4147-A177-3AD203B41FA5}">
                      <a16:colId xmlns:a16="http://schemas.microsoft.com/office/drawing/2014/main" val="845454063"/>
                    </a:ext>
                  </a:extLst>
                </a:gridCol>
                <a:gridCol w="1776582">
                  <a:extLst>
                    <a:ext uri="{9D8B030D-6E8A-4147-A177-3AD203B41FA5}">
                      <a16:colId xmlns:a16="http://schemas.microsoft.com/office/drawing/2014/main" val="3442350247"/>
                    </a:ext>
                  </a:extLst>
                </a:gridCol>
                <a:gridCol w="1776582">
                  <a:extLst>
                    <a:ext uri="{9D8B030D-6E8A-4147-A177-3AD203B41FA5}">
                      <a16:colId xmlns:a16="http://schemas.microsoft.com/office/drawing/2014/main" val="2810854739"/>
                    </a:ext>
                  </a:extLst>
                </a:gridCol>
                <a:gridCol w="1776582">
                  <a:extLst>
                    <a:ext uri="{9D8B030D-6E8A-4147-A177-3AD203B41FA5}">
                      <a16:colId xmlns:a16="http://schemas.microsoft.com/office/drawing/2014/main" val="2936618237"/>
                    </a:ext>
                  </a:extLst>
                </a:gridCol>
              </a:tblGrid>
              <a:tr h="527825"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 dirty="0" err="1">
                          <a:effectLst/>
                        </a:rPr>
                        <a:t>Neighbourhood</a:t>
                      </a:r>
                      <a:endParaRPr lang="en-US" sz="1500" b="1" dirty="0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1st Most Common Venue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2nd Most Common Venue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3rd Most Common Venue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34965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Postal Code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500" b="1">
                        <a:effectLst/>
                      </a:endParaRP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521719"/>
                  </a:ext>
                </a:extLst>
              </a:tr>
              <a:tr h="75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M9B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West Deane Park, Princess Gardens, Martin Grov...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Chinese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Filipino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71775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M5C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St. James Town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American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Japanese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4621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M4E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The Beaches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Asian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Vietnamese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47730"/>
                  </a:ext>
                </a:extLst>
              </a:tr>
              <a:tr h="7595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M3H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Bathurst Manor, Wilson Heights, Downsview North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Mediterranean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Korean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4020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M4H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Thorncliffe Park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Indian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African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40384"/>
                  </a:ext>
                </a:extLst>
              </a:tr>
              <a:tr h="527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M6H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Dufferin, Dovercourt Village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Vietnamese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Portuguese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98994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M1J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Scarborough Village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Indian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Greek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47365"/>
                  </a:ext>
                </a:extLst>
              </a:tr>
              <a:tr h="29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</a:rPr>
                        <a:t>M1R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Wexford, Maryvale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Middle Eastern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Vietnamese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Greek</a:t>
                      </a:r>
                    </a:p>
                  </a:txBody>
                  <a:tcPr marL="32184" marR="32184" marT="32184" marB="3218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0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0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0444-F53C-4D5E-9CEA-7CB8FB03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remaining neighborhoods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947F-C278-4E08-8197-FCE434AF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remaining 60% of neighborhoods were too heavily mixed to provide any meaningful distinction </a:t>
            </a:r>
          </a:p>
          <a:p>
            <a:r>
              <a:rPr lang="en-US" dirty="0"/>
              <a:t>You may view the entire list of neighborhoods and their top 3 venues here: </a:t>
            </a:r>
            <a:r>
              <a:rPr lang="en-US" dirty="0">
                <a:hlinkClick r:id="rId2"/>
              </a:rPr>
              <a:t>https://github.com/Ayy753/Coursera_Capstone/blob/main/All_clusters.csv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2D16-7BF8-4436-9153-17602240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 of Toronto Neighborhoods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198AC53-06CF-45D7-8718-5182EC71C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30472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FBCB-8B46-4792-B710-8154CA8F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frequent cultural venues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6FCC0D-D239-466C-9120-D720961E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079"/>
            <a:ext cx="1051560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DDCB-12AA-4E78-A9CD-6C3BD155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frequency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83F06A6-3D17-4281-95E7-44B11CD7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216410"/>
              </p:ext>
            </p:extLst>
          </p:nvPr>
        </p:nvGraphicFramePr>
        <p:xfrm>
          <a:off x="4107810" y="1945640"/>
          <a:ext cx="3976380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5460">
                  <a:extLst>
                    <a:ext uri="{9D8B030D-6E8A-4147-A177-3AD203B41FA5}">
                      <a16:colId xmlns:a16="http://schemas.microsoft.com/office/drawing/2014/main" val="3204294798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3257422613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255286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Cluster #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Culture 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Chinese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4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Caribbean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65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8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Spanish/Vietnamese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41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Korean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Japanese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4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 Eastern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13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D443-9E69-4157-ABD0-33218E0F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Chinese Cluster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9FFF5C-5C8D-4946-86DB-7F57D1F822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7675" y="1815725"/>
          <a:ext cx="8136650" cy="4371138"/>
        </p:xfrm>
        <a:graphic>
          <a:graphicData uri="http://schemas.openxmlformats.org/drawingml/2006/table">
            <a:tbl>
              <a:tblPr/>
              <a:tblGrid>
                <a:gridCol w="1627330">
                  <a:extLst>
                    <a:ext uri="{9D8B030D-6E8A-4147-A177-3AD203B41FA5}">
                      <a16:colId xmlns:a16="http://schemas.microsoft.com/office/drawing/2014/main" val="2554436067"/>
                    </a:ext>
                  </a:extLst>
                </a:gridCol>
                <a:gridCol w="1627330">
                  <a:extLst>
                    <a:ext uri="{9D8B030D-6E8A-4147-A177-3AD203B41FA5}">
                      <a16:colId xmlns:a16="http://schemas.microsoft.com/office/drawing/2014/main" val="2703949401"/>
                    </a:ext>
                  </a:extLst>
                </a:gridCol>
                <a:gridCol w="1627330">
                  <a:extLst>
                    <a:ext uri="{9D8B030D-6E8A-4147-A177-3AD203B41FA5}">
                      <a16:colId xmlns:a16="http://schemas.microsoft.com/office/drawing/2014/main" val="1775075741"/>
                    </a:ext>
                  </a:extLst>
                </a:gridCol>
                <a:gridCol w="1627330">
                  <a:extLst>
                    <a:ext uri="{9D8B030D-6E8A-4147-A177-3AD203B41FA5}">
                      <a16:colId xmlns:a16="http://schemas.microsoft.com/office/drawing/2014/main" val="2854641913"/>
                    </a:ext>
                  </a:extLst>
                </a:gridCol>
                <a:gridCol w="1627330">
                  <a:extLst>
                    <a:ext uri="{9D8B030D-6E8A-4147-A177-3AD203B41FA5}">
                      <a16:colId xmlns:a16="http://schemas.microsoft.com/office/drawing/2014/main" val="2815386806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Neighbourhood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1st Most Common Venue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2nd Most Common Venue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3rd Most Common Venue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52772"/>
                  </a:ext>
                </a:extLst>
              </a:tr>
              <a:tr h="271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Postal Code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9430"/>
                  </a:ext>
                </a:extLst>
              </a:tr>
              <a:tr h="69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M9C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Eringate, Bloordale Gardens, Old Burnhamthorpe...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Vietnamese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Turkish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47619"/>
                  </a:ext>
                </a:extLst>
              </a:tr>
              <a:tr h="271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M2H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Hillcrest Village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Japanese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Vietnamese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49795"/>
                  </a:ext>
                </a:extLst>
              </a:tr>
              <a:tr h="69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M5J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Harbourfront East, Union Station, Toronto Islands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Japanese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Vietnamese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0717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M1L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Golden Mile, Clairlea, Oakridge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Indian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Turkish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86068"/>
                  </a:ext>
                </a:extLst>
              </a:tr>
              <a:tr h="271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M1S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Agincourt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Vietnamese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Cantonese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2008"/>
                  </a:ext>
                </a:extLst>
              </a:tr>
              <a:tr h="69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M5T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Kensington Market, Chinatown, Grange Park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Japanese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Cantonese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002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M1W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Steeles West, L'Amoreaux West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Chinese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Indian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Middle Eastern</a:t>
                      </a:r>
                    </a:p>
                  </a:txBody>
                  <a:tcPr marL="29481" marR="29481" marT="29481" marB="294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4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1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1877-1952-4D16-B2CD-B12B6510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Caribbean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B7FCE-06AA-44D2-B2AD-5E29F28D71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01094"/>
          <a:ext cx="10515600" cy="32004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984530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45698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4577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14472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2462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Neighbourhood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1st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2nd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3rd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3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Postal Code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80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M9L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Humber Summit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Caribbean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Italian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7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M6M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Del Ray, Mount Dennis, Keelsdale and Silverthorn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Caribbean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Turkish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8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M6N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Runnymede, The Junction North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Caribbean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Turkish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69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M9N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Weston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Caribbean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Afghan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Thai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1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03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8A1A-32A4-41D6-BF7E-88815B93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Spanish and Vietnamese Cluster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5B20B6-A250-432F-8033-3EC5859BAB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64874"/>
          <a:ext cx="10515600" cy="36728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5027630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1168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57756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122657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3126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Neighbourhood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1st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2nd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3rd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8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Postal Code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1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M6K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>
                          <a:effectLst/>
                        </a:rPr>
                        <a:t>Brockton, Parkdale Village, Exhibition Place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Spanish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French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64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M5P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Forest Hill North &amp; West, Forest Hill Road Park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French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Turkish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4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M8X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The Kingsway, Montgomery Road, Old Mill North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Spanish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Greek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9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22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E1F3-104F-4246-BA05-8DA694E1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Korean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DF624-73E4-4AC5-9A5E-8C790E547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50674"/>
          <a:ext cx="10515600" cy="23012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7749495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66980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3069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710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229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Neighbourhood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1st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2nd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3rd Most Common 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6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Postal Code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17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M6G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Christie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Korean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African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32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M2M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Willowdale, Newtonbrook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Korean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Middle Eastern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Chinese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39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M2P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York Mills West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Korean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Vietnamese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Greek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6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4F00-92C6-4158-AEA3-A1B519B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Japanese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FC13A1-026B-4046-8A34-43B7299AD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305184"/>
              </p:ext>
            </p:extLst>
          </p:nvPr>
        </p:nvGraphicFramePr>
        <p:xfrm>
          <a:off x="3044757" y="1825626"/>
          <a:ext cx="6102485" cy="4351336"/>
        </p:xfrm>
        <a:graphic>
          <a:graphicData uri="http://schemas.openxmlformats.org/drawingml/2006/table">
            <a:tbl>
              <a:tblPr/>
              <a:tblGrid>
                <a:gridCol w="1220497">
                  <a:extLst>
                    <a:ext uri="{9D8B030D-6E8A-4147-A177-3AD203B41FA5}">
                      <a16:colId xmlns:a16="http://schemas.microsoft.com/office/drawing/2014/main" val="336882992"/>
                    </a:ext>
                  </a:extLst>
                </a:gridCol>
                <a:gridCol w="1220497">
                  <a:extLst>
                    <a:ext uri="{9D8B030D-6E8A-4147-A177-3AD203B41FA5}">
                      <a16:colId xmlns:a16="http://schemas.microsoft.com/office/drawing/2014/main" val="3660881994"/>
                    </a:ext>
                  </a:extLst>
                </a:gridCol>
                <a:gridCol w="1220497">
                  <a:extLst>
                    <a:ext uri="{9D8B030D-6E8A-4147-A177-3AD203B41FA5}">
                      <a16:colId xmlns:a16="http://schemas.microsoft.com/office/drawing/2014/main" val="3421469706"/>
                    </a:ext>
                  </a:extLst>
                </a:gridCol>
                <a:gridCol w="1220497">
                  <a:extLst>
                    <a:ext uri="{9D8B030D-6E8A-4147-A177-3AD203B41FA5}">
                      <a16:colId xmlns:a16="http://schemas.microsoft.com/office/drawing/2014/main" val="4249890382"/>
                    </a:ext>
                  </a:extLst>
                </a:gridCol>
                <a:gridCol w="1220497">
                  <a:extLst>
                    <a:ext uri="{9D8B030D-6E8A-4147-A177-3AD203B41FA5}">
                      <a16:colId xmlns:a16="http://schemas.microsoft.com/office/drawing/2014/main" val="139353491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Neighbourhood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1st Most Common Venue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2nd Most Common Venue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3rd Most Common Venue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09793"/>
                  </a:ext>
                </a:extLst>
              </a:tr>
              <a:tr h="2034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Postal Code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>
                        <a:effectLst/>
                      </a:endParaRP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96982"/>
                  </a:ext>
                </a:extLst>
              </a:tr>
              <a:tr h="203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M4C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Woodbine Heights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Middle Eastern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Greek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1217"/>
                  </a:ext>
                </a:extLst>
              </a:tr>
              <a:tr h="203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M4G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Leaside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American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Middle Eastern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37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M1N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Birch Cliff, Cliffside West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Vietnamese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Greek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45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M2N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Willowdale, Willowdale East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Middle Eastern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Mexican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80770"/>
                  </a:ext>
                </a:extLst>
              </a:tr>
              <a:tr h="52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M1P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Dorset Park, Wexford Heights, Scarborough Town...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Asian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Vietnamese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734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M7R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Canada Post Gateway Processing Centre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Mexican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Thai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1604"/>
                  </a:ext>
                </a:extLst>
              </a:tr>
              <a:tr h="52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M1V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Milliken, Agincourt North, Steeles East, L'Amo...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Vietnamese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Greek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00900"/>
                  </a:ext>
                </a:extLst>
              </a:tr>
              <a:tr h="52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M8V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New Toronto, Mimico South, Humber Bay Shores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Asian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Vietnamese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1399"/>
                  </a:ext>
                </a:extLst>
              </a:tr>
              <a:tr h="203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M5W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Stn A PO Boxes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Mexican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Thai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63414"/>
                  </a:ext>
                </a:extLst>
              </a:tr>
              <a:tr h="52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M7Y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Business reply mail Processing Centre, South C...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Mexican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Japanese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Thai</a:t>
                      </a:r>
                    </a:p>
                  </a:txBody>
                  <a:tcPr marL="22110" marR="22110" marT="22110" marB="221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0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541</Words>
  <Application>Microsoft Office PowerPoint</Application>
  <PresentationFormat>Widescreen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Clustering Neighborhoods in Toronto</vt:lpstr>
      <vt:lpstr>Map of Toronto Neighborhoods</vt:lpstr>
      <vt:lpstr>Most frequent cultural venues</vt:lpstr>
      <vt:lpstr>Cluster frequency</vt:lpstr>
      <vt:lpstr>Chinese Cluster</vt:lpstr>
      <vt:lpstr>Caribbean Cluster</vt:lpstr>
      <vt:lpstr>Spanish and Vietnamese Cluster</vt:lpstr>
      <vt:lpstr>Korean Cluster</vt:lpstr>
      <vt:lpstr>Japanese Cluster</vt:lpstr>
      <vt:lpstr>Middle Eastern Cluster</vt:lpstr>
      <vt:lpstr>The remaining neighborhoods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Sinka</dc:creator>
  <cp:lastModifiedBy>Thomas Sinka</cp:lastModifiedBy>
  <cp:revision>15</cp:revision>
  <dcterms:created xsi:type="dcterms:W3CDTF">2020-12-27T07:31:49Z</dcterms:created>
  <dcterms:modified xsi:type="dcterms:W3CDTF">2020-12-28T07:36:42Z</dcterms:modified>
</cp:coreProperties>
</file>