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0"/>
  </p:notesMasterIdLst>
  <p:handoutMasterIdLst>
    <p:handoutMasterId r:id="rId11"/>
  </p:handoutMasterIdLst>
  <p:sldIdLst>
    <p:sldId id="340" r:id="rId6"/>
    <p:sldId id="437" r:id="rId7"/>
    <p:sldId id="439" r:id="rId8"/>
    <p:sldId id="436" r:id="rId9"/>
  </p:sldIdLst>
  <p:sldSz cx="12192000" cy="6858000"/>
  <p:notesSz cx="7315200" cy="9601200"/>
  <p:custDataLst>
    <p:tags r:id="rId12"/>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Lst>
        </p14:section>
        <p14:section name="Module 1" id="{802E5F98-B458-43BC-82D3-4C1BA50911FE}">
          <p14:sldIdLst>
            <p14:sldId id="437"/>
            <p14:sldId id="439"/>
            <p14:sldId id="436"/>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7E3987-A645-437D-A6E4-02B730F3458B}" v="648" dt="2020-05-25T12:20:19.194"/>
    <p1510:client id="{E06705CD-3019-4A54-9324-03F7728DF1AD}" v="155" dt="2020-05-25T13:54:10.5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9" autoAdjust="0"/>
    <p:restoredTop sz="94799" autoAdjust="0"/>
  </p:normalViewPr>
  <p:slideViewPr>
    <p:cSldViewPr snapToGrid="0" showGuides="1">
      <p:cViewPr varScale="1">
        <p:scale>
          <a:sx n="110" d="100"/>
          <a:sy n="110" d="100"/>
        </p:scale>
        <p:origin x="680" y="184"/>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gs" Target="tags/tag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5/25/2020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5/25/2020</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25" name="think-cell Slide" r:id="rId45" imgW="270" imgH="270" progId="TCLayout.ActiveDocument.1">
                  <p:embed/>
                </p:oleObj>
              </mc:Choice>
              <mc:Fallback>
                <p:oleObj name="think-cell Slide" r:id="rId45" imgW="270" imgH="270" progId="TCLayout.ActiveDocument.1">
                  <p:embed/>
                  <p:pic>
                    <p:nvPicPr>
                      <p:cNvPr id="4" name="Object 3" hidden="1"/>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25/05/2020</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tags" Target="../tags/tag21.xml"/><Relationship Id="rId26" Type="http://schemas.openxmlformats.org/officeDocument/2006/relationships/tags" Target="../tags/tag29.xml"/><Relationship Id="rId3" Type="http://schemas.openxmlformats.org/officeDocument/2006/relationships/tags" Target="../tags/tag6.xml"/><Relationship Id="rId21" Type="http://schemas.openxmlformats.org/officeDocument/2006/relationships/tags" Target="../tags/tag24.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5" Type="http://schemas.openxmlformats.org/officeDocument/2006/relationships/tags" Target="../tags/tag28.xml"/><Relationship Id="rId2" Type="http://schemas.openxmlformats.org/officeDocument/2006/relationships/tags" Target="../tags/tag5.xml"/><Relationship Id="rId16" Type="http://schemas.openxmlformats.org/officeDocument/2006/relationships/tags" Target="../tags/tag19.xml"/><Relationship Id="rId20" Type="http://schemas.openxmlformats.org/officeDocument/2006/relationships/tags" Target="../tags/tag23.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24" Type="http://schemas.openxmlformats.org/officeDocument/2006/relationships/tags" Target="../tags/tag27.xml"/><Relationship Id="rId5" Type="http://schemas.openxmlformats.org/officeDocument/2006/relationships/tags" Target="../tags/tag8.xml"/><Relationship Id="rId15" Type="http://schemas.openxmlformats.org/officeDocument/2006/relationships/tags" Target="../tags/tag18.xml"/><Relationship Id="rId23" Type="http://schemas.openxmlformats.org/officeDocument/2006/relationships/tags" Target="../tags/tag26.xml"/><Relationship Id="rId28" Type="http://schemas.openxmlformats.org/officeDocument/2006/relationships/slideLayout" Target="../slideLayouts/slideLayout33.xml"/><Relationship Id="rId10" Type="http://schemas.openxmlformats.org/officeDocument/2006/relationships/tags" Target="../tags/tag13.xml"/><Relationship Id="rId19" Type="http://schemas.openxmlformats.org/officeDocument/2006/relationships/tags" Target="../tags/tag22.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 Id="rId22" Type="http://schemas.openxmlformats.org/officeDocument/2006/relationships/tags" Target="../tags/tag25.xml"/><Relationship Id="rId27" Type="http://schemas.openxmlformats.org/officeDocument/2006/relationships/tags" Target="../tags/tag3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91632" y="1368957"/>
            <a:ext cx="8393847" cy="1216998"/>
          </a:xfrm>
        </p:spPr>
        <p:txBody>
          <a:bodyPr/>
          <a:lstStyle/>
          <a:p>
            <a:r>
              <a:rPr lang="en-AU" sz="2400" dirty="0">
                <a:cs typeface="Segoe UI Light"/>
              </a:rPr>
              <a:t>Inside Sherpa – </a:t>
            </a:r>
            <a:br>
              <a:rPr lang="en-AU" sz="2400" dirty="0">
                <a:ea typeface="Verdana"/>
                <a:cs typeface="Segoe UI Light"/>
              </a:rPr>
            </a:br>
            <a:r>
              <a:rPr lang="en-AU" sz="2400" dirty="0">
                <a:cs typeface="Segoe UI Light"/>
              </a:rPr>
              <a:t>Digital Internship</a:t>
            </a:r>
            <a:endParaRPr lang="en-AU" sz="2400" dirty="0">
              <a:ea typeface="Verdana"/>
              <a:cs typeface="Segoe UI Light"/>
            </a:endParaRPr>
          </a:p>
        </p:txBody>
      </p:sp>
      <p:sp>
        <p:nvSpPr>
          <p:cNvPr id="4" name="FLD_PresentationSubtitle"/>
          <p:cNvSpPr>
            <a:spLocks noGrp="1"/>
          </p:cNvSpPr>
          <p:nvPr>
            <p:ph type="subTitle" idx="1"/>
          </p:nvPr>
        </p:nvSpPr>
        <p:spPr>
          <a:xfrm>
            <a:off x="386906" y="6236032"/>
            <a:ext cx="8780243" cy="505645"/>
          </a:xfrm>
        </p:spPr>
        <p:txBody>
          <a:bodyPr/>
          <a:lstStyle/>
          <a:p>
            <a:r>
              <a:rPr lang="en-AU" dirty="0">
                <a:latin typeface="+mj-lt"/>
                <a:cs typeface="Segoe UI Light" panose="020B0502040204020203" pitchFamily="34" charset="0"/>
              </a:rPr>
              <a:t>Technology, Strategy &amp; Transformation – Technology Optimisation &amp; Delivery Module</a:t>
            </a: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19 February 2019</a:t>
            </a:r>
          </a:p>
        </p:txBody>
      </p:sp>
      <p:sp>
        <p:nvSpPr>
          <p:cNvPr id="2" name="Rectangle 1">
            <a:extLst>
              <a:ext uri="{FF2B5EF4-FFF2-40B4-BE49-F238E27FC236}">
                <a16:creationId xmlns:a16="http://schemas.microsoft.com/office/drawing/2014/main" id="{0BABEF71-6B61-4E53-AD96-DB556381CC58}"/>
              </a:ext>
            </a:extLst>
          </p:cNvPr>
          <p:cNvSpPr/>
          <p:nvPr/>
        </p:nvSpPr>
        <p:spPr bwMode="gray">
          <a:xfrm>
            <a:off x="254668" y="4385511"/>
            <a:ext cx="1495926" cy="1385636"/>
          </a:xfrm>
          <a:prstGeom prst="rect">
            <a:avLst/>
          </a:prstGeom>
          <a:solidFill>
            <a:schemeClr val="bg1"/>
          </a:solidFill>
          <a:ln w="19050" algn="ctr">
            <a:solidFill>
              <a:schemeClr val="bg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469899" y="1857892"/>
            <a:ext cx="5544000" cy="3650582"/>
          </a:xfrm>
        </p:spPr>
        <p:txBody>
          <a:bodyPr vert="horz" lIns="0" tIns="0" rIns="0" bIns="0" rtlCol="0" anchor="t">
            <a:noAutofit/>
          </a:bodyPr>
          <a:lstStyle/>
          <a:p>
            <a:r>
              <a:rPr lang="en-AU" dirty="0"/>
              <a:t>Guidance: </a:t>
            </a:r>
            <a:r>
              <a:rPr lang="en-AU" b="0" dirty="0"/>
              <a:t>This is to provide comfort to the client that you understand what your team is responsible for delivering.</a:t>
            </a:r>
          </a:p>
          <a:p>
            <a:pPr marL="171450" indent="-171450">
              <a:buChar char="•"/>
            </a:pPr>
            <a:r>
              <a:rPr lang="en-AU" sz="1800" b="0" dirty="0">
                <a:solidFill>
                  <a:schemeClr val="tx1"/>
                </a:solidFill>
                <a:ea typeface="Verdana"/>
                <a:cs typeface="Verdana"/>
              </a:rPr>
              <a:t>Provide a market scan approach</a:t>
            </a:r>
          </a:p>
          <a:p>
            <a:pPr marL="171450" indent="-171450">
              <a:buChar char="•"/>
            </a:pPr>
            <a:r>
              <a:rPr lang="en-AU" sz="1800" b="0" dirty="0">
                <a:solidFill>
                  <a:schemeClr val="tx1"/>
                </a:solidFill>
                <a:ea typeface="Verdana"/>
                <a:cs typeface="Verdana"/>
              </a:rPr>
              <a:t>Providing an evaluating / scoring methodology for a new financial accounting system for the organisation</a:t>
            </a:r>
          </a:p>
          <a:p>
            <a:pPr marL="171450" indent="-171450">
              <a:buChar char="•"/>
            </a:pPr>
            <a:r>
              <a:rPr lang="en-AU" sz="1800" b="0" dirty="0">
                <a:solidFill>
                  <a:schemeClr val="tx1"/>
                </a:solidFill>
                <a:ea typeface="Verdana"/>
                <a:cs typeface="Verdana"/>
              </a:rPr>
              <a:t>Provide a template for developing use case</a:t>
            </a:r>
          </a:p>
          <a:p>
            <a:pPr marL="171450" indent="-171450">
              <a:buChar char="•"/>
            </a:pPr>
            <a:r>
              <a:rPr lang="en-AU" sz="1800" b="0" dirty="0">
                <a:solidFill>
                  <a:schemeClr val="tx1"/>
                </a:solidFill>
                <a:ea typeface="Verdana"/>
                <a:cs typeface="Verdana"/>
              </a:rPr>
              <a:t>Guide and provide framework on requirement elicitation and requitement analysis</a:t>
            </a:r>
          </a:p>
          <a:p>
            <a:pPr marL="171450" indent="-171450">
              <a:buChar char="•"/>
            </a:pPr>
            <a:endParaRPr lang="en-AU" b="0" dirty="0">
              <a:solidFill>
                <a:srgbClr val="000000"/>
              </a:solidFill>
              <a:ea typeface="Verdana"/>
              <a:cs typeface="Verdana"/>
            </a:endParaRPr>
          </a:p>
          <a:p>
            <a:pPr marL="171450" indent="-171450">
              <a:buChar char="•"/>
            </a:pPr>
            <a:endParaRPr lang="en-AU" b="0" dirty="0">
              <a:solidFill>
                <a:srgbClr val="000000"/>
              </a:solidFill>
              <a:ea typeface="Verdana"/>
              <a:cs typeface="Verdana"/>
            </a:endParaRPr>
          </a:p>
          <a:p>
            <a:endParaRPr lang="en-AU" b="0" dirty="0">
              <a:ea typeface="Verdana"/>
              <a:cs typeface="Verdana"/>
            </a:endParaRPr>
          </a:p>
          <a:p>
            <a:endParaRPr lang="en-AU" b="0" dirty="0">
              <a:ea typeface="Verdana"/>
              <a:cs typeface="Verdana"/>
            </a:endParaRPr>
          </a:p>
        </p:txBody>
      </p:sp>
      <p:sp>
        <p:nvSpPr>
          <p:cNvPr id="6" name="Text Placeholder 5"/>
          <p:cNvSpPr>
            <a:spLocks noGrp="1"/>
          </p:cNvSpPr>
          <p:nvPr>
            <p:ph type="body" sz="quarter" idx="23"/>
          </p:nvPr>
        </p:nvSpPr>
        <p:spPr>
          <a:xfrm>
            <a:off x="6178100" y="1857891"/>
            <a:ext cx="5544000" cy="3600451"/>
          </a:xfrm>
        </p:spPr>
        <p:txBody>
          <a:bodyPr vert="horz" lIns="0" tIns="0" rIns="0" bIns="0" rtlCol="0" anchor="t">
            <a:noAutofit/>
          </a:bodyPr>
          <a:lstStyle/>
          <a:p>
            <a:r>
              <a:rPr lang="en-AU" dirty="0"/>
              <a:t>Guidance: </a:t>
            </a:r>
            <a:r>
              <a:rPr lang="en-AU" b="0" dirty="0"/>
              <a:t>This is to provide possible risks, issues and dependencies that may arise during the engagement so that efficient mitigation is possible. </a:t>
            </a:r>
          </a:p>
          <a:p>
            <a:pPr marL="171450" indent="-171450">
              <a:buChar char="•"/>
            </a:pPr>
            <a:r>
              <a:rPr lang="en-AU" sz="1800" b="0" dirty="0">
                <a:solidFill>
                  <a:schemeClr val="tx1"/>
                </a:solidFill>
                <a:ea typeface="Verdana"/>
                <a:cs typeface="Verdana"/>
              </a:rPr>
              <a:t>A crucial risk is under resourcing and underfunding which can affect the milestones and deliverables</a:t>
            </a:r>
          </a:p>
          <a:p>
            <a:pPr marL="171450" indent="-171450">
              <a:buChar char="•"/>
            </a:pPr>
            <a:r>
              <a:rPr lang="en-AU" sz="1800" b="0" dirty="0">
                <a:solidFill>
                  <a:schemeClr val="tx1"/>
                </a:solidFill>
                <a:ea typeface="Verdana"/>
                <a:cs typeface="Verdana"/>
              </a:rPr>
              <a:t>Immature management and lack of responsibility cannot be ignored. It can be mitigated by effective communication, building an ideal team and a high sense of responsibility and productivity</a:t>
            </a:r>
          </a:p>
          <a:p>
            <a:pPr marL="171450" indent="-171450">
              <a:buChar char="•"/>
            </a:pPr>
            <a:endParaRPr lang="en-AU" b="0" dirty="0">
              <a:solidFill>
                <a:schemeClr val="tx1"/>
              </a:solidFill>
              <a:ea typeface="Verdana"/>
              <a:cs typeface="Verdana"/>
            </a:endParaRPr>
          </a:p>
          <a:p>
            <a:pPr marL="171450" indent="-171450">
              <a:buChar char="•"/>
            </a:pPr>
            <a:endParaRPr lang="en-AU" b="0" dirty="0">
              <a:solidFill>
                <a:srgbClr val="000000"/>
              </a:solidFill>
              <a:ea typeface="Verdana"/>
              <a:cs typeface="Verdana"/>
            </a:endParaRPr>
          </a:p>
          <a:p>
            <a:endParaRPr lang="en-AU" dirty="0">
              <a:solidFill>
                <a:srgbClr val="86BC25"/>
              </a:solidFill>
              <a:ea typeface="Verdana"/>
              <a:cs typeface="Verdana"/>
            </a:endParaRPr>
          </a:p>
        </p:txBody>
      </p:sp>
      <p:sp>
        <p:nvSpPr>
          <p:cNvPr id="10" name="Text Placeholder 9"/>
          <p:cNvSpPr>
            <a:spLocks noGrp="1"/>
          </p:cNvSpPr>
          <p:nvPr>
            <p:ph type="body" sz="quarter" idx="13"/>
          </p:nvPr>
        </p:nvSpPr>
        <p:spPr/>
        <p:txBody>
          <a:bodyPr/>
          <a:lstStyle/>
          <a:p>
            <a:r>
              <a:rPr lang="en-AU" sz="1600" dirty="0"/>
              <a:t>This project plan will outline how Deloitte will deliver this technology evaluation and selection engagement.</a:t>
            </a:r>
          </a:p>
        </p:txBody>
      </p:sp>
      <p:sp>
        <p:nvSpPr>
          <p:cNvPr id="11" name="Title 10"/>
          <p:cNvSpPr>
            <a:spLocks noGrp="1"/>
          </p:cNvSpPr>
          <p:nvPr>
            <p:ph type="title"/>
          </p:nvPr>
        </p:nvSpPr>
        <p:spPr/>
        <p:txBody>
          <a:bodyPr/>
          <a:lstStyle/>
          <a:p>
            <a:r>
              <a:rPr lang="en-AU" dirty="0"/>
              <a:t>Project Plan for SectorMetric</a:t>
            </a:r>
          </a:p>
        </p:txBody>
      </p:sp>
      <p:sp>
        <p:nvSpPr>
          <p:cNvPr id="13" name="TextBox 12"/>
          <p:cNvSpPr txBox="1"/>
          <p:nvPr/>
        </p:nvSpPr>
        <p:spPr>
          <a:xfrm>
            <a:off x="469899"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Our understanding</a:t>
            </a:r>
          </a:p>
        </p:txBody>
      </p:sp>
      <p:sp>
        <p:nvSpPr>
          <p:cNvPr id="16" name="TextBox 15"/>
          <p:cNvSpPr txBox="1"/>
          <p:nvPr/>
        </p:nvSpPr>
        <p:spPr>
          <a:xfrm>
            <a:off x="6177460"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Risks, issues and dependencies</a:t>
            </a:r>
          </a:p>
        </p:txBody>
      </p:sp>
    </p:spTree>
    <p:extLst>
      <p:ext uri="{BB962C8B-B14F-4D97-AF65-F5344CB8AC3E}">
        <p14:creationId xmlns:p14="http://schemas.microsoft.com/office/powerpoint/2010/main" val="8014039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AU" sz="1600" dirty="0"/>
              <a:t>This project plan will outline how Deloitte will deliver this technology evaluation and selection engagement.</a:t>
            </a:r>
          </a:p>
          <a:p>
            <a:endParaRPr lang="en-AU" sz="1600" dirty="0"/>
          </a:p>
        </p:txBody>
      </p:sp>
      <p:sp>
        <p:nvSpPr>
          <p:cNvPr id="3" name="Title 2"/>
          <p:cNvSpPr>
            <a:spLocks noGrp="1"/>
          </p:cNvSpPr>
          <p:nvPr>
            <p:ph type="title"/>
          </p:nvPr>
        </p:nvSpPr>
        <p:spPr/>
        <p:txBody>
          <a:bodyPr/>
          <a:lstStyle/>
          <a:p>
            <a:r>
              <a:rPr lang="en-AU" dirty="0"/>
              <a:t>Project Plan for SectorMetric</a:t>
            </a:r>
          </a:p>
        </p:txBody>
      </p:sp>
      <p:sp>
        <p:nvSpPr>
          <p:cNvPr id="5" name="Text Placeholder 4"/>
          <p:cNvSpPr>
            <a:spLocks noGrp="1"/>
          </p:cNvSpPr>
          <p:nvPr>
            <p:ph type="body" sz="quarter" idx="21"/>
          </p:nvPr>
        </p:nvSpPr>
        <p:spPr/>
        <p:txBody>
          <a:bodyPr/>
          <a:lstStyle/>
          <a:p>
            <a:r>
              <a:rPr lang="en-AU" dirty="0"/>
              <a:t>Guidance: </a:t>
            </a:r>
            <a:r>
              <a:rPr lang="en-AU" b="0" dirty="0"/>
              <a:t>Resource plan and estimation fees are usually broken down into components. This outlines a price tag to the client.</a:t>
            </a:r>
            <a:endParaRPr lang="en-AU" dirty="0"/>
          </a:p>
        </p:txBody>
      </p:sp>
      <p:sp>
        <p:nvSpPr>
          <p:cNvPr id="8" name="TextBox 7"/>
          <p:cNvSpPr txBox="1"/>
          <p:nvPr/>
        </p:nvSpPr>
        <p:spPr>
          <a:xfrm>
            <a:off x="469899"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Initial project timeline</a:t>
            </a:r>
          </a:p>
        </p:txBody>
      </p:sp>
      <p:sp>
        <p:nvSpPr>
          <p:cNvPr id="9" name="TextBox 8"/>
          <p:cNvSpPr txBox="1"/>
          <p:nvPr/>
        </p:nvSpPr>
        <p:spPr>
          <a:xfrm>
            <a:off x="6177462" y="1398917"/>
            <a:ext cx="463739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Resource plan and estimation of fees</a:t>
            </a:r>
          </a:p>
        </p:txBody>
      </p:sp>
      <p:sp>
        <p:nvSpPr>
          <p:cNvPr id="10" name="Rectangle 9"/>
          <p:cNvSpPr/>
          <p:nvPr>
            <p:custDataLst>
              <p:tags r:id="rId1"/>
            </p:custDataLst>
          </p:nvPr>
        </p:nvSpPr>
        <p:spPr>
          <a:xfrm>
            <a:off x="466721" y="2633344"/>
            <a:ext cx="5298882" cy="839760"/>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sp>
        <p:nvSpPr>
          <p:cNvPr id="11" name="Rectangle 10"/>
          <p:cNvSpPr/>
          <p:nvPr>
            <p:custDataLst>
              <p:tags r:id="rId2"/>
            </p:custDataLst>
          </p:nvPr>
        </p:nvSpPr>
        <p:spPr>
          <a:xfrm>
            <a:off x="460866" y="3546648"/>
            <a:ext cx="5299200" cy="340157"/>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graphicFrame>
        <p:nvGraphicFramePr>
          <p:cNvPr id="12" name="Table 11"/>
          <p:cNvGraphicFramePr>
            <a:graphicFrameLocks noGrp="1"/>
          </p:cNvGraphicFramePr>
          <p:nvPr>
            <p:custDataLst>
              <p:tags r:id="rId3"/>
            </p:custDataLst>
            <p:extLst>
              <p:ext uri="{D42A27DB-BD31-4B8C-83A1-F6EECF244321}">
                <p14:modId xmlns:p14="http://schemas.microsoft.com/office/powerpoint/2010/main" val="2790168460"/>
              </p:ext>
            </p:extLst>
          </p:nvPr>
        </p:nvGraphicFramePr>
        <p:xfrm>
          <a:off x="1614453" y="2345337"/>
          <a:ext cx="4046800" cy="253318"/>
        </p:xfrm>
        <a:graphic>
          <a:graphicData uri="http://schemas.openxmlformats.org/drawingml/2006/table">
            <a:tbl>
              <a:tblPr firstRow="1" bandRow="1">
                <a:tableStyleId>{5C22544A-7EE6-4342-B048-85BDC9FD1C3A}</a:tableStyleId>
              </a:tblPr>
              <a:tblGrid>
                <a:gridCol w="404680">
                  <a:extLst>
                    <a:ext uri="{9D8B030D-6E8A-4147-A177-3AD203B41FA5}">
                      <a16:colId xmlns:a16="http://schemas.microsoft.com/office/drawing/2014/main" val="20000"/>
                    </a:ext>
                  </a:extLst>
                </a:gridCol>
                <a:gridCol w="404680">
                  <a:extLst>
                    <a:ext uri="{9D8B030D-6E8A-4147-A177-3AD203B41FA5}">
                      <a16:colId xmlns:a16="http://schemas.microsoft.com/office/drawing/2014/main" val="20001"/>
                    </a:ext>
                  </a:extLst>
                </a:gridCol>
                <a:gridCol w="404680">
                  <a:extLst>
                    <a:ext uri="{9D8B030D-6E8A-4147-A177-3AD203B41FA5}">
                      <a16:colId xmlns:a16="http://schemas.microsoft.com/office/drawing/2014/main" val="20002"/>
                    </a:ext>
                  </a:extLst>
                </a:gridCol>
                <a:gridCol w="404680">
                  <a:extLst>
                    <a:ext uri="{9D8B030D-6E8A-4147-A177-3AD203B41FA5}">
                      <a16:colId xmlns:a16="http://schemas.microsoft.com/office/drawing/2014/main" val="20003"/>
                    </a:ext>
                  </a:extLst>
                </a:gridCol>
                <a:gridCol w="404680">
                  <a:extLst>
                    <a:ext uri="{9D8B030D-6E8A-4147-A177-3AD203B41FA5}">
                      <a16:colId xmlns:a16="http://schemas.microsoft.com/office/drawing/2014/main" val="20004"/>
                    </a:ext>
                  </a:extLst>
                </a:gridCol>
                <a:gridCol w="404680">
                  <a:extLst>
                    <a:ext uri="{9D8B030D-6E8A-4147-A177-3AD203B41FA5}">
                      <a16:colId xmlns:a16="http://schemas.microsoft.com/office/drawing/2014/main" val="20005"/>
                    </a:ext>
                  </a:extLst>
                </a:gridCol>
                <a:gridCol w="404680">
                  <a:extLst>
                    <a:ext uri="{9D8B030D-6E8A-4147-A177-3AD203B41FA5}">
                      <a16:colId xmlns:a16="http://schemas.microsoft.com/office/drawing/2014/main" val="20006"/>
                    </a:ext>
                  </a:extLst>
                </a:gridCol>
                <a:gridCol w="404680">
                  <a:extLst>
                    <a:ext uri="{9D8B030D-6E8A-4147-A177-3AD203B41FA5}">
                      <a16:colId xmlns:a16="http://schemas.microsoft.com/office/drawing/2014/main" val="20007"/>
                    </a:ext>
                  </a:extLst>
                </a:gridCol>
                <a:gridCol w="404680">
                  <a:extLst>
                    <a:ext uri="{9D8B030D-6E8A-4147-A177-3AD203B41FA5}">
                      <a16:colId xmlns:a16="http://schemas.microsoft.com/office/drawing/2014/main" val="20008"/>
                    </a:ext>
                  </a:extLst>
                </a:gridCol>
                <a:gridCol w="404680">
                  <a:extLst>
                    <a:ext uri="{9D8B030D-6E8A-4147-A177-3AD203B41FA5}">
                      <a16:colId xmlns:a16="http://schemas.microsoft.com/office/drawing/2014/main" val="20009"/>
                    </a:ext>
                  </a:extLst>
                </a:gridCol>
              </a:tblGrid>
              <a:tr h="253318">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3" name="Rectangle 12"/>
          <p:cNvSpPr/>
          <p:nvPr/>
        </p:nvSpPr>
        <p:spPr>
          <a:xfrm>
            <a:off x="476609" y="2685781"/>
            <a:ext cx="1120347" cy="216000"/>
          </a:xfrm>
          <a:prstGeom prst="rect">
            <a:avLst/>
          </a:prstGeom>
          <a:solidFill>
            <a:srgbClr val="49A6D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1</a:t>
            </a:r>
          </a:p>
        </p:txBody>
      </p:sp>
      <p:sp>
        <p:nvSpPr>
          <p:cNvPr id="14" name="Rectangle 13"/>
          <p:cNvSpPr/>
          <p:nvPr/>
        </p:nvSpPr>
        <p:spPr>
          <a:xfrm>
            <a:off x="476609" y="2938364"/>
            <a:ext cx="1120347" cy="216000"/>
          </a:xfrm>
          <a:prstGeom prst="rect">
            <a:avLst/>
          </a:prstGeom>
          <a:solidFill>
            <a:srgbClr val="1C4E74"/>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2</a:t>
            </a:r>
          </a:p>
        </p:txBody>
      </p:sp>
      <p:sp>
        <p:nvSpPr>
          <p:cNvPr id="15" name="Rectangle 14"/>
          <p:cNvSpPr/>
          <p:nvPr/>
        </p:nvSpPr>
        <p:spPr>
          <a:xfrm>
            <a:off x="476824" y="3585272"/>
            <a:ext cx="1120347" cy="215961"/>
          </a:xfrm>
          <a:prstGeom prst="rect">
            <a:avLst/>
          </a:prstGeom>
          <a:solidFill>
            <a:srgbClr val="53565A"/>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583"/>
              </a:lnSpc>
            </a:pPr>
            <a:r>
              <a:rPr lang="en-AU" sz="667" b="1" dirty="0">
                <a:solidFill>
                  <a:schemeClr val="bg1"/>
                </a:solidFill>
              </a:rPr>
              <a:t>Weekly Leads Meeting</a:t>
            </a:r>
          </a:p>
        </p:txBody>
      </p:sp>
      <p:sp>
        <p:nvSpPr>
          <p:cNvPr id="16" name="Rectangle 15"/>
          <p:cNvSpPr/>
          <p:nvPr/>
        </p:nvSpPr>
        <p:spPr>
          <a:xfrm>
            <a:off x="476609" y="3190947"/>
            <a:ext cx="1120347" cy="216000"/>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3</a:t>
            </a:r>
          </a:p>
        </p:txBody>
      </p:sp>
      <p:sp>
        <p:nvSpPr>
          <p:cNvPr id="18" name="Diamond 17"/>
          <p:cNvSpPr/>
          <p:nvPr>
            <p:custDataLst>
              <p:tags r:id="rId4"/>
            </p:custDataLst>
          </p:nvPr>
        </p:nvSpPr>
        <p:spPr>
          <a:xfrm>
            <a:off x="1605044" y="5270871"/>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19" name="TextBox 18"/>
          <p:cNvSpPr txBox="1"/>
          <p:nvPr>
            <p:custDataLst>
              <p:tags r:id="rId5"/>
            </p:custDataLst>
          </p:nvPr>
        </p:nvSpPr>
        <p:spPr>
          <a:xfrm>
            <a:off x="1784953" y="5243023"/>
            <a:ext cx="841810" cy="168792"/>
          </a:xfrm>
          <a:prstGeom prst="rect">
            <a:avLst/>
          </a:prstGeom>
          <a:noFill/>
          <a:ln w="6350">
            <a:noFill/>
          </a:ln>
        </p:spPr>
        <p:txBody>
          <a:bodyPr wrap="square" lIns="15000" tIns="15000" rIns="15000" bIns="15000" rtlCol="0" anchor="ctr">
            <a:spAutoFit/>
          </a:bodyPr>
          <a:lstStyle/>
          <a:p>
            <a:r>
              <a:rPr lang="en-AU" sz="900" dirty="0"/>
              <a:t>Milestone</a:t>
            </a:r>
          </a:p>
        </p:txBody>
      </p:sp>
      <p:sp>
        <p:nvSpPr>
          <p:cNvPr id="20" name="Diamond 19"/>
          <p:cNvSpPr/>
          <p:nvPr>
            <p:custDataLst>
              <p:tags r:id="rId6"/>
            </p:custDataLst>
          </p:nvPr>
        </p:nvSpPr>
        <p:spPr>
          <a:xfrm>
            <a:off x="3323182" y="5212965"/>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21" name="TextBox 20"/>
          <p:cNvSpPr txBox="1"/>
          <p:nvPr>
            <p:custDataLst>
              <p:tags r:id="rId7"/>
            </p:custDataLst>
          </p:nvPr>
        </p:nvSpPr>
        <p:spPr>
          <a:xfrm>
            <a:off x="3488825" y="5132270"/>
            <a:ext cx="1919766" cy="168792"/>
          </a:xfrm>
          <a:prstGeom prst="rect">
            <a:avLst/>
          </a:prstGeom>
          <a:noFill/>
          <a:ln w="6350">
            <a:noFill/>
          </a:ln>
        </p:spPr>
        <p:txBody>
          <a:bodyPr wrap="square" lIns="15000" tIns="15000" rIns="15000" bIns="15000" rtlCol="0" anchor="ctr">
            <a:spAutoFit/>
          </a:bodyPr>
          <a:lstStyle/>
          <a:p>
            <a:r>
              <a:rPr lang="en-AU" sz="900" dirty="0"/>
              <a:t>Project status meeting</a:t>
            </a:r>
            <a:endParaRPr lang="en-US" dirty="0"/>
          </a:p>
        </p:txBody>
      </p:sp>
      <p:cxnSp>
        <p:nvCxnSpPr>
          <p:cNvPr id="35" name="Straight Connector 34"/>
          <p:cNvCxnSpPr/>
          <p:nvPr>
            <p:custDataLst>
              <p:tags r:id="rId8"/>
            </p:custDataLst>
          </p:nvPr>
        </p:nvCxnSpPr>
        <p:spPr>
          <a:xfrm flipH="1">
            <a:off x="2013864"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6" name="Straight Connector 35"/>
          <p:cNvCxnSpPr/>
          <p:nvPr>
            <p:custDataLst>
              <p:tags r:id="rId9"/>
            </p:custDataLst>
          </p:nvPr>
        </p:nvCxnSpPr>
        <p:spPr>
          <a:xfrm flipH="1">
            <a:off x="3627156"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7" name="Straight Connector 70"/>
          <p:cNvCxnSpPr/>
          <p:nvPr>
            <p:custDataLst>
              <p:tags r:id="rId10"/>
            </p:custDataLst>
          </p:nvPr>
        </p:nvCxnSpPr>
        <p:spPr>
          <a:xfrm flipH="1">
            <a:off x="2820510"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8" name="Straight Connector 37"/>
          <p:cNvCxnSpPr/>
          <p:nvPr>
            <p:custDataLst>
              <p:tags r:id="rId11"/>
            </p:custDataLst>
          </p:nvPr>
        </p:nvCxnSpPr>
        <p:spPr>
          <a:xfrm flipH="1">
            <a:off x="16105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9" name="Straight Connector 38"/>
          <p:cNvCxnSpPr/>
          <p:nvPr>
            <p:custDataLst>
              <p:tags r:id="rId12"/>
            </p:custDataLst>
          </p:nvPr>
        </p:nvCxnSpPr>
        <p:spPr>
          <a:xfrm flipH="1">
            <a:off x="3223833"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0" name="Straight Connector 70"/>
          <p:cNvCxnSpPr/>
          <p:nvPr>
            <p:custDataLst>
              <p:tags r:id="rId13"/>
            </p:custDataLst>
          </p:nvPr>
        </p:nvCxnSpPr>
        <p:spPr>
          <a:xfrm flipH="1">
            <a:off x="2417187"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1" name="Straight Connector 40"/>
          <p:cNvCxnSpPr/>
          <p:nvPr>
            <p:custDataLst>
              <p:tags r:id="rId14"/>
            </p:custDataLst>
          </p:nvPr>
        </p:nvCxnSpPr>
        <p:spPr>
          <a:xfrm flipH="1">
            <a:off x="4030479"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2" name="Straight Connector 68"/>
          <p:cNvCxnSpPr/>
          <p:nvPr>
            <p:custDataLst>
              <p:tags r:id="rId15"/>
            </p:custDataLst>
          </p:nvPr>
        </p:nvCxnSpPr>
        <p:spPr>
          <a:xfrm flipH="1">
            <a:off x="4433802"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3" name="Straight Connector 68"/>
          <p:cNvCxnSpPr/>
          <p:nvPr>
            <p:custDataLst>
              <p:tags r:id="rId16"/>
            </p:custDataLst>
          </p:nvPr>
        </p:nvCxnSpPr>
        <p:spPr>
          <a:xfrm flipH="1">
            <a:off x="4837125"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4" name="Straight Connector 68"/>
          <p:cNvCxnSpPr/>
          <p:nvPr>
            <p:custDataLst>
              <p:tags r:id="rId17"/>
            </p:custDataLst>
          </p:nvPr>
        </p:nvCxnSpPr>
        <p:spPr>
          <a:xfrm flipH="1">
            <a:off x="5240448"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5" name="Straight Connector 68"/>
          <p:cNvCxnSpPr/>
          <p:nvPr>
            <p:custDataLst>
              <p:tags r:id="rId18"/>
            </p:custDataLst>
          </p:nvPr>
        </p:nvCxnSpPr>
        <p:spPr>
          <a:xfrm flipH="1">
            <a:off x="564377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sp>
        <p:nvSpPr>
          <p:cNvPr id="48" name="Rectangle 47"/>
          <p:cNvSpPr/>
          <p:nvPr/>
        </p:nvSpPr>
        <p:spPr>
          <a:xfrm>
            <a:off x="460866" y="2447399"/>
            <a:ext cx="1120347" cy="180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rgbClr val="53565A"/>
                </a:solidFill>
              </a:rPr>
              <a:t>Phase</a:t>
            </a:r>
          </a:p>
        </p:txBody>
      </p:sp>
      <p:sp>
        <p:nvSpPr>
          <p:cNvPr id="68" name="Text Placeholder 4"/>
          <p:cNvSpPr>
            <a:spLocks noGrp="1"/>
          </p:cNvSpPr>
          <p:nvPr>
            <p:ph type="body" sz="quarter" idx="21"/>
          </p:nvPr>
        </p:nvSpPr>
        <p:spPr>
          <a:xfrm>
            <a:off x="460866" y="1841399"/>
            <a:ext cx="5544000" cy="1695451"/>
          </a:xfrm>
        </p:spPr>
        <p:txBody>
          <a:bodyPr/>
          <a:lstStyle/>
          <a:p>
            <a:r>
              <a:rPr lang="en-AU" dirty="0"/>
              <a:t>Guidance: </a:t>
            </a:r>
            <a:r>
              <a:rPr lang="en-AU" b="0" dirty="0"/>
              <a:t>Sample project timeline. Populate using the given information.</a:t>
            </a:r>
          </a:p>
        </p:txBody>
      </p:sp>
      <p:graphicFrame>
        <p:nvGraphicFramePr>
          <p:cNvPr id="31" name="Table 30"/>
          <p:cNvGraphicFramePr>
            <a:graphicFrameLocks noGrp="1"/>
          </p:cNvGraphicFramePr>
          <p:nvPr>
            <p:extLst>
              <p:ext uri="{D42A27DB-BD31-4B8C-83A1-F6EECF244321}">
                <p14:modId xmlns:p14="http://schemas.microsoft.com/office/powerpoint/2010/main" val="3710678102"/>
              </p:ext>
            </p:extLst>
          </p:nvPr>
        </p:nvGraphicFramePr>
        <p:xfrm>
          <a:off x="6177462" y="2308536"/>
          <a:ext cx="5544000" cy="2926080"/>
        </p:xfrm>
        <a:graphic>
          <a:graphicData uri="http://schemas.openxmlformats.org/drawingml/2006/table">
            <a:tbl>
              <a:tblPr firstRow="1" bandRow="1">
                <a:tableStyleId>{69012ECD-51FC-41F1-AA8D-1B2483CD663E}</a:tableStyleId>
              </a:tblPr>
              <a:tblGrid>
                <a:gridCol w="1386000">
                  <a:extLst>
                    <a:ext uri="{9D8B030D-6E8A-4147-A177-3AD203B41FA5}">
                      <a16:colId xmlns:a16="http://schemas.microsoft.com/office/drawing/2014/main" val="1176197226"/>
                    </a:ext>
                  </a:extLst>
                </a:gridCol>
                <a:gridCol w="1386000">
                  <a:extLst>
                    <a:ext uri="{9D8B030D-6E8A-4147-A177-3AD203B41FA5}">
                      <a16:colId xmlns:a16="http://schemas.microsoft.com/office/drawing/2014/main" val="359691312"/>
                    </a:ext>
                  </a:extLst>
                </a:gridCol>
                <a:gridCol w="1386000">
                  <a:extLst>
                    <a:ext uri="{9D8B030D-6E8A-4147-A177-3AD203B41FA5}">
                      <a16:colId xmlns:a16="http://schemas.microsoft.com/office/drawing/2014/main" val="2002613879"/>
                    </a:ext>
                  </a:extLst>
                </a:gridCol>
                <a:gridCol w="1386000">
                  <a:extLst>
                    <a:ext uri="{9D8B030D-6E8A-4147-A177-3AD203B41FA5}">
                      <a16:colId xmlns:a16="http://schemas.microsoft.com/office/drawing/2014/main" val="1091982804"/>
                    </a:ext>
                  </a:extLst>
                </a:gridCol>
              </a:tblGrid>
              <a:tr h="370840">
                <a:tc>
                  <a:txBody>
                    <a:bodyPr/>
                    <a:lstStyle/>
                    <a:p>
                      <a:r>
                        <a:rPr lang="en-AU" sz="1200" dirty="0"/>
                        <a:t>Position</a:t>
                      </a:r>
                    </a:p>
                  </a:txBody>
                  <a:tcPr/>
                </a:tc>
                <a:tc>
                  <a:txBody>
                    <a:bodyPr/>
                    <a:lstStyle/>
                    <a:p>
                      <a:r>
                        <a:rPr lang="en-AU" sz="1200" dirty="0"/>
                        <a:t>Daily rate not incl. GST</a:t>
                      </a:r>
                    </a:p>
                  </a:txBody>
                  <a:tcPr/>
                </a:tc>
                <a:tc>
                  <a:txBody>
                    <a:bodyPr/>
                    <a:lstStyle/>
                    <a:p>
                      <a:r>
                        <a:rPr lang="en-AU" sz="1200" dirty="0"/>
                        <a:t>Number of days over 6 weeks</a:t>
                      </a:r>
                    </a:p>
                  </a:txBody>
                  <a:tcPr/>
                </a:tc>
                <a:tc>
                  <a:txBody>
                    <a:bodyPr/>
                    <a:lstStyle/>
                    <a:p>
                      <a:r>
                        <a:rPr lang="en-AU" sz="1200" dirty="0"/>
                        <a:t>Total</a:t>
                      </a:r>
                    </a:p>
                  </a:txBody>
                  <a:tcPr/>
                </a:tc>
                <a:extLst>
                  <a:ext uri="{0D108BD9-81ED-4DB2-BD59-A6C34878D82A}">
                    <a16:rowId xmlns:a16="http://schemas.microsoft.com/office/drawing/2014/main" val="3166371809"/>
                  </a:ext>
                </a:extLst>
              </a:tr>
              <a:tr h="370840">
                <a:tc>
                  <a:txBody>
                    <a:bodyPr/>
                    <a:lstStyle/>
                    <a:p>
                      <a:r>
                        <a:rPr lang="en-AU" sz="1200" dirty="0"/>
                        <a:t>Partner</a:t>
                      </a:r>
                    </a:p>
                  </a:txBody>
                  <a:tcPr/>
                </a:tc>
                <a:tc>
                  <a:txBody>
                    <a:bodyPr/>
                    <a:lstStyle/>
                    <a:p>
                      <a:r>
                        <a:rPr lang="en-AU" dirty="0"/>
                        <a:t>$3000</a:t>
                      </a:r>
                      <a:endParaRPr lang="en-US" dirty="0"/>
                    </a:p>
                  </a:txBody>
                  <a:tcPr/>
                </a:tc>
                <a:tc>
                  <a:txBody>
                    <a:bodyPr/>
                    <a:lstStyle/>
                    <a:p>
                      <a:r>
                        <a:rPr lang="en-AU" dirty="0"/>
                        <a:t>3</a:t>
                      </a:r>
                    </a:p>
                  </a:txBody>
                  <a:tcPr/>
                </a:tc>
                <a:tc>
                  <a:txBody>
                    <a:bodyPr/>
                    <a:lstStyle/>
                    <a:p>
                      <a:r>
                        <a:rPr lang="en-AU" dirty="0"/>
                        <a:t>$9000</a:t>
                      </a:r>
                    </a:p>
                  </a:txBody>
                  <a:tcPr/>
                </a:tc>
                <a:extLst>
                  <a:ext uri="{0D108BD9-81ED-4DB2-BD59-A6C34878D82A}">
                    <a16:rowId xmlns:a16="http://schemas.microsoft.com/office/drawing/2014/main" val="2505874258"/>
                  </a:ext>
                </a:extLst>
              </a:tr>
              <a:tr h="370840">
                <a:tc>
                  <a:txBody>
                    <a:bodyPr/>
                    <a:lstStyle/>
                    <a:p>
                      <a:r>
                        <a:rPr lang="en-AU" sz="1200" dirty="0"/>
                        <a:t>Director</a:t>
                      </a:r>
                    </a:p>
                  </a:txBody>
                  <a:tcPr/>
                </a:tc>
                <a:tc>
                  <a:txBody>
                    <a:bodyPr/>
                    <a:lstStyle/>
                    <a:p>
                      <a:r>
                        <a:rPr lang="en-AU" dirty="0"/>
                        <a:t>$2700</a:t>
                      </a:r>
                      <a:endParaRPr lang="en-US" dirty="0"/>
                    </a:p>
                  </a:txBody>
                  <a:tcPr/>
                </a:tc>
                <a:tc>
                  <a:txBody>
                    <a:bodyPr/>
                    <a:lstStyle/>
                    <a:p>
                      <a:r>
                        <a:rPr lang="en-AU" dirty="0"/>
                        <a:t>3</a:t>
                      </a:r>
                    </a:p>
                  </a:txBody>
                  <a:tcPr/>
                </a:tc>
                <a:tc>
                  <a:txBody>
                    <a:bodyPr/>
                    <a:lstStyle/>
                    <a:p>
                      <a:r>
                        <a:rPr lang="en-AU" dirty="0"/>
                        <a:t>$8100</a:t>
                      </a:r>
                    </a:p>
                  </a:txBody>
                  <a:tcPr/>
                </a:tc>
                <a:extLst>
                  <a:ext uri="{0D108BD9-81ED-4DB2-BD59-A6C34878D82A}">
                    <a16:rowId xmlns:a16="http://schemas.microsoft.com/office/drawing/2014/main" val="2256801894"/>
                  </a:ext>
                </a:extLst>
              </a:tr>
              <a:tr h="370840">
                <a:tc>
                  <a:txBody>
                    <a:bodyPr/>
                    <a:lstStyle/>
                    <a:p>
                      <a:r>
                        <a:rPr lang="en-AU" sz="1200" dirty="0"/>
                        <a:t>Senior</a:t>
                      </a:r>
                      <a:r>
                        <a:rPr lang="en-AU" sz="1200" baseline="0" dirty="0"/>
                        <a:t> Consultant</a:t>
                      </a:r>
                      <a:endParaRPr lang="en-AU" sz="1200" dirty="0"/>
                    </a:p>
                  </a:txBody>
                  <a:tcPr/>
                </a:tc>
                <a:tc>
                  <a:txBody>
                    <a:bodyPr/>
                    <a:lstStyle/>
                    <a:p>
                      <a:r>
                        <a:rPr lang="en-AU" dirty="0"/>
                        <a:t>$1200</a:t>
                      </a:r>
                    </a:p>
                  </a:txBody>
                  <a:tcPr/>
                </a:tc>
                <a:tc>
                  <a:txBody>
                    <a:bodyPr/>
                    <a:lstStyle/>
                    <a:p>
                      <a:r>
                        <a:rPr lang="en-AU" dirty="0"/>
                        <a:t>30</a:t>
                      </a:r>
                    </a:p>
                  </a:txBody>
                  <a:tcPr/>
                </a:tc>
                <a:tc>
                  <a:txBody>
                    <a:bodyPr/>
                    <a:lstStyle/>
                    <a:p>
                      <a:r>
                        <a:rPr lang="en-AU" dirty="0"/>
                        <a:t>$39000</a:t>
                      </a:r>
                    </a:p>
                  </a:txBody>
                  <a:tcPr/>
                </a:tc>
                <a:extLst>
                  <a:ext uri="{0D108BD9-81ED-4DB2-BD59-A6C34878D82A}">
                    <a16:rowId xmlns:a16="http://schemas.microsoft.com/office/drawing/2014/main" val="3840710635"/>
                  </a:ext>
                </a:extLst>
              </a:tr>
              <a:tr h="370840">
                <a:tc>
                  <a:txBody>
                    <a:bodyPr/>
                    <a:lstStyle/>
                    <a:p>
                      <a:r>
                        <a:rPr lang="en-AU" sz="1200" baseline="0" dirty="0"/>
                        <a:t>Consultant</a:t>
                      </a:r>
                      <a:endParaRPr lang="en-AU" sz="1200" dirty="0"/>
                    </a:p>
                  </a:txBody>
                  <a:tcPr/>
                </a:tc>
                <a:tc>
                  <a:txBody>
                    <a:bodyPr/>
                    <a:lstStyle/>
                    <a:p>
                      <a:r>
                        <a:rPr lang="en-AU" dirty="0"/>
                        <a:t>$1200</a:t>
                      </a:r>
                    </a:p>
                  </a:txBody>
                  <a:tcPr/>
                </a:tc>
                <a:tc>
                  <a:txBody>
                    <a:bodyPr/>
                    <a:lstStyle/>
                    <a:p>
                      <a:r>
                        <a:rPr lang="en-AU" dirty="0"/>
                        <a:t>30</a:t>
                      </a:r>
                    </a:p>
                  </a:txBody>
                  <a:tcPr/>
                </a:tc>
                <a:tc>
                  <a:txBody>
                    <a:bodyPr/>
                    <a:lstStyle/>
                    <a:p>
                      <a:r>
                        <a:rPr lang="en-AU" dirty="0"/>
                        <a:t>$39000</a:t>
                      </a:r>
                    </a:p>
                  </a:txBody>
                  <a:tcPr/>
                </a:tc>
                <a:extLst>
                  <a:ext uri="{0D108BD9-81ED-4DB2-BD59-A6C34878D82A}">
                    <a16:rowId xmlns:a16="http://schemas.microsoft.com/office/drawing/2014/main" val="4184204567"/>
                  </a:ext>
                </a:extLst>
              </a:tr>
              <a:tr h="370840">
                <a:tc>
                  <a:txBody>
                    <a:bodyPr/>
                    <a:lstStyle/>
                    <a:p>
                      <a:endParaRPr lang="en-AU" sz="1200" dirty="0"/>
                    </a:p>
                  </a:txBody>
                  <a:tcPr/>
                </a:tc>
                <a:tc>
                  <a:txBody>
                    <a:bodyPr/>
                    <a:lstStyle/>
                    <a:p>
                      <a:endParaRPr lang="en-AU" sz="1200" dirty="0"/>
                    </a:p>
                  </a:txBody>
                  <a:tcPr/>
                </a:tc>
                <a:tc>
                  <a:txBody>
                    <a:bodyPr/>
                    <a:lstStyle/>
                    <a:p>
                      <a:r>
                        <a:rPr lang="en-AU" sz="1200" b="1" dirty="0"/>
                        <a:t>Total</a:t>
                      </a:r>
                    </a:p>
                  </a:txBody>
                  <a:tcPr/>
                </a:tc>
                <a:tc>
                  <a:txBody>
                    <a:bodyPr/>
                    <a:lstStyle/>
                    <a:p>
                      <a:pPr algn="r"/>
                      <a:r>
                        <a:rPr lang="en-AU" sz="2400" b="0" dirty="0"/>
                        <a:t>$95100</a:t>
                      </a:r>
                    </a:p>
                  </a:txBody>
                  <a:tcPr/>
                </a:tc>
                <a:extLst>
                  <a:ext uri="{0D108BD9-81ED-4DB2-BD59-A6C34878D82A}">
                    <a16:rowId xmlns:a16="http://schemas.microsoft.com/office/drawing/2014/main" val="1497364185"/>
                  </a:ext>
                </a:extLst>
              </a:tr>
            </a:tbl>
          </a:graphicData>
        </a:graphic>
      </p:graphicFrame>
      <p:sp>
        <p:nvSpPr>
          <p:cNvPr id="32" name="Diamond 31">
            <a:extLst>
              <a:ext uri="{FF2B5EF4-FFF2-40B4-BE49-F238E27FC236}">
                <a16:creationId xmlns:a16="http://schemas.microsoft.com/office/drawing/2014/main" id="{6E444FC0-821A-422D-9612-9B3036203FA0}"/>
              </a:ext>
            </a:extLst>
          </p:cNvPr>
          <p:cNvSpPr/>
          <p:nvPr>
            <p:custDataLst>
              <p:tags r:id="rId19"/>
            </p:custDataLst>
          </p:nvPr>
        </p:nvSpPr>
        <p:spPr>
          <a:xfrm>
            <a:off x="2567570" y="2714160"/>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33" name="Diamond 32">
            <a:extLst>
              <a:ext uri="{FF2B5EF4-FFF2-40B4-BE49-F238E27FC236}">
                <a16:creationId xmlns:a16="http://schemas.microsoft.com/office/drawing/2014/main" id="{04F2C727-BE33-49F3-AA19-7E931510C9AC}"/>
              </a:ext>
            </a:extLst>
          </p:cNvPr>
          <p:cNvSpPr/>
          <p:nvPr>
            <p:custDataLst>
              <p:tags r:id="rId20"/>
            </p:custDataLst>
          </p:nvPr>
        </p:nvSpPr>
        <p:spPr>
          <a:xfrm>
            <a:off x="1769103" y="3648860"/>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34" name="Diamond 33">
            <a:extLst>
              <a:ext uri="{FF2B5EF4-FFF2-40B4-BE49-F238E27FC236}">
                <a16:creationId xmlns:a16="http://schemas.microsoft.com/office/drawing/2014/main" id="{47D43145-05F1-4AF0-9E4A-AB582267EC1E}"/>
              </a:ext>
            </a:extLst>
          </p:cNvPr>
          <p:cNvSpPr/>
          <p:nvPr>
            <p:custDataLst>
              <p:tags r:id="rId21"/>
            </p:custDataLst>
          </p:nvPr>
        </p:nvSpPr>
        <p:spPr>
          <a:xfrm>
            <a:off x="2992313" y="3638833"/>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46" name="Diamond 45">
            <a:extLst>
              <a:ext uri="{FF2B5EF4-FFF2-40B4-BE49-F238E27FC236}">
                <a16:creationId xmlns:a16="http://schemas.microsoft.com/office/drawing/2014/main" id="{ADCAC2DB-3AAA-46CB-AF1E-B14BAD94AEAE}"/>
              </a:ext>
            </a:extLst>
          </p:cNvPr>
          <p:cNvSpPr/>
          <p:nvPr>
            <p:custDataLst>
              <p:tags r:id="rId22"/>
            </p:custDataLst>
          </p:nvPr>
        </p:nvSpPr>
        <p:spPr>
          <a:xfrm>
            <a:off x="4151728" y="2974845"/>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47" name="Diamond 46">
            <a:extLst>
              <a:ext uri="{FF2B5EF4-FFF2-40B4-BE49-F238E27FC236}">
                <a16:creationId xmlns:a16="http://schemas.microsoft.com/office/drawing/2014/main" id="{2FA439D0-9DB6-49B8-A774-96FBDEDFF569}"/>
              </a:ext>
            </a:extLst>
          </p:cNvPr>
          <p:cNvSpPr/>
          <p:nvPr>
            <p:custDataLst>
              <p:tags r:id="rId23"/>
            </p:custDataLst>
          </p:nvPr>
        </p:nvSpPr>
        <p:spPr>
          <a:xfrm>
            <a:off x="3774366" y="3648860"/>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49" name="Diamond 48">
            <a:extLst>
              <a:ext uri="{FF2B5EF4-FFF2-40B4-BE49-F238E27FC236}">
                <a16:creationId xmlns:a16="http://schemas.microsoft.com/office/drawing/2014/main" id="{CF7B63AF-EB85-451D-93F5-9DC155DF70A1}"/>
              </a:ext>
            </a:extLst>
          </p:cNvPr>
          <p:cNvSpPr/>
          <p:nvPr>
            <p:custDataLst>
              <p:tags r:id="rId24"/>
            </p:custDataLst>
          </p:nvPr>
        </p:nvSpPr>
        <p:spPr>
          <a:xfrm>
            <a:off x="4596524" y="3648860"/>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50" name="Diamond 49">
            <a:extLst>
              <a:ext uri="{FF2B5EF4-FFF2-40B4-BE49-F238E27FC236}">
                <a16:creationId xmlns:a16="http://schemas.microsoft.com/office/drawing/2014/main" id="{25F52BDB-7EAD-45F6-9098-92EE93CBC8B1}"/>
              </a:ext>
            </a:extLst>
          </p:cNvPr>
          <p:cNvSpPr/>
          <p:nvPr>
            <p:custDataLst>
              <p:tags r:id="rId25"/>
            </p:custDataLst>
          </p:nvPr>
        </p:nvSpPr>
        <p:spPr>
          <a:xfrm>
            <a:off x="4997576" y="3658886"/>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51" name="Diamond 50">
            <a:extLst>
              <a:ext uri="{FF2B5EF4-FFF2-40B4-BE49-F238E27FC236}">
                <a16:creationId xmlns:a16="http://schemas.microsoft.com/office/drawing/2014/main" id="{27E50F87-E1A1-4A0A-980B-0E7D1DF4276D}"/>
              </a:ext>
            </a:extLst>
          </p:cNvPr>
          <p:cNvSpPr/>
          <p:nvPr>
            <p:custDataLst>
              <p:tags r:id="rId26"/>
            </p:custDataLst>
          </p:nvPr>
        </p:nvSpPr>
        <p:spPr>
          <a:xfrm>
            <a:off x="5405018" y="3265608"/>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52" name="Diamond 51">
            <a:extLst>
              <a:ext uri="{FF2B5EF4-FFF2-40B4-BE49-F238E27FC236}">
                <a16:creationId xmlns:a16="http://schemas.microsoft.com/office/drawing/2014/main" id="{5C72C9D8-1DEF-427E-83C8-D2C7C0DD5CD6}"/>
              </a:ext>
            </a:extLst>
          </p:cNvPr>
          <p:cNvSpPr/>
          <p:nvPr>
            <p:custDataLst>
              <p:tags r:id="rId27"/>
            </p:custDataLst>
          </p:nvPr>
        </p:nvSpPr>
        <p:spPr>
          <a:xfrm>
            <a:off x="5418682" y="3638834"/>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Tree>
    <p:extLst>
      <p:ext uri="{BB962C8B-B14F-4D97-AF65-F5344CB8AC3E}">
        <p14:creationId xmlns:p14="http://schemas.microsoft.com/office/powerpoint/2010/main" val="155570599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HIGH RISK CONFIDENTIAL</a:t>
            </a:r>
            <a:endParaRPr lang="en-AU"/>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CONFIDENTIAL</a:t>
            </a:r>
            <a:endParaRPr lang="en-AU"/>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PUBLIC</a:t>
            </a:r>
            <a:endParaRPr lang="en-AU"/>
          </a:p>
        </p:txBody>
      </p:sp>
    </p:spTree>
    <p:custDataLst>
      <p:tags r:id="rId1"/>
    </p:custDataLst>
    <p:extLst>
      <p:ext uri="{BB962C8B-B14F-4D97-AF65-F5344CB8AC3E}">
        <p14:creationId xmlns:p14="http://schemas.microsoft.com/office/powerpoint/2010/main" val="1292696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snQemyh5tkKEejMZezUyN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3.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ags/tag31.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K4cFUID00q1F56rNrMIv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s9tbQbCFEOip0LQzD18n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Q12kDLQyk6.uqCuZnf8I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Smm7uRiUtU.JmH98qLiGs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14554E-08F4-4595-B005-99FEB531E0F4}">
  <ds:schemaRefs>
    <ds:schemaRef ds:uri="http://schemas.microsoft.com/office/2006/metadata/properties"/>
    <ds:schemaRef ds:uri="http://schemas.microsoft.com/office/infopath/2007/PartnerControls"/>
    <ds:schemaRef ds:uri="39C40E9B-856B-46A7-8793-65A6FC1828D8"/>
    <ds:schemaRef ds:uri="428bb8f6-6046-4ac8-a522-70af368045b5"/>
    <ds:schemaRef ds:uri="2e263111-b571-4954-8ad9-3d41fbcd6be7"/>
    <ds:schemaRef ds:uri="7D1768DD-F29E-4DC2-9191-F2636B9FA92C"/>
    <ds:schemaRef ds:uri="8DD08C88-CC4C-4D35-9129-A70DAA36BE5E"/>
    <ds:schemaRef ds:uri="5a51c775-c49c-428b-8c1e-2f89178d00f4"/>
    <ds:schemaRef ds:uri="http://schemas.microsoft.com/sharepoint/v3"/>
    <ds:schemaRef ds:uri="203f0f4d-b3b9-4ed8-8c19-eebed11dd308"/>
    <ds:schemaRef ds:uri="83DDB362-4C05-4E52-A8D9-EF2F47978B8D"/>
  </ds:schemaRefs>
</ds:datastoreItem>
</file>

<file path=customXml/itemProps2.xml><?xml version="1.0" encoding="utf-8"?>
<ds:datastoreItem xmlns:ds="http://schemas.openxmlformats.org/officeDocument/2006/customXml" ds:itemID="{E6FC0C5A-5ACD-4FE8-8FA8-4121A9BC1D81}">
  <ds:schemaRefs>
    <ds:schemaRef ds:uri="http://schemas.microsoft.com/sharepoint/v3/contenttype/forms"/>
  </ds:schemaRefs>
</ds:datastoreItem>
</file>

<file path=customXml/itemProps3.xml><?xml version="1.0" encoding="utf-8"?>
<ds:datastoreItem xmlns:ds="http://schemas.openxmlformats.org/officeDocument/2006/customXml" ds:itemID="{C8B62803-FC7D-4BCB-AD21-90AE25F963C2}">
  <ds:schemaRefs>
    <ds:schemaRef ds:uri="http://schemas.microsoft.com/sharepoint/events"/>
  </ds:schemaRefs>
</ds:datastoreItem>
</file>

<file path=customXml/itemProps4.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119</TotalTime>
  <Words>223</Words>
  <Application>Microsoft Office PowerPoint</Application>
  <PresentationFormat>Widescreen</PresentationFormat>
  <Paragraphs>56</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Deloitte_US_Onscreen</vt:lpstr>
      <vt:lpstr>Inside Sherpa –  Digital Internship</vt:lpstr>
      <vt:lpstr>Project Plan for SectorMetric</vt:lpstr>
      <vt:lpstr>Project Plan for SectorMetric</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Eric Norris</cp:lastModifiedBy>
  <cp:revision>232</cp:revision>
  <cp:lastPrinted>2014-06-25T02:16:22Z</cp:lastPrinted>
  <dcterms:created xsi:type="dcterms:W3CDTF">2016-11-09T03:27:53Z</dcterms:created>
  <dcterms:modified xsi:type="dcterms:W3CDTF">2020-05-25T13:54:18Z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