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media/image2.bin" ContentType="image/jpeg"/>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 id="2147483763" r:id="rId6"/>
    <p:sldMasterId id="2147483660" r:id="rId7"/>
  </p:sldMasterIdLst>
  <p:notesMasterIdLst>
    <p:notesMasterId r:id="rId12"/>
  </p:notesMasterIdLst>
  <p:handoutMasterIdLst>
    <p:handoutMasterId r:id="rId13"/>
  </p:handoutMasterIdLst>
  <p:sldIdLst>
    <p:sldId id="340" r:id="rId8"/>
    <p:sldId id="437" r:id="rId9"/>
    <p:sldId id="439" r:id="rId10"/>
    <p:sldId id="436" r:id="rId11"/>
  </p:sldIdLst>
  <p:sldSz cx="12192000" cy="6858000"/>
  <p:notesSz cx="7315200" cy="9601200"/>
  <p:custDataLst>
    <p:tags r:id="rId14"/>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949AD-14CF-4CF0-856D-140560678C95}" v="140" dt="2020-05-25T14:21:03.695"/>
    <p1510:client id="{6FE542B0-E319-4876-A103-36C2CC339B24}" v="166" dt="2020-05-25T13:40:25.3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26" autoAdjust="0"/>
    <p:restoredTop sz="94799" autoAdjust="0"/>
  </p:normalViewPr>
  <p:slideViewPr>
    <p:cSldViewPr snapToGrid="0" showGuides="1">
      <p:cViewPr varScale="1">
        <p:scale>
          <a:sx n="72" d="100"/>
          <a:sy n="72" d="100"/>
        </p:scale>
        <p:origin x="468" y="60"/>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5/25/2020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5/25/2020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45701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113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19093063"/>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1404422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92085871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250993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1906508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187820929"/>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52911419"/>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79813037"/>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465867077"/>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325596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5825297"/>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7435757"/>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57395931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79462600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806773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24882733"/>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1290310825"/>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1557326733"/>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8958740"/>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6506628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925970969"/>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01964927"/>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06641002"/>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636329"/>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1114633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6258228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024008838"/>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2310714952"/>
      </p:ext>
    </p:extLst>
  </p:cSld>
  <p:clrMapOvr>
    <a:masterClrMapping/>
  </p:clrMapOvr>
  <p:transition>
    <p:fade/>
  </p:transition>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11574614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534284585"/>
      </p:ext>
    </p:extLst>
  </p:cSld>
  <p:clrMapOvr>
    <a:masterClrMapping/>
  </p:clrMapOvr>
  <p:transition>
    <p:fade/>
  </p:transition>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390147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462203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0260070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384427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3231701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395327272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2989826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1747073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36236897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5496831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4033502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71584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5.xml"/><Relationship Id="rId18" Type="http://schemas.openxmlformats.org/officeDocument/2006/relationships/slideLayout" Target="../slideLayouts/slideLayout60.xml"/><Relationship Id="rId26" Type="http://schemas.openxmlformats.org/officeDocument/2006/relationships/slideLayout" Target="../slideLayouts/slideLayout68.xml"/><Relationship Id="rId39" Type="http://schemas.openxmlformats.org/officeDocument/2006/relationships/slideLayout" Target="../slideLayouts/slideLayout81.xml"/><Relationship Id="rId21" Type="http://schemas.openxmlformats.org/officeDocument/2006/relationships/slideLayout" Target="../slideLayouts/slideLayout63.xml"/><Relationship Id="rId34" Type="http://schemas.openxmlformats.org/officeDocument/2006/relationships/slideLayout" Target="../slideLayouts/slideLayout76.xml"/><Relationship Id="rId42" Type="http://schemas.openxmlformats.org/officeDocument/2006/relationships/theme" Target="../theme/theme2.xml"/><Relationship Id="rId47" Type="http://schemas.openxmlformats.org/officeDocument/2006/relationships/image" Target="../media/image1.emf"/><Relationship Id="rId7" Type="http://schemas.openxmlformats.org/officeDocument/2006/relationships/slideLayout" Target="../slideLayouts/slideLayout4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9" Type="http://schemas.openxmlformats.org/officeDocument/2006/relationships/slideLayout" Target="../slideLayouts/slideLayout71.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slideLayout" Target="../slideLayouts/slideLayout66.xml"/><Relationship Id="rId32" Type="http://schemas.openxmlformats.org/officeDocument/2006/relationships/slideLayout" Target="../slideLayouts/slideLayout74.xml"/><Relationship Id="rId37" Type="http://schemas.openxmlformats.org/officeDocument/2006/relationships/slideLayout" Target="../slideLayouts/slideLayout79.xml"/><Relationship Id="rId40" Type="http://schemas.openxmlformats.org/officeDocument/2006/relationships/slideLayout" Target="../slideLayouts/slideLayout82.xml"/><Relationship Id="rId45" Type="http://schemas.openxmlformats.org/officeDocument/2006/relationships/tags" Target="../tags/tag4.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slideLayout" Target="../slideLayouts/slideLayout65.xml"/><Relationship Id="rId28" Type="http://schemas.openxmlformats.org/officeDocument/2006/relationships/slideLayout" Target="../slideLayouts/slideLayout70.xml"/><Relationship Id="rId36" Type="http://schemas.openxmlformats.org/officeDocument/2006/relationships/slideLayout" Target="../slideLayouts/slideLayout78.xml"/><Relationship Id="rId10" Type="http://schemas.openxmlformats.org/officeDocument/2006/relationships/slideLayout" Target="../slideLayouts/slideLayout52.xml"/><Relationship Id="rId19" Type="http://schemas.openxmlformats.org/officeDocument/2006/relationships/slideLayout" Target="../slideLayouts/slideLayout61.xml"/><Relationship Id="rId31" Type="http://schemas.openxmlformats.org/officeDocument/2006/relationships/slideLayout" Target="../slideLayouts/slideLayout73.xml"/><Relationship Id="rId44" Type="http://schemas.openxmlformats.org/officeDocument/2006/relationships/tags" Target="../tags/tag3.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slideLayout" Target="../slideLayouts/slideLayout64.xml"/><Relationship Id="rId27" Type="http://schemas.openxmlformats.org/officeDocument/2006/relationships/slideLayout" Target="../slideLayouts/slideLayout69.xml"/><Relationship Id="rId30" Type="http://schemas.openxmlformats.org/officeDocument/2006/relationships/slideLayout" Target="../slideLayouts/slideLayout72.xml"/><Relationship Id="rId35" Type="http://schemas.openxmlformats.org/officeDocument/2006/relationships/slideLayout" Target="../slideLayouts/slideLayout77.xml"/><Relationship Id="rId43" Type="http://schemas.openxmlformats.org/officeDocument/2006/relationships/vmlDrawing" Target="../drawings/vmlDrawing2.vml"/><Relationship Id="rId8" Type="http://schemas.openxmlformats.org/officeDocument/2006/relationships/slideLayout" Target="../slideLayouts/slideLayout50.xml"/><Relationship Id="rId3" Type="http://schemas.openxmlformats.org/officeDocument/2006/relationships/slideLayout" Target="../slideLayouts/slideLayout45.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5" Type="http://schemas.openxmlformats.org/officeDocument/2006/relationships/slideLayout" Target="../slideLayouts/slideLayout67.xml"/><Relationship Id="rId33" Type="http://schemas.openxmlformats.org/officeDocument/2006/relationships/slideLayout" Target="../slideLayouts/slideLayout75.xml"/><Relationship Id="rId38" Type="http://schemas.openxmlformats.org/officeDocument/2006/relationships/slideLayout" Target="../slideLayouts/slideLayout80.xml"/><Relationship Id="rId46" Type="http://schemas.openxmlformats.org/officeDocument/2006/relationships/oleObject" Target="../embeddings/oleObject2.bin"/><Relationship Id="rId20" Type="http://schemas.openxmlformats.org/officeDocument/2006/relationships/slideLayout" Target="../slideLayouts/slideLayout62.xml"/><Relationship Id="rId41" Type="http://schemas.openxmlformats.org/officeDocument/2006/relationships/slideLayout" Target="../slideLayouts/slideLayout8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9" Type="http://schemas.openxmlformats.org/officeDocument/2006/relationships/slideLayout" Target="../slideLayouts/slideLayout122.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42" Type="http://schemas.openxmlformats.org/officeDocument/2006/relationships/theme" Target="../theme/theme3.xml"/><Relationship Id="rId47" Type="http://schemas.openxmlformats.org/officeDocument/2006/relationships/image" Target="../media/image1.emf"/><Relationship Id="rId7" Type="http://schemas.openxmlformats.org/officeDocument/2006/relationships/slideLayout" Target="../slideLayouts/slideLayout9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9" Type="http://schemas.openxmlformats.org/officeDocument/2006/relationships/slideLayout" Target="../slideLayouts/slideLayout112.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40" Type="http://schemas.openxmlformats.org/officeDocument/2006/relationships/slideLayout" Target="../slideLayouts/slideLayout123.xml"/><Relationship Id="rId45" Type="http://schemas.openxmlformats.org/officeDocument/2006/relationships/tags" Target="../tags/tag6.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4" Type="http://schemas.openxmlformats.org/officeDocument/2006/relationships/tags" Target="../tags/tag5.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 Id="rId43" Type="http://schemas.openxmlformats.org/officeDocument/2006/relationships/vmlDrawing" Target="../drawings/vmlDrawing3.vml"/><Relationship Id="rId8" Type="http://schemas.openxmlformats.org/officeDocument/2006/relationships/slideLayout" Target="../slideLayouts/slideLayout91.xml"/><Relationship Id="rId3" Type="http://schemas.openxmlformats.org/officeDocument/2006/relationships/slideLayout" Target="../slideLayouts/slideLayout86.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slideLayout" Target="../slideLayouts/slideLayout121.xml"/><Relationship Id="rId46" Type="http://schemas.openxmlformats.org/officeDocument/2006/relationships/oleObject" Target="../embeddings/oleObject3.bin"/><Relationship Id="rId20" Type="http://schemas.openxmlformats.org/officeDocument/2006/relationships/slideLayout" Target="../slideLayouts/slideLayout103.xml"/><Relationship Id="rId41" Type="http://schemas.openxmlformats.org/officeDocument/2006/relationships/slideLayout" Target="../slideLayouts/slideLayout1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025"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806" r:id="rId16"/>
    <p:sldLayoutId id="2147483712" r:id="rId17"/>
    <p:sldLayoutId id="2147483805" r:id="rId18"/>
    <p:sldLayoutId id="2147483807" r:id="rId19"/>
    <p:sldLayoutId id="2147483735" r:id="rId20"/>
    <p:sldLayoutId id="2147483812" r:id="rId21"/>
    <p:sldLayoutId id="2147483714" r:id="rId22"/>
    <p:sldLayoutId id="2147483810"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808" r:id="rId32"/>
    <p:sldLayoutId id="2147483751" r:id="rId33"/>
    <p:sldLayoutId id="2147483724" r:id="rId34"/>
    <p:sldLayoutId id="2147483725" r:id="rId35"/>
    <p:sldLayoutId id="2147483726" r:id="rId36"/>
    <p:sldLayoutId id="2147483727" r:id="rId37"/>
    <p:sldLayoutId id="2147483811" r:id="rId38"/>
    <p:sldLayoutId id="2147483752" r:id="rId39"/>
    <p:sldLayoutId id="2147483809" r:id="rId40"/>
    <p:sldLayoutId id="2147483757" r:id="rId41"/>
    <p:sldLayoutId id="2147483762" r:id="rId4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2337875134"/>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5057"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 id="2147483804"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88065" name="think-cell Slide" r:id="rId46" imgW="270" imgH="270" progId="TCLayout.ActiveDocument.1">
                  <p:embed/>
                </p:oleObj>
              </mc:Choice>
              <mc:Fallback>
                <p:oleObj name="think-cell Slide" r:id="rId46" imgW="270" imgH="270" progId="TCLayout.ActiveDocument.1">
                  <p:embed/>
                  <p:pic>
                    <p:nvPicPr>
                      <p:cNvPr id="4" name="Object 3" hidden="1"/>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5" name="Rectangle 4" hidden="1"/>
          <p:cNvSpPr/>
          <p:nvPr userDrawn="1">
            <p:custDataLst>
              <p:tags r:id="rId45"/>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rtlCol="0" anchor="ctr"/>
          <a:lstStyle/>
          <a:p>
            <a:pPr marL="0" lvl="0" indent="0" algn="ctr" eaLnBrk="1">
              <a:lnSpc>
                <a:spcPct val="100000"/>
              </a:lnSpc>
              <a:spcBef>
                <a:spcPct val="0"/>
              </a:spcBef>
              <a:spcAft>
                <a:spcPct val="0"/>
              </a:spcAft>
              <a:buFont typeface="Wingdings 2" pitchFamily="18" charset="2"/>
              <a:buNone/>
            </a:pPr>
            <a:endParaRPr lang="en-AU" sz="2000" b="0" i="0" baseline="0" dirty="0">
              <a:solidFill>
                <a:schemeClr val="bg1"/>
              </a:solidFill>
              <a:latin typeface="Verdana" panose="020B0604030504040204" pitchFamily="34" charset="0"/>
              <a:ea typeface="+mj-ea"/>
              <a:cs typeface="+mj-cs"/>
              <a:sym typeface="Verdana" panose="020B060403050404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25/05/2020</a:t>
            </a:fld>
            <a:r>
              <a:rPr lang="en-AU"/>
              <a:t>19/02/2019</a:t>
            </a:r>
          </a:p>
        </p:txBody>
      </p:sp>
    </p:spTree>
    <p:extLst>
      <p:ext uri="{BB962C8B-B14F-4D97-AF65-F5344CB8AC3E}">
        <p14:creationId xmlns:p14="http://schemas.microsoft.com/office/powerpoint/2010/main" val="350450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9.xml"/><Relationship Id="rId1" Type="http://schemas.openxmlformats.org/officeDocument/2006/relationships/tags" Target="../tags/tag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0.xml"/><Relationship Id="rId7" Type="http://schemas.openxmlformats.org/officeDocument/2006/relationships/image" Target="../media/image11.emf"/><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3.xml"/><Relationship Id="rId10" Type="http://schemas.openxmlformats.org/officeDocument/2006/relationships/image" Target="../media/image9.png"/><Relationship Id="rId4" Type="http://schemas.openxmlformats.org/officeDocument/2006/relationships/slideLayout" Target="../slideLayouts/slideLayout110.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782659" y="1649694"/>
            <a:ext cx="4603899" cy="795893"/>
          </a:xfrm>
        </p:spPr>
        <p:txBody>
          <a:bodyPr/>
          <a:lstStyle/>
          <a:p>
            <a:r>
              <a:rPr lang="en-AU" sz="2400" dirty="0">
                <a:cs typeface="Segoe UI Light"/>
              </a:rPr>
              <a:t>Inside Sherpa –</a:t>
            </a:r>
            <a:br>
              <a:rPr lang="en-AU" sz="2400" dirty="0">
                <a:cs typeface="Segoe UI Light"/>
              </a:rPr>
            </a:br>
            <a:r>
              <a:rPr lang="en-AU" sz="2400" dirty="0">
                <a:cs typeface="Segoe UI Light"/>
              </a:rPr>
              <a:t>Digital Internship</a:t>
            </a:r>
            <a:endParaRPr lang="en-AU" sz="2400">
              <a:ea typeface="Verdana"/>
              <a:cs typeface="Segoe UI Light"/>
            </a:endParaRP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
        <p:nvSpPr>
          <p:cNvPr id="2" name="Rectangle 1">
            <a:extLst>
              <a:ext uri="{FF2B5EF4-FFF2-40B4-BE49-F238E27FC236}">
                <a16:creationId xmlns:a16="http://schemas.microsoft.com/office/drawing/2014/main" id="{8ADFD670-D794-424B-BF36-424884288DAD}"/>
              </a:ext>
            </a:extLst>
          </p:cNvPr>
          <p:cNvSpPr/>
          <p:nvPr/>
        </p:nvSpPr>
        <p:spPr bwMode="gray">
          <a:xfrm>
            <a:off x="334879" y="4415590"/>
            <a:ext cx="1646321" cy="984584"/>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870159" y="801996"/>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extLst>
              <p:ext uri="{D42A27DB-BD31-4B8C-83A1-F6EECF244321}">
                <p14:modId xmlns:p14="http://schemas.microsoft.com/office/powerpoint/2010/main" val="2955301884"/>
              </p:ext>
            </p:extLst>
          </p:nvPr>
        </p:nvGraphicFramePr>
        <p:xfrm>
          <a:off x="1900235" y="1368462"/>
          <a:ext cx="8391527" cy="2487454"/>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852236">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err="1">
                          <a:solidFill>
                            <a:schemeClr val="tx2"/>
                          </a:solidFill>
                          <a:latin typeface="+mn-lt"/>
                        </a:rPr>
                        <a:t>x</a:t>
                      </a:r>
                      <a:r>
                        <a:rPr lang="en-AU" sz="800" b="0" i="0" u="none" strike="noStrike" kern="1200" baseline="0" noProof="0" dirty="0" err="1">
                          <a:solidFill>
                            <a:schemeClr val="tx2"/>
                          </a:solidFill>
                          <a:latin typeface="Verdana"/>
                        </a:rPr>
                        <a:t>trong</a:t>
                      </a:r>
                      <a:r>
                        <a:rPr lang="en-AU" sz="800" b="0" i="0" u="none" strike="noStrike" kern="1200" baseline="0" noProof="0" dirty="0">
                          <a:solidFill>
                            <a:schemeClr val="tx2"/>
                          </a:solidFill>
                          <a:latin typeface="Verdana"/>
                        </a:rPr>
                        <a:t> evidence of alignment to  key requirements, including dedicated Australian support and partner with Tier 1 Payroll and Expense Management Systems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to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level to the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pic>
        <p:nvPicPr>
          <p:cNvPr id="4" name="Picture 3">
            <a:extLst>
              <a:ext uri="{FF2B5EF4-FFF2-40B4-BE49-F238E27FC236}">
                <a16:creationId xmlns:a16="http://schemas.microsoft.com/office/drawing/2014/main" id="{C8EC5354-AA25-4AC5-9EEB-F9EA890DA565}"/>
              </a:ext>
            </a:extLst>
          </p:cNvPr>
          <p:cNvPicPr>
            <a:picLocks noChangeAspect="1"/>
          </p:cNvPicPr>
          <p:nvPr/>
        </p:nvPicPr>
        <p:blipFill>
          <a:blip r:embed="rId4"/>
          <a:stretch>
            <a:fillRect/>
          </a:stretch>
        </p:blipFill>
        <p:spPr>
          <a:xfrm>
            <a:off x="1846358" y="1872754"/>
            <a:ext cx="1043394" cy="342841"/>
          </a:xfrm>
          <a:prstGeom prst="rect">
            <a:avLst/>
          </a:prstGeom>
        </p:spPr>
      </p:pic>
      <p:sp>
        <p:nvSpPr>
          <p:cNvPr id="5" name="Oval 6">
            <a:extLst>
              <a:ext uri="{FF2B5EF4-FFF2-40B4-BE49-F238E27FC236}">
                <a16:creationId xmlns:a16="http://schemas.microsoft.com/office/drawing/2014/main" id="{E97EDFC7-CDD6-403C-8E99-134CC970833F}"/>
              </a:ext>
            </a:extLst>
          </p:cNvPr>
          <p:cNvSpPr/>
          <p:nvPr/>
        </p:nvSpPr>
        <p:spPr bwMode="gray">
          <a:xfrm>
            <a:off x="3444307"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 name="Oval 7">
            <a:extLst>
              <a:ext uri="{FF2B5EF4-FFF2-40B4-BE49-F238E27FC236}">
                <a16:creationId xmlns:a16="http://schemas.microsoft.com/office/drawing/2014/main" id="{C9D9D432-4BE8-459A-9E5D-9EBE92408DBB}"/>
              </a:ext>
            </a:extLst>
          </p:cNvPr>
          <p:cNvSpPr/>
          <p:nvPr/>
        </p:nvSpPr>
        <p:spPr bwMode="gray">
          <a:xfrm>
            <a:off x="5027852"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 name="Oval 8">
            <a:extLst>
              <a:ext uri="{FF2B5EF4-FFF2-40B4-BE49-F238E27FC236}">
                <a16:creationId xmlns:a16="http://schemas.microsoft.com/office/drawing/2014/main" id="{AD41FA9D-148E-4478-901F-7CBE87DD7A79}"/>
              </a:ext>
            </a:extLst>
          </p:cNvPr>
          <p:cNvSpPr/>
          <p:nvPr/>
        </p:nvSpPr>
        <p:spPr bwMode="gray">
          <a:xfrm>
            <a:off x="6416146"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 name="Oval 9">
            <a:extLst>
              <a:ext uri="{FF2B5EF4-FFF2-40B4-BE49-F238E27FC236}">
                <a16:creationId xmlns:a16="http://schemas.microsoft.com/office/drawing/2014/main" id="{46EF529F-D7AB-453B-B767-35D3250E3A79}"/>
              </a:ext>
            </a:extLst>
          </p:cNvPr>
          <p:cNvSpPr/>
          <p:nvPr/>
        </p:nvSpPr>
        <p:spPr bwMode="gray">
          <a:xfrm>
            <a:off x="7589607" y="196429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9" name="Picture 8" descr="https://upload.wikimedia.org/wikipedia/commons/thumb/9/96/Microsoft_logo_%282012%29.svg/1280px-Microsoft_logo_%282012%29.svg.png">
            <a:extLst>
              <a:ext uri="{FF2B5EF4-FFF2-40B4-BE49-F238E27FC236}">
                <a16:creationId xmlns:a16="http://schemas.microsoft.com/office/drawing/2014/main" id="{421B614A-BBA8-4A11-9494-9ECD0D16DA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2688" y="2803515"/>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6">
            <a:extLst>
              <a:ext uri="{FF2B5EF4-FFF2-40B4-BE49-F238E27FC236}">
                <a16:creationId xmlns:a16="http://schemas.microsoft.com/office/drawing/2014/main" id="{56507070-4C4D-4BC2-B120-54DF00833846}"/>
              </a:ext>
            </a:extLst>
          </p:cNvPr>
          <p:cNvSpPr/>
          <p:nvPr/>
        </p:nvSpPr>
        <p:spPr bwMode="gray">
          <a:xfrm>
            <a:off x="7575678" y="281087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6">
            <a:extLst>
              <a:ext uri="{FF2B5EF4-FFF2-40B4-BE49-F238E27FC236}">
                <a16:creationId xmlns:a16="http://schemas.microsoft.com/office/drawing/2014/main" id="{2E14C8C5-24B1-4B79-9FDE-348C4236338E}"/>
              </a:ext>
            </a:extLst>
          </p:cNvPr>
          <p:cNvSpPr/>
          <p:nvPr/>
        </p:nvSpPr>
        <p:spPr bwMode="gray">
          <a:xfrm>
            <a:off x="6389753" y="2833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6">
            <a:extLst>
              <a:ext uri="{FF2B5EF4-FFF2-40B4-BE49-F238E27FC236}">
                <a16:creationId xmlns:a16="http://schemas.microsoft.com/office/drawing/2014/main" id="{52ACCF47-A6C6-4912-89B8-78EFE289B6EE}"/>
              </a:ext>
            </a:extLst>
          </p:cNvPr>
          <p:cNvSpPr/>
          <p:nvPr/>
        </p:nvSpPr>
        <p:spPr bwMode="gray">
          <a:xfrm>
            <a:off x="3434660" y="27713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6">
            <a:extLst>
              <a:ext uri="{FF2B5EF4-FFF2-40B4-BE49-F238E27FC236}">
                <a16:creationId xmlns:a16="http://schemas.microsoft.com/office/drawing/2014/main" id="{C18F36BB-B3E4-4D5B-9267-5800DEADBE58}"/>
              </a:ext>
            </a:extLst>
          </p:cNvPr>
          <p:cNvSpPr/>
          <p:nvPr/>
        </p:nvSpPr>
        <p:spPr bwMode="gray">
          <a:xfrm>
            <a:off x="4991880" y="283092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14" name="Picture 13">
            <a:extLst>
              <a:ext uri="{FF2B5EF4-FFF2-40B4-BE49-F238E27FC236}">
                <a16:creationId xmlns:a16="http://schemas.microsoft.com/office/drawing/2014/main" id="{082BF60F-0910-4A4E-BADE-21A569B3FEE6}"/>
              </a:ext>
            </a:extLst>
          </p:cNvPr>
          <p:cNvPicPr>
            <a:picLocks noChangeAspect="1"/>
          </p:cNvPicPr>
          <p:nvPr/>
        </p:nvPicPr>
        <p:blipFill>
          <a:blip r:embed="rId6"/>
          <a:stretch>
            <a:fillRect/>
          </a:stretch>
        </p:blipFill>
        <p:spPr>
          <a:xfrm>
            <a:off x="1936026" y="3429429"/>
            <a:ext cx="984377" cy="223125"/>
          </a:xfrm>
          <a:prstGeom prst="rect">
            <a:avLst/>
          </a:prstGeom>
        </p:spPr>
      </p:pic>
      <p:sp>
        <p:nvSpPr>
          <p:cNvPr id="15" name="Oval 6">
            <a:extLst>
              <a:ext uri="{FF2B5EF4-FFF2-40B4-BE49-F238E27FC236}">
                <a16:creationId xmlns:a16="http://schemas.microsoft.com/office/drawing/2014/main" id="{95C43A84-80CD-4869-AD0A-9804C89A92B9}"/>
              </a:ext>
            </a:extLst>
          </p:cNvPr>
          <p:cNvSpPr/>
          <p:nvPr/>
        </p:nvSpPr>
        <p:spPr bwMode="gray">
          <a:xfrm>
            <a:off x="3449643" y="34354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6" name="Oval 6">
            <a:extLst>
              <a:ext uri="{FF2B5EF4-FFF2-40B4-BE49-F238E27FC236}">
                <a16:creationId xmlns:a16="http://schemas.microsoft.com/office/drawing/2014/main" id="{41F32112-CD50-4B10-A754-83722FFC3CE1}"/>
              </a:ext>
            </a:extLst>
          </p:cNvPr>
          <p:cNvSpPr/>
          <p:nvPr/>
        </p:nvSpPr>
        <p:spPr bwMode="gray">
          <a:xfrm>
            <a:off x="7614188" y="343946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7" name="Oval 6">
            <a:extLst>
              <a:ext uri="{FF2B5EF4-FFF2-40B4-BE49-F238E27FC236}">
                <a16:creationId xmlns:a16="http://schemas.microsoft.com/office/drawing/2014/main" id="{F0ACC7C1-15DF-48DD-AF18-E3AF2F2E6231}"/>
              </a:ext>
            </a:extLst>
          </p:cNvPr>
          <p:cNvSpPr/>
          <p:nvPr/>
        </p:nvSpPr>
        <p:spPr bwMode="gray">
          <a:xfrm>
            <a:off x="6414464" y="342067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8" name="Oval 6">
            <a:extLst>
              <a:ext uri="{FF2B5EF4-FFF2-40B4-BE49-F238E27FC236}">
                <a16:creationId xmlns:a16="http://schemas.microsoft.com/office/drawing/2014/main" id="{0783EC90-9D28-466D-AE3E-F0CF99D24130}"/>
              </a:ext>
            </a:extLst>
          </p:cNvPr>
          <p:cNvSpPr/>
          <p:nvPr/>
        </p:nvSpPr>
        <p:spPr bwMode="gray">
          <a:xfrm>
            <a:off x="4986361" y="343588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4140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467220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7217" name="think-cell Slide" r:id="rId6" imgW="624" imgH="623" progId="TCLayout.ActiveDocument.1">
                  <p:embed/>
                </p:oleObj>
              </mc:Choice>
              <mc:Fallback>
                <p:oleObj name="think-cell Slide" r:id="rId6" imgW="624" imgH="623"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129799"/>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466474" y="461101"/>
            <a:ext cx="11344669" cy="566740"/>
          </a:xfrm>
        </p:spPr>
        <p:txBody>
          <a:bodyPr vert="horz" lIns="0" tIns="0" rIns="0" bIns="0" rtlCol="0" anchor="t">
            <a:noAutofit/>
          </a:bodyPr>
          <a:lstStyle/>
          <a:p>
            <a:r>
              <a:rPr lang="en-AU" sz="1400" dirty="0"/>
              <a:t>An analysis and comparison of the commercial offer from NetSuite, Microsoft and Oracle</a:t>
            </a:r>
            <a:r>
              <a:rPr lang="en-AU" sz="1400" b="1" dirty="0"/>
              <a:t> </a:t>
            </a:r>
            <a:r>
              <a:rPr lang="en-AU" sz="1400" dirty="0"/>
              <a:t>was carried out for Phase 1 </a:t>
            </a:r>
            <a:r>
              <a:rPr lang="en-AU" sz="1400" b="1" dirty="0"/>
              <a:t>(Implementation of the new financial accounting system)</a:t>
            </a:r>
          </a:p>
          <a:p>
            <a:endParaRPr lang="en-AU" sz="1200" dirty="0"/>
          </a:p>
        </p:txBody>
      </p:sp>
      <p:sp>
        <p:nvSpPr>
          <p:cNvPr id="12" name="Text Placeholder 24"/>
          <p:cNvSpPr txBox="1">
            <a:spLocks/>
          </p:cNvSpPr>
          <p:nvPr/>
        </p:nvSpPr>
        <p:spPr>
          <a:xfrm>
            <a:off x="330446" y="6240957"/>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2120802" y="6120416"/>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graphicFrame>
        <p:nvGraphicFramePr>
          <p:cNvPr id="13" name="Table 12">
            <a:extLst>
              <a:ext uri="{FF2B5EF4-FFF2-40B4-BE49-F238E27FC236}">
                <a16:creationId xmlns:a16="http://schemas.microsoft.com/office/drawing/2014/main" id="{A6665710-4459-4C30-BFDA-96DAC405914F}"/>
              </a:ext>
            </a:extLst>
          </p:cNvPr>
          <p:cNvGraphicFramePr>
            <a:graphicFrameLocks noGrp="1"/>
          </p:cNvGraphicFramePr>
          <p:nvPr>
            <p:extLst>
              <p:ext uri="{D42A27DB-BD31-4B8C-83A1-F6EECF244321}">
                <p14:modId xmlns:p14="http://schemas.microsoft.com/office/powerpoint/2010/main" val="2474489179"/>
              </p:ext>
            </p:extLst>
          </p:nvPr>
        </p:nvGraphicFramePr>
        <p:xfrm>
          <a:off x="2980678" y="1118520"/>
          <a:ext cx="5897823" cy="4874247"/>
        </p:xfrm>
        <a:graphic>
          <a:graphicData uri="http://schemas.openxmlformats.org/drawingml/2006/table">
            <a:tbl>
              <a:tblPr>
                <a:tableStyleId>{E8B1032C-EA38-4F05-BA0D-38AFFFC7BED3}</a:tableStyleId>
              </a:tblPr>
              <a:tblGrid>
                <a:gridCol w="1282171">
                  <a:extLst>
                    <a:ext uri="{9D8B030D-6E8A-4147-A177-3AD203B41FA5}">
                      <a16:colId xmlns:a16="http://schemas.microsoft.com/office/drawing/2014/main" val="20000"/>
                    </a:ext>
                  </a:extLst>
                </a:gridCol>
                <a:gridCol w="936148">
                  <a:extLst>
                    <a:ext uri="{9D8B030D-6E8A-4147-A177-3AD203B41FA5}">
                      <a16:colId xmlns:a16="http://schemas.microsoft.com/office/drawing/2014/main" val="20005"/>
                    </a:ext>
                  </a:extLst>
                </a:gridCol>
                <a:gridCol w="602401">
                  <a:extLst>
                    <a:ext uri="{9D8B030D-6E8A-4147-A177-3AD203B41FA5}">
                      <a16:colId xmlns:a16="http://schemas.microsoft.com/office/drawing/2014/main" val="2410016339"/>
                    </a:ext>
                  </a:extLst>
                </a:gridCol>
                <a:gridCol w="475426">
                  <a:extLst>
                    <a:ext uri="{9D8B030D-6E8A-4147-A177-3AD203B41FA5}">
                      <a16:colId xmlns:a16="http://schemas.microsoft.com/office/drawing/2014/main" val="20006"/>
                    </a:ext>
                  </a:extLst>
                </a:gridCol>
                <a:gridCol w="1063125">
                  <a:extLst>
                    <a:ext uri="{9D8B030D-6E8A-4147-A177-3AD203B41FA5}">
                      <a16:colId xmlns:a16="http://schemas.microsoft.com/office/drawing/2014/main" val="3757168369"/>
                    </a:ext>
                  </a:extLst>
                </a:gridCol>
                <a:gridCol w="1538552">
                  <a:extLst>
                    <a:ext uri="{9D8B030D-6E8A-4147-A177-3AD203B41FA5}">
                      <a16:colId xmlns:a16="http://schemas.microsoft.com/office/drawing/2014/main" val="20007"/>
                    </a:ext>
                  </a:extLst>
                </a:gridCol>
              </a:tblGrid>
              <a:tr h="342807">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gridSpan="2">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gridSpan="2">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17044">
                <a:tc gridSpan="6">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US"/>
                    </a:p>
                  </a:txBody>
                  <a:tcPr marL="6350" marR="6350" marT="6350" marB="0" anchor="ctr">
                    <a:solidFill>
                      <a:schemeClr val="bg1"/>
                    </a:solidFill>
                  </a:tcPr>
                </a:tc>
                <a:tc gridSpan="2">
                  <a:txBody>
                    <a:bodyPr/>
                    <a:lstStyle/>
                    <a:p>
                      <a:pPr marL="0" lvl="0" algn="ctr" rtl="0">
                        <a:buNone/>
                      </a:pPr>
                      <a:r>
                        <a:rPr lang="en-AU" sz="1000" b="0" i="0" u="none" strike="noStrike" kern="1200" dirty="0">
                          <a:solidFill>
                            <a:srgbClr val="000000"/>
                          </a:solidFill>
                          <a:effectLst/>
                          <a:latin typeface="Verdana"/>
                          <a:ea typeface="+mn-ea"/>
                          <a:cs typeface="+mn-cs"/>
                        </a:rPr>
                        <a:t>$132,550.00</a:t>
                      </a:r>
                    </a:p>
                    <a:p>
                      <a:pPr marL="0" lvl="0" algn="ctr" rtl="0">
                        <a:buNone/>
                      </a:pPr>
                      <a:r>
                        <a:rPr lang="en-AU" sz="800" b="0" i="0" u="none" strike="noStrike" kern="1200" dirty="0">
                          <a:solidFill>
                            <a:srgbClr val="000000"/>
                          </a:solidFill>
                          <a:effectLst/>
                          <a:latin typeface="Verdana"/>
                          <a:ea typeface="+mn-ea"/>
                          <a:cs typeface="+mn-cs"/>
                        </a:rPr>
                        <a:t>(Fixed Price)</a:t>
                      </a:r>
                      <a:endParaRPr lang="en-AU"/>
                    </a:p>
                  </a:txBody>
                  <a:tcPr marL="6350" marR="6350" marT="6350" marB="0" anchor="ctr">
                    <a:solidFill>
                      <a:schemeClr val="bg1"/>
                    </a:solidFil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lvl="0" algn="ctr" defTabSz="914400" rtl="0">
                        <a:buNone/>
                      </a:pPr>
                      <a:r>
                        <a:rPr lang="en-AU" sz="1000" b="0" i="0" u="none" strike="noStrike" kern="1200" dirty="0">
                          <a:solidFill>
                            <a:srgbClr val="000000"/>
                          </a:solidFill>
                          <a:effectLst/>
                          <a:latin typeface="Verdana"/>
                          <a:ea typeface="+mn-ea"/>
                          <a:cs typeface="+mn-cs"/>
                        </a:rPr>
                        <a:t>$90,270.00</a:t>
                      </a:r>
                      <a:endParaRPr lang="en-US"/>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2150959375"/>
                  </a:ext>
                </a:extLst>
              </a:tr>
              <a:tr h="508061">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$84,654.00</a:t>
                      </a:r>
                      <a:endParaRPr lang="en-US"/>
                    </a:p>
                  </a:txBody>
                  <a:tcPr marL="6350" marR="6350" marT="6350" marB="0" anchor="ctr">
                    <a:solidFill>
                      <a:schemeClr val="bg1"/>
                    </a:solidFil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lvl="0" algn="ctr" defTabSz="914400" rtl="0">
                        <a:buNone/>
                      </a:pPr>
                      <a:r>
                        <a:rPr lang="en-AU" sz="1000" b="0" i="0" u="none" strike="noStrike" kern="1200" dirty="0">
                          <a:solidFill>
                            <a:srgbClr val="000000"/>
                          </a:solidFill>
                          <a:effectLst/>
                          <a:latin typeface="Verdana"/>
                          <a:ea typeface="+mn-ea"/>
                          <a:cs typeface="+mn-cs"/>
                        </a:rPr>
                        <a:t>$39,980.00</a:t>
                      </a:r>
                      <a:endParaRPr lang="en-US"/>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2435666062"/>
                  </a:ext>
                </a:extLst>
              </a:tr>
              <a:tr h="479835">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$20,976.00</a:t>
                      </a:r>
                      <a:endParaRPr lang="en-US"/>
                    </a:p>
                  </a:txBody>
                  <a:tcPr marL="6350" marR="6350" marT="6350" marB="0" anchor="ctr">
                    <a:solidFill>
                      <a:schemeClr val="bg1"/>
                    </a:solidFil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lvl="0" algn="ctr" defTabSz="914400" rtl="0">
                        <a:buNone/>
                      </a:pPr>
                      <a:r>
                        <a:rPr lang="en-AU" sz="1000" b="0" i="0" u="none" strike="noStrike" kern="1200" dirty="0">
                          <a:solidFill>
                            <a:srgbClr val="000000"/>
                          </a:solidFill>
                          <a:effectLst/>
                          <a:latin typeface="Verdana"/>
                          <a:ea typeface="+mn-ea"/>
                          <a:cs typeface="+mn-cs"/>
                        </a:rPr>
                        <a:t>Pending</a:t>
                      </a:r>
                      <a:endParaRPr lang="en-US"/>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42807">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hMerge="1">
                  <a:txBody>
                    <a:bodyPr/>
                    <a:lstStyle/>
                    <a:p>
                      <a:pPr defTabSz="914400"/>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gridSpan="2">
                  <a:txBody>
                    <a:bodyPr/>
                    <a:lstStyle/>
                    <a:p>
                      <a:pPr marL="0" lvl="0" algn="ctr" defTabSz="914400" rtl="0">
                        <a:buNone/>
                      </a:pPr>
                      <a:r>
                        <a:rPr lang="en-AU" sz="1000" b="1" i="1" u="none" strike="noStrike" kern="1200" dirty="0">
                          <a:solidFill>
                            <a:srgbClr val="000000"/>
                          </a:solidFill>
                          <a:effectLst/>
                          <a:latin typeface="Verdana"/>
                          <a:ea typeface="+mn-ea"/>
                          <a:cs typeface="+mn-cs"/>
                        </a:rPr>
                        <a:t>$238,180.00</a:t>
                      </a:r>
                      <a:endParaRPr lang="en-US"/>
                    </a:p>
                  </a:txBody>
                  <a:tcPr marL="6350" marR="6350" marT="6350" marB="0" anchor="ctr">
                    <a:solidFill>
                      <a:schemeClr val="bg2"/>
                    </a:solidFill>
                  </a:tcPr>
                </a:tc>
                <a:tc hMerge="1">
                  <a:txBody>
                    <a:bodyPr/>
                    <a:lstStyle/>
                    <a:p>
                      <a:pPr defTabSz="914400">
                        <a:buClrTx/>
                        <a:buSzTx/>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endParaRPr lang="en-US"/>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4102796134"/>
                  </a:ext>
                </a:extLst>
              </a:tr>
              <a:tr h="342807">
                <a:tc gridSpan="6">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US"/>
                    </a:p>
                  </a:txBody>
                  <a:tcPr marL="6350" marR="6350" marT="6350" marB="0" anchor="ctr">
                    <a:solidFill>
                      <a:schemeClr val="bg1"/>
                    </a:solidFill>
                  </a:tcPr>
                </a:tc>
                <a:tc gridSpan="2">
                  <a:txBody>
                    <a:bodyPr/>
                    <a:lstStyle/>
                    <a:p>
                      <a:pPr marL="0" lvl="0" algn="ctr" rtl="0">
                        <a:buNone/>
                      </a:pPr>
                      <a:r>
                        <a:rPr lang="en-AU" sz="1000" b="0" i="0" u="none" strike="noStrike" kern="1200" dirty="0">
                          <a:solidFill>
                            <a:srgbClr val="000000"/>
                          </a:solidFill>
                          <a:effectLst/>
                          <a:latin typeface="Verdana"/>
                          <a:ea typeface="+mn-ea"/>
                          <a:cs typeface="+mn-cs"/>
                        </a:rPr>
                        <a:t>$79,556.00</a:t>
                      </a:r>
                      <a:endParaRPr lang="en-US"/>
                    </a:p>
                    <a:p>
                      <a:pPr marL="0" marR="0" lvl="0" indent="0" algn="ctr" rtl="0">
                        <a:lnSpc>
                          <a:spcPct val="100000"/>
                        </a:lnSpc>
                        <a:spcBef>
                          <a:spcPts val="0"/>
                        </a:spcBef>
                        <a:spcAft>
                          <a:spcPts val="0"/>
                        </a:spcAft>
                        <a:buFontTx/>
                        <a:buNone/>
                      </a:pPr>
                      <a:r>
                        <a:rPr lang="en-AU" sz="800" b="0" i="0" u="none" strike="noStrike" kern="1200" dirty="0">
                          <a:solidFill>
                            <a:srgbClr val="000000"/>
                          </a:solidFill>
                          <a:effectLst/>
                          <a:latin typeface="Verdana"/>
                          <a:ea typeface="+mn-ea"/>
                          <a:cs typeface="+mn-cs"/>
                        </a:rPr>
                        <a:t>(Fixed Price)</a:t>
                      </a:r>
                      <a:endParaRPr lang="en-AU" sz="1000" b="0" i="0" u="none" strike="noStrike" kern="1200" dirty="0">
                        <a:solidFill>
                          <a:srgbClr val="000000"/>
                        </a:solidFill>
                        <a:effectLst/>
                        <a:latin typeface="Verdana"/>
                        <a:ea typeface="+mn-ea"/>
                        <a:cs typeface="+mn-cs"/>
                      </a:endParaRPr>
                    </a:p>
                  </a:txBody>
                  <a:tcPr marL="6350" marR="6350" marT="6350" marB="0" anchor="ctr">
                    <a:solidFill>
                      <a:schemeClr val="bg1"/>
                    </a:solidFill>
                  </a:tcPr>
                </a:tc>
                <a:tc hMerge="1">
                  <a:txBody>
                    <a:bodyPr/>
                    <a:lstStyle/>
                    <a:p>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N/A</a:t>
                      </a:r>
                      <a:endParaRPr lang="en-US"/>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3877375301"/>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$20,250.00</a:t>
                      </a:r>
                      <a:endParaRPr lang="en-US"/>
                    </a:p>
                  </a:txBody>
                  <a:tcPr marL="6350" marR="6350" marT="6350" marB="0" anchor="ctr">
                    <a:solidFill>
                      <a:schemeClr val="bg1"/>
                    </a:solidFill>
                  </a:tcPr>
                </a:tc>
                <a:tc hMerge="1">
                  <a:txBody>
                    <a:bodyPr/>
                    <a:lstStyle/>
                    <a:p>
                      <a:endParaRPr lang="en-US"/>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$9,100.00</a:t>
                      </a:r>
                      <a:endParaRPr lang="en-US"/>
                    </a:p>
                  </a:txBody>
                  <a:tcPr marL="6350" marR="6350" marT="6350" marB="0" anchor="ctr">
                    <a:solidFill>
                      <a:schemeClr val="bg1"/>
                    </a:solidFill>
                  </a:tcPr>
                </a:tc>
                <a:tc hMerge="1">
                  <a:txBody>
                    <a:bodyPr/>
                    <a:lstStyle/>
                    <a:p>
                      <a:endParaRPr lang="en-US"/>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$24,654.00</a:t>
                      </a:r>
                      <a:endParaRPr lang="en-US"/>
                    </a:p>
                  </a:txBody>
                  <a:tcPr marL="6350" marR="6350" marT="6350" marB="0" anchor="ctr">
                    <a:solidFill>
                      <a:schemeClr val="bg1"/>
                    </a:solidFill>
                  </a:tcPr>
                </a:tc>
                <a:tc hMerge="1">
                  <a:txBody>
                    <a:bodyPr/>
                    <a:lstStyle/>
                    <a:p>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None</a:t>
                      </a:r>
                      <a:endParaRPr lang="en-US"/>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3135702042"/>
                  </a:ext>
                </a:extLst>
              </a:tr>
              <a:tr h="342807">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hMerge="1">
                  <a:txBody>
                    <a:bodyPr/>
                    <a:lstStyle/>
                    <a:p>
                      <a:pPr defTabSz="914400"/>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gridSpan="2">
                  <a:txBody>
                    <a:bodyPr/>
                    <a:lstStyle/>
                    <a:p>
                      <a:pPr marL="0" lvl="0" algn="ctr" defTabSz="914400" rtl="0">
                        <a:buNone/>
                      </a:pPr>
                      <a:r>
                        <a:rPr lang="en-AU" sz="1000" b="1" i="1" u="none" strike="noStrike" kern="1200" dirty="0">
                          <a:solidFill>
                            <a:srgbClr val="000000"/>
                          </a:solidFill>
                          <a:effectLst/>
                          <a:latin typeface="Verdana"/>
                          <a:ea typeface="+mn-ea"/>
                          <a:cs typeface="+mn-cs"/>
                        </a:rPr>
                        <a:t>$133,560.00</a:t>
                      </a:r>
                      <a:endParaRPr lang="en-US"/>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hMerge="1">
                  <a:txBody>
                    <a:bodyPr/>
                    <a:lstStyle/>
                    <a:p>
                      <a:endParaRPr 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lvl="0" algn="ctr">
                        <a:buNone/>
                      </a:pPr>
                      <a:r>
                        <a:rPr lang="en-AU" sz="1000" b="0" i="1" u="none" strike="noStrike" dirty="0">
                          <a:solidFill>
                            <a:schemeClr val="tx1"/>
                          </a:solidFill>
                          <a:effectLst/>
                          <a:latin typeface="+mn-lt"/>
                        </a:rPr>
                        <a:t>-</a:t>
                      </a:r>
                      <a:endParaRPr lang="en-US"/>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7" name="Picture 16">
            <a:extLst>
              <a:ext uri="{FF2B5EF4-FFF2-40B4-BE49-F238E27FC236}">
                <a16:creationId xmlns:a16="http://schemas.microsoft.com/office/drawing/2014/main" id="{EC4164CE-1B8B-4AA7-A357-DCF3E946CF01}"/>
              </a:ext>
            </a:extLst>
          </p:cNvPr>
          <p:cNvPicPr>
            <a:picLocks noChangeAspect="1"/>
          </p:cNvPicPr>
          <p:nvPr/>
        </p:nvPicPr>
        <p:blipFill>
          <a:blip r:embed="rId8"/>
          <a:stretch>
            <a:fillRect/>
          </a:stretch>
        </p:blipFill>
        <p:spPr>
          <a:xfrm>
            <a:off x="4528325" y="1095855"/>
            <a:ext cx="1133630" cy="372341"/>
          </a:xfrm>
          <a:prstGeom prst="rect">
            <a:avLst/>
          </a:prstGeom>
        </p:spPr>
      </p:pic>
      <p:pic>
        <p:nvPicPr>
          <p:cNvPr id="20" name="Picture 19">
            <a:extLst>
              <a:ext uri="{FF2B5EF4-FFF2-40B4-BE49-F238E27FC236}">
                <a16:creationId xmlns:a16="http://schemas.microsoft.com/office/drawing/2014/main" id="{3991995E-2438-4741-819C-8D3B8E69818E}"/>
              </a:ext>
            </a:extLst>
          </p:cNvPr>
          <p:cNvPicPr>
            <a:picLocks noChangeAspect="1"/>
          </p:cNvPicPr>
          <p:nvPr/>
        </p:nvPicPr>
        <p:blipFill>
          <a:blip r:embed="rId9"/>
          <a:stretch>
            <a:fillRect/>
          </a:stretch>
        </p:blipFill>
        <p:spPr>
          <a:xfrm>
            <a:off x="7586261" y="1152076"/>
            <a:ext cx="985124" cy="223118"/>
          </a:xfrm>
          <a:prstGeom prst="rect">
            <a:avLst/>
          </a:prstGeom>
        </p:spPr>
      </p:pic>
      <p:pic>
        <p:nvPicPr>
          <p:cNvPr id="6" name="Picture 5" descr="https://upload.wikimedia.org/wikipedia/commons/thumb/9/96/Microsoft_logo_%282012%29.svg/1280px-Microsoft_logo_%282012%29.svg.png">
            <a:extLst>
              <a:ext uri="{FF2B5EF4-FFF2-40B4-BE49-F238E27FC236}">
                <a16:creationId xmlns:a16="http://schemas.microsoft.com/office/drawing/2014/main" id="{6A933068-F237-46D1-B67A-57E29DB6BC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3318" y="1149172"/>
            <a:ext cx="1041180" cy="22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58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11.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CheeVWQrS6K2Fdi6IESCtA"/>
</p:tagLst>
</file>

<file path=ppt/tags/tag7.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3.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2.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4554E-08F4-4595-B005-99FEB531E0F4}">
  <ds:schemaRefs>
    <ds:schemaRef ds:uri="http://schemas.microsoft.com/office/2006/metadata/properties"/>
    <ds:schemaRef ds:uri="http://schemas.microsoft.com/office/infopath/2007/PartnerControls"/>
    <ds:schemaRef ds:uri="39C40E9B-856B-46A7-8793-65A6FC1828D8"/>
    <ds:schemaRef ds:uri="428bb8f6-6046-4ac8-a522-70af368045b5"/>
    <ds:schemaRef ds:uri="2e263111-b571-4954-8ad9-3d41fbcd6be7"/>
    <ds:schemaRef ds:uri="7D1768DD-F29E-4DC2-9191-F2636B9FA92C"/>
    <ds:schemaRef ds:uri="8DD08C88-CC4C-4D35-9129-A70DAA36BE5E"/>
    <ds:schemaRef ds:uri="5a51c775-c49c-428b-8c1e-2f89178d00f4"/>
    <ds:schemaRef ds:uri="http://schemas.microsoft.com/sharepoint/v3"/>
    <ds:schemaRef ds:uri="203f0f4d-b3b9-4ed8-8c19-eebed11dd308"/>
    <ds:schemaRef ds:uri="83DDB362-4C05-4E52-A8D9-EF2F47978B8D"/>
  </ds:schemaRefs>
</ds:datastoreItem>
</file>

<file path=customXml/itemProps4.xml><?xml version="1.0" encoding="utf-8"?>
<ds:datastoreItem xmlns:ds="http://schemas.openxmlformats.org/officeDocument/2006/customXml" ds:itemID="{E6FC0C5A-5ACD-4FE8-8FA8-4121A9BC1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160</TotalTime>
  <Words>123</Words>
  <Application>Microsoft Office PowerPoint</Application>
  <PresentationFormat>Widescreen</PresentationFormat>
  <Paragraphs>17</Paragraphs>
  <Slides>4</Slides>
  <Notes>3</Notes>
  <HiddenSlides>0</HiddenSlides>
  <MMClips>0</MMClips>
  <ScaleCrop>false</ScaleCrop>
  <HeadingPairs>
    <vt:vector size="4" baseType="variant">
      <vt:variant>
        <vt:lpstr>Theme</vt:lpstr>
      </vt:variant>
      <vt:variant>
        <vt:i4>3</vt:i4>
      </vt:variant>
      <vt:variant>
        <vt:lpstr>Slide Titles</vt:lpstr>
      </vt:variant>
      <vt:variant>
        <vt:i4>4</vt:i4>
      </vt:variant>
    </vt:vector>
  </HeadingPairs>
  <TitlesOfParts>
    <vt:vector size="7" baseType="lpstr">
      <vt:lpstr>Deloitte_US_Onscreen</vt:lpstr>
      <vt:lpstr>Deloitte_US_Onscreen</vt:lpstr>
      <vt:lpstr>Deloitte_US_Onscreen</vt:lpstr>
      <vt:lpstr>Inside Sherpa – Digital Internship</vt:lpstr>
      <vt:lpstr>Targeted Vendors for Further Assessment</vt:lpstr>
      <vt:lpstr>Evaluation | Commercials – Final Offer – Phase 1 only</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Eric Norris</cp:lastModifiedBy>
  <cp:revision>112</cp:revision>
  <cp:lastPrinted>2014-06-25T02:16:22Z</cp:lastPrinted>
  <dcterms:created xsi:type="dcterms:W3CDTF">2016-11-09T03:27:53Z</dcterms:created>
  <dcterms:modified xsi:type="dcterms:W3CDTF">2020-05-25T14:21:14Z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