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34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" id="{6629235E-2297-46AA-8BB4-3DA72DFD4E12}">
          <p14:sldIdLst>
            <p14:sldId id="257"/>
          </p14:sldIdLst>
        </p14:section>
        <p14:section name="Module 1" id="{31371628-D75D-4245-B144-71FF19DC84FD}">
          <p14:sldIdLst>
            <p14:sldId id="344"/>
          </p14:sldIdLst>
        </p14:section>
        <p14:section name="Module 2" id="{8854123B-E4B3-4D6C-86B0-9E6ACC191446}">
          <p14:sldIdLst/>
        </p14:section>
        <p14:section name="Module 3" id="{3C8133C5-4B1C-4E46-AE33-CC30E57F79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DD56B-251E-4785-AA19-F3CBB8146B91}" v="64" dt="2020-05-23T15:41:47.920"/>
    <p1510:client id="{84983B03-3A83-4C79-8151-5EFE8CD8E4C0}" v="883" dt="2020-05-25T08:30:0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DCC6E-7E8B-49B0-90FB-7726D0575546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FF485-9F9D-4E7C-AF3E-907239015E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6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575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000" y="1628781"/>
            <a:ext cx="11340000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360826" y="6556755"/>
            <a:ext cx="1476000" cy="216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Draft – Work in Progress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5110956" y="6527336"/>
            <a:ext cx="1970091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TS&amp;I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Inside Sherpa – Digital Internship Module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cxnSp>
        <p:nvCxnSpPr>
          <p:cNvPr id="10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20545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6542" y="327026"/>
            <a:ext cx="11340000" cy="180000"/>
          </a:xfrm>
        </p:spPr>
        <p:txBody>
          <a:bodyPr/>
          <a:lstStyle>
            <a:lvl1pPr>
              <a:defRPr kumimoji="0" lang="en-AU" sz="900" b="1" i="0" u="none" strike="noStrike" kern="0" cap="all" spc="250" normalizeH="0" baseline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+mn-lt"/>
                <a:ea typeface="Nexa Black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</a:t>
            </a:r>
            <a:endParaRPr lang="en-AU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426000" y="1094104"/>
            <a:ext cx="11340000" cy="0"/>
          </a:xfrm>
          <a:prstGeom prst="line">
            <a:avLst/>
          </a:prstGeom>
          <a:ln w="28575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6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6711950" y="1626099"/>
            <a:ext cx="2921000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55763"/>
            <a:ext cx="6048375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1pPr>
            <a:lvl2pPr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2pPr>
            <a:lvl3pPr marL="18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3pPr>
            <a:lvl4pPr marL="360000" indent="-180000">
              <a:spcBef>
                <a:spcPts val="600"/>
              </a:spcBef>
              <a:spcAft>
                <a:spcPts val="600"/>
              </a:spcAft>
              <a:tabLst>
                <a:tab pos="6705432" algn="r"/>
              </a:tabLst>
              <a:defRPr/>
            </a:lvl4pPr>
            <a:lvl5pPr marL="540000" indent="-18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88"/>
            <a:ext cx="916305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916305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0853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19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800" b="1" dirty="0">
                <a:solidFill>
                  <a:srgbClr val="91DC5A"/>
                </a:solidFill>
                <a:latin typeface="Segoe UI Semilight"/>
                <a:cs typeface="Segoe UI Semilight"/>
              </a:rPr>
              <a:t>Deloitte Virtual Intern</a:t>
            </a:r>
            <a:endParaRPr lang="en-AU" sz="18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Segoe UI Semilight"/>
              <a:cs typeface="Segoe UI Semilight"/>
            </a:endParaRPr>
          </a:p>
        </p:txBody>
      </p:sp>
      <p:grpSp>
        <p:nvGrpSpPr>
          <p:cNvPr id="24" name="Group 23"/>
          <p:cNvGrpSpPr>
            <a:grpSpLocks noChangeAspect="1"/>
          </p:cNvGrpSpPr>
          <p:nvPr/>
        </p:nvGrpSpPr>
        <p:grpSpPr>
          <a:xfrm>
            <a:off x="514247" y="772600"/>
            <a:ext cx="1998000" cy="374400"/>
            <a:chOff x="398463" y="404813"/>
            <a:chExt cx="1627187" cy="307976"/>
          </a:xfrm>
          <a:solidFill>
            <a:srgbClr val="000000"/>
          </a:solidFill>
        </p:grpSpPr>
        <p:sp>
          <p:nvSpPr>
            <p:cNvPr id="25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rgbClr val="86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1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3" name="Freeform 13"/>
            <p:cNvSpPr>
              <a:spLocks noEditPoints="1"/>
            </p:cNvSpPr>
            <p:nvPr userDrawn="1"/>
          </p:nvSpPr>
          <p:spPr bwMode="auto">
            <a:xfrm>
              <a:off x="1709738" y="470679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4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36" name="Title 4"/>
          <p:cNvSpPr txBox="1">
            <a:spLocks/>
          </p:cNvSpPr>
          <p:nvPr/>
        </p:nvSpPr>
        <p:spPr>
          <a:xfrm>
            <a:off x="514247" y="3425223"/>
            <a:ext cx="6315393" cy="64818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Inside</a:t>
            </a:r>
            <a:r>
              <a:rPr kumimoji="0" lang="en-AU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Verdana" panose="020B0604030504040204" pitchFamily="34" charset="0"/>
                <a:cs typeface="Verdana" panose="020B0604030504040204" pitchFamily="34" charset="0"/>
              </a:rPr>
              <a:t> Sherpa – Digital Internship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14247" y="4797835"/>
            <a:ext cx="8480124" cy="92333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AU" sz="2000" u="sng" dirty="0">
                <a:solidFill>
                  <a:schemeClr val="bg1"/>
                </a:solidFill>
                <a:latin typeface="Chronicle Display Black"/>
                <a:ea typeface="Verdana"/>
                <a:cs typeface="Verdana"/>
              </a:rPr>
              <a:t>TASK 1</a:t>
            </a:r>
            <a:endParaRPr lang="en-US" u="sng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en-AU" sz="2400" b="1" dirty="0">
                <a:solidFill>
                  <a:schemeClr val="bg1"/>
                </a:solidFill>
                <a:latin typeface="Chronicle Display Black"/>
                <a:ea typeface="Verdana"/>
                <a:cs typeface="Verdana"/>
              </a:rPr>
              <a:t>Client Discovery</a:t>
            </a:r>
            <a:endParaRPr lang="en-AU" i="1" dirty="0">
              <a:ea typeface="Verdana"/>
              <a:cs typeface="Verdan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27921" y="859429"/>
            <a:ext cx="6858002" cy="513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6266523" y="1188287"/>
            <a:ext cx="5271948" cy="2574236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/>
          <a:p>
            <a:pPr lvl="1"/>
            <a:r>
              <a:rPr lang="en-US" sz="1400" u="sng" noProof="0" dirty="0">
                <a:solidFill>
                  <a:srgbClr val="FFFFFF"/>
                </a:solidFill>
              </a:rPr>
              <a:t>Usability of the Solution</a:t>
            </a:r>
            <a:r>
              <a:rPr lang="en-US" sz="1400" u="sng" dirty="0">
                <a:solidFill>
                  <a:srgbClr val="FFFFFF"/>
                </a:solidFill>
              </a:rPr>
              <a:t> </a:t>
            </a:r>
            <a:endParaRPr lang="en-US" sz="1400" u="sng" noProof="0" dirty="0">
              <a:solidFill>
                <a:srgbClr val="FFFFFF"/>
              </a:solidFill>
            </a:endParaRPr>
          </a:p>
          <a:p>
            <a:pPr lvl="1"/>
            <a:r>
              <a:rPr lang="en-US" sz="1200" b="0" dirty="0">
                <a:solidFill>
                  <a:srgbClr val="FFFFFF"/>
                </a:solidFill>
              </a:rPr>
              <a:t>An important aspect to consider is once the solution is ready, it must also be easy and practically manageable by the clients. The solution must be versatile and resilient. </a:t>
            </a:r>
            <a:r>
              <a:rPr lang="en-US" sz="1200" b="0">
                <a:solidFill>
                  <a:srgbClr val="FFFFFF"/>
                </a:solidFill>
              </a:rPr>
              <a:t>So testing of the solution is essential.</a:t>
            </a:r>
            <a:endParaRPr lang="en-US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Customer tetsting</a:t>
            </a:r>
            <a:endParaRPr lang="en-US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Solution must be compatible on all devices</a:t>
            </a:r>
            <a:endParaRPr lang="en-US" sz="1200" b="0" noProof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Different platforms of all customers has to be considered</a:t>
            </a:r>
            <a:endParaRPr lang="en-US" sz="1200" b="0" dirty="0">
              <a:solidFill>
                <a:srgbClr val="FFFFFF"/>
              </a:solidFill>
            </a:endParaRPr>
          </a:p>
          <a:p>
            <a:pPr marL="171450" lvl="1" indent="-171450">
              <a:buFont typeface="Wingdings"/>
              <a:buChar char="ü"/>
            </a:pPr>
            <a:r>
              <a:rPr lang="en-US" sz="1200" b="0">
                <a:solidFill>
                  <a:srgbClr val="FFFFFF"/>
                </a:solidFill>
              </a:rPr>
              <a:t>The customers expectations and requirements must be satisfied</a:t>
            </a:r>
            <a:endParaRPr lang="en-US" sz="1200" b="0" dirty="0">
              <a:solidFill>
                <a:srgbClr val="FFFFFF"/>
              </a:solidFill>
            </a:endParaRPr>
          </a:p>
          <a:p>
            <a:pPr lvl="1"/>
            <a:endParaRPr lang="en-US" sz="1100" b="0" dirty="0">
              <a:solidFill>
                <a:srgbClr val="FFFFFF"/>
              </a:solidFill>
            </a:endParaRPr>
          </a:p>
          <a:p>
            <a:pPr lvl="1"/>
            <a:endParaRPr lang="en-US" sz="1100" b="0" dirty="0">
              <a:solidFill>
                <a:srgbClr val="FFFFFF"/>
              </a:solidFill>
            </a:endParaRPr>
          </a:p>
          <a:p>
            <a:pPr marL="179705" lvl="2" indent="-17970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10270" y="165188"/>
            <a:ext cx="11469103" cy="493336"/>
          </a:xfrm>
        </p:spPr>
        <p:txBody>
          <a:bodyPr vert="horz" lIns="0" tIns="0" rIns="0" bIns="0" rtlCol="0" anchor="t">
            <a:noAutofit/>
          </a:bodyPr>
          <a:lstStyle/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1"/>
                </a:solidFill>
              </a:rPr>
              <a:t>Technology Considerations 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                                                                   </a:t>
            </a:r>
            <a:r>
              <a:rPr lang="en-US" sz="1800" b="1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US" sz="1800" dirty="0">
                <a:solidFill>
                  <a:srgbClr val="FFFFFF"/>
                </a:solidFill>
                <a:ea typeface="+mn-lt"/>
                <a:cs typeface="+mn-lt"/>
              </a:rPr>
              <a:t>Module 1: Client Discovery</a:t>
            </a:r>
            <a:endParaRPr lang="en-US" sz="1800">
              <a:ea typeface="+mn-lt"/>
              <a:cs typeface="+mn-lt"/>
            </a:endParaRPr>
          </a:p>
          <a:p>
            <a:pPr algn="r">
              <a:spcBef>
                <a:spcPct val="0"/>
              </a:spcBef>
              <a:spcAft>
                <a:spcPts val="0"/>
              </a:spcAft>
            </a:pPr>
            <a:endParaRPr lang="en-US" dirty="0">
              <a:ea typeface="+mn-lt"/>
              <a:cs typeface="+mn-lt"/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44642" y="3876932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400" u="sng" dirty="0">
                <a:solidFill>
                  <a:srgbClr val="FFFFFF"/>
                </a:solidFill>
              </a:rPr>
              <a:t>Technology Delivery</a:t>
            </a:r>
            <a:r>
              <a:rPr lang="en-AU" sz="1100" u="sng" dirty="0">
                <a:solidFill>
                  <a:srgbClr val="FFFFFF"/>
                </a:solidFill>
              </a:rPr>
              <a:t> </a:t>
            </a:r>
          </a:p>
          <a:p>
            <a:pPr marL="179705" lvl="2" indent="-179705"/>
            <a:endParaRPr lang="en-AU" sz="1100" dirty="0">
              <a:solidFill>
                <a:srgbClr val="FFFFFF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644642" y="1188287"/>
            <a:ext cx="5292000" cy="257423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400" u="sng" dirty="0">
                <a:solidFill>
                  <a:srgbClr val="FFFFFF"/>
                </a:solidFill>
              </a:rPr>
              <a:t>Technology Architecture:</a:t>
            </a:r>
            <a:endParaRPr lang="en-AU" sz="1400" b="0" u="sng">
              <a:solidFill>
                <a:srgbClr val="FFFFFF"/>
              </a:solidFill>
            </a:endParaRPr>
          </a:p>
          <a:p>
            <a:pPr lvl="1"/>
            <a:r>
              <a:rPr lang="en-AU" sz="1200" b="0" dirty="0">
                <a:solidFill>
                  <a:srgbClr val="FFFFFF"/>
                </a:solidFill>
              </a:rPr>
              <a:t>The current capacity of a technology to be appropriate for an online banking platform must be surveyed. The potential and the aptness must be inspected with respect to </a:t>
            </a:r>
            <a:r>
              <a:rPr lang="en-AU" sz="1200" b="0" err="1">
                <a:solidFill>
                  <a:srgbClr val="FFFFFF"/>
                </a:solidFill>
              </a:rPr>
              <a:t>MyBanks's</a:t>
            </a:r>
            <a:r>
              <a:rPr lang="en-AU" sz="1200" b="0" dirty="0">
                <a:solidFill>
                  <a:srgbClr val="FFFFFF"/>
                </a:solidFill>
              </a:rPr>
              <a:t> requirements. Some parameters can be:</a:t>
            </a:r>
          </a:p>
          <a:p>
            <a:pPr marL="285750" lvl="1" indent="-285750">
              <a:buAutoNum type="arabicPeriod"/>
            </a:pPr>
            <a:r>
              <a:rPr lang="en-AU" sz="1200" b="0" dirty="0">
                <a:solidFill>
                  <a:srgbClr val="FFFFFF"/>
                </a:solidFill>
              </a:rPr>
              <a:t>Database capacities                             </a:t>
            </a:r>
          </a:p>
          <a:p>
            <a:pPr marL="285750" lvl="1" indent="-285750">
              <a:buFont typeface="Wingdings"/>
              <a:buChar char="ü"/>
            </a:pPr>
            <a:r>
              <a:rPr lang="en-AU" sz="1200" b="0" dirty="0">
                <a:solidFill>
                  <a:srgbClr val="FFFFFF"/>
                </a:solidFill>
              </a:rPr>
              <a:t>Hosting capacities</a:t>
            </a:r>
          </a:p>
          <a:p>
            <a:pPr marL="285750" lvl="1" indent="-285750">
              <a:buFont typeface="Wingdings"/>
              <a:buChar char="ü"/>
            </a:pPr>
            <a:r>
              <a:rPr lang="en-AU" sz="1200" b="0" dirty="0">
                <a:solidFill>
                  <a:srgbClr val="FFFFFF"/>
                </a:solidFill>
              </a:rPr>
              <a:t>Data Security</a:t>
            </a:r>
          </a:p>
          <a:p>
            <a:pPr marL="285750" lvl="1" indent="-285750">
              <a:buFont typeface="Wingdings"/>
              <a:buChar char="ü"/>
            </a:pPr>
            <a:r>
              <a:rPr lang="en-AU" sz="1200" b="0" dirty="0">
                <a:solidFill>
                  <a:srgbClr val="FFFFFF"/>
                </a:solidFill>
              </a:rPr>
              <a:t>Skill required to manage</a:t>
            </a:r>
          </a:p>
          <a:p>
            <a:pPr marL="285750" lvl="1" indent="-285750">
              <a:buFont typeface="Wingdings"/>
              <a:buChar char="ü"/>
            </a:pPr>
            <a:r>
              <a:rPr lang="en-AU" sz="1200" b="0" dirty="0">
                <a:solidFill>
                  <a:srgbClr val="FFFFFF"/>
                </a:solidFill>
              </a:rPr>
              <a:t>Operating system requirements</a:t>
            </a:r>
          </a:p>
          <a:p>
            <a:pPr marL="285750" lvl="1" indent="-285750">
              <a:buFont typeface="Wingdings"/>
              <a:buChar char="ü"/>
            </a:pPr>
            <a:endParaRPr lang="en-AU" sz="1100" b="0" u="sng" dirty="0">
              <a:solidFill>
                <a:srgbClr val="FFFFFF"/>
              </a:solidFill>
            </a:endParaRPr>
          </a:p>
          <a:p>
            <a:pPr lvl="1"/>
            <a:endParaRPr lang="en-AU" b="0">
              <a:solidFill>
                <a:srgbClr val="FFFFFF"/>
              </a:solidFill>
            </a:endParaRPr>
          </a:p>
          <a:p>
            <a:pPr lvl="1"/>
            <a:r>
              <a:rPr lang="en-AU" sz="1200" b="0">
                <a:solidFill>
                  <a:srgbClr val="FFFFFF"/>
                </a:solidFill>
              </a:rPr>
              <a:t>All the methodologies to procure and implement the software must be inspected well .</a:t>
            </a:r>
          </a:p>
          <a:p>
            <a:pPr lvl="1"/>
            <a:r>
              <a:rPr lang="en-AU" sz="1200" b="0">
                <a:solidFill>
                  <a:srgbClr val="FFFFFF"/>
                </a:solidFill>
              </a:rPr>
              <a:t>It must be analyzed whether external and internal componenents  are required or not.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6246471" y="3876932"/>
            <a:ext cx="5292000" cy="24840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None/>
              <a:tabLst>
                <a:tab pos="6705432" algn="r"/>
              </a:tabLst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/>
              <a:buNone/>
              <a:tabLst>
                <a:tab pos="6705432" algn="r"/>
              </a:tabLst>
              <a:defRPr lang="en-US"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Verdana" panose="020B0604030504040204" pitchFamily="34" charset="0"/>
              <a:buChar char="−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798513" rtl="0" eaLnBrk="1" latinLnBrk="0" hangingPunct="1"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sz="1400" u="sng" dirty="0">
                <a:solidFill>
                  <a:srgbClr val="FFFFFF"/>
                </a:solidFill>
              </a:rPr>
              <a:t>Technology Framework and Compatibility </a:t>
            </a:r>
          </a:p>
          <a:p>
            <a:pPr lvl="1"/>
            <a:r>
              <a:rPr lang="en-AU" sz="1200" b="0">
                <a:solidFill>
                  <a:srgbClr val="FFFFFF"/>
                </a:solidFill>
              </a:rPr>
              <a:t>The frameworks must be chosen such that the solution will be compatible to maximum customer.</a:t>
            </a:r>
          </a:p>
          <a:p>
            <a:pPr lvl="1"/>
            <a:r>
              <a:rPr lang="en-AU" sz="1200" b="0" dirty="0">
                <a:solidFill>
                  <a:srgbClr val="FFFFFF"/>
                </a:solidFill>
              </a:rPr>
              <a:t>The operating system, progamming language, platform, browser and internet </a:t>
            </a:r>
            <a:r>
              <a:rPr lang="en-AU" sz="1200" b="0">
                <a:solidFill>
                  <a:srgbClr val="FFFFFF"/>
                </a:solidFill>
              </a:rPr>
              <a:t>requirements must be apt for a large number of customers.</a:t>
            </a:r>
            <a:endParaRPr lang="en-AU" sz="1200" b="0" dirty="0">
              <a:solidFill>
                <a:srgbClr val="FFFFFF"/>
              </a:solidFill>
            </a:endParaRPr>
          </a:p>
          <a:p>
            <a:pPr marL="0" lvl="2" indent="0">
              <a:buNone/>
            </a:pP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640349" y="719005"/>
            <a:ext cx="11266379" cy="40430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 typeface="Arial" panose="020B0604020202020204" pitchFamily="34" charset="0"/>
              <a:buNone/>
              <a:defRPr sz="2000" b="0" kern="120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1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64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2800" indent="-176400" algn="l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Char char="−"/>
              <a:tabLst/>
              <a:defRPr lang="en-US" sz="1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2800" indent="-176400" algn="l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Char char="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dirty="0">
                <a:solidFill>
                  <a:srgbClr val="FFFFFF"/>
                </a:solidFill>
                <a:latin typeface="Calibri"/>
                <a:cs typeface="Calibri"/>
              </a:rPr>
              <a:t>The  technology considerations </a:t>
            </a:r>
            <a:r>
              <a:rPr lang="en-AU" sz="1400" dirty="0" err="1">
                <a:solidFill>
                  <a:srgbClr val="FFFFFF"/>
                </a:solidFill>
                <a:latin typeface="Calibri"/>
                <a:cs typeface="Calibri"/>
              </a:rPr>
              <a:t>MyBank</a:t>
            </a:r>
            <a:r>
              <a:rPr lang="en-AU" sz="1400" dirty="0">
                <a:solidFill>
                  <a:srgbClr val="FFFFFF"/>
                </a:solidFill>
                <a:latin typeface="Calibri"/>
                <a:cs typeface="Calibri"/>
              </a:rPr>
              <a:t> needs to take into account before developing an online banking platform. </a:t>
            </a:r>
          </a:p>
        </p:txBody>
      </p:sp>
    </p:spTree>
    <p:extLst>
      <p:ext uri="{BB962C8B-B14F-4D97-AF65-F5344CB8AC3E}">
        <p14:creationId xmlns:p14="http://schemas.microsoft.com/office/powerpoint/2010/main" val="25525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235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Deloitte_4_3_Onscreen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Unguroiu, Laurentiu (AU - Sydney)</dc:creator>
  <cp:lastModifiedBy>Hi, Andrea</cp:lastModifiedBy>
  <cp:revision>340</cp:revision>
  <dcterms:created xsi:type="dcterms:W3CDTF">2019-02-05T22:29:20Z</dcterms:created>
  <dcterms:modified xsi:type="dcterms:W3CDTF">2020-05-25T08:30:23Z</dcterms:modified>
</cp:coreProperties>
</file>