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notesMasterIdLst>
    <p:notesMasterId r:id="rId5"/>
  </p:notesMasterIdLst>
  <p:sldIdLst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F78068-2BBD-4896-AD10-B4B86C1BB5B8}" v="12" dt="2020-05-23T15:40:40.726"/>
    <p1510:client id="{511F5BD5-DE04-4890-94B6-864D366578CA}" v="741" dt="2020-05-25T11:32:47.388"/>
    <p1510:client id="{7981A66A-F66E-40D7-B71C-3A204AA85273}" v="111" dt="2020-05-25T09:25:16.841"/>
    <p1510:client id="{A1AFE51A-8318-4835-9D2A-AB99C707123D}" v="3" dt="2020-05-23T15:43:02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D3E82-87F8-4ED6-8E7B-E44175F09A5F}" type="datetimeFigureOut">
              <a:rPr lang="en-US"/>
              <a:t>5/25/2020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C8480-AC93-4DF9-BF8D-66FAF9CEF38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24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27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Pwerle Outlin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ubtitle 2"/>
          <p:cNvSpPr>
            <a:spLocks noGrp="1"/>
          </p:cNvSpPr>
          <p:nvPr>
            <p:ph type="subTitle" idx="1"/>
          </p:nvPr>
        </p:nvSpPr>
        <p:spPr>
          <a:xfrm>
            <a:off x="514247" y="4901351"/>
            <a:ext cx="9144000" cy="51657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hronicle Display Black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Title 29"/>
          <p:cNvSpPr>
            <a:spLocks noGrp="1"/>
          </p:cNvSpPr>
          <p:nvPr>
            <p:ph type="title"/>
          </p:nvPr>
        </p:nvSpPr>
        <p:spPr>
          <a:xfrm>
            <a:off x="514247" y="4242951"/>
            <a:ext cx="10927800" cy="608132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4575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6000" y="1628781"/>
            <a:ext cx="11340000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10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360826" y="6556755"/>
            <a:ext cx="1476000" cy="216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Draft – Work in Progress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5110956" y="6527336"/>
            <a:ext cx="1970091" cy="27186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Deloitte TS&amp;I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Inside Sherpa – Digital Internship Module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5" t="24297" r="8992" b="20741"/>
          <a:stretch/>
        </p:blipFill>
        <p:spPr>
          <a:xfrm>
            <a:off x="10625287" y="6509735"/>
            <a:ext cx="1140713" cy="310040"/>
          </a:xfrm>
          <a:prstGeom prst="rect">
            <a:avLst/>
          </a:prstGeom>
        </p:spPr>
      </p:pic>
      <p:cxnSp>
        <p:nvCxnSpPr>
          <p:cNvPr id="10" name="Shape 68"/>
          <p:cNvCxnSpPr/>
          <p:nvPr userDrawn="1"/>
        </p:nvCxnSpPr>
        <p:spPr>
          <a:xfrm>
            <a:off x="426000" y="6475709"/>
            <a:ext cx="11340000" cy="0"/>
          </a:xfrm>
          <a:prstGeom prst="straightConnector1">
            <a:avLst/>
          </a:prstGeom>
          <a:noFill/>
          <a:ln w="12700" cap="flat" cmpd="sng">
            <a:solidFill>
              <a:srgbClr val="53565A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Rectangle 2"/>
          <p:cNvSpPr>
            <a:spLocks/>
          </p:cNvSpPr>
          <p:nvPr userDrawn="1"/>
        </p:nvSpPr>
        <p:spPr bwMode="auto">
          <a:xfrm>
            <a:off x="426000" y="6603200"/>
            <a:ext cx="120545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8DF478-B544-4ED8-9ED4-6A2648E2D233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 |  Deloitte Consulting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6542" y="327026"/>
            <a:ext cx="11340000" cy="180000"/>
          </a:xfrm>
        </p:spPr>
        <p:txBody>
          <a:bodyPr/>
          <a:lstStyle>
            <a:lvl1pPr>
              <a:defRPr kumimoji="0" lang="en-AU" sz="900" b="1" i="0" u="none" strike="noStrike" kern="0" cap="all" spc="250" normalizeH="0" baseline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+mn-lt"/>
                <a:ea typeface="Nexa Black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</a:t>
            </a:r>
            <a:endParaRPr lang="en-AU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V="1">
            <a:off x="426000" y="1094104"/>
            <a:ext cx="11340000" cy="0"/>
          </a:xfrm>
          <a:prstGeom prst="line">
            <a:avLst/>
          </a:prstGeom>
          <a:ln w="28575">
            <a:solidFill>
              <a:srgbClr val="5356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663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6711950" y="1626099"/>
            <a:ext cx="2921000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55763"/>
            <a:ext cx="6048375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08537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119" y="1597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9" y="1597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1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619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316">
          <p15:clr>
            <a:srgbClr val="F26B43"/>
          </p15:clr>
        </p15:guide>
        <p15:guide id="5" pos="736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496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363">
          <p15:clr>
            <a:srgbClr val="F26B43"/>
          </p15:clr>
        </p15:guide>
        <p15:guide id="13" pos="1516">
          <p15:clr>
            <a:srgbClr val="F26B43"/>
          </p15:clr>
        </p15:guide>
        <p15:guide id="14" pos="2560">
          <p15:clr>
            <a:srgbClr val="F26B43"/>
          </p15:clr>
        </p15:guide>
        <p15:guide id="15" pos="2711">
          <p15:clr>
            <a:srgbClr val="F26B43"/>
          </p15:clr>
        </p15:guide>
        <p15:guide id="16" pos="6160">
          <p15:clr>
            <a:srgbClr val="F26B43"/>
          </p15:clr>
        </p15:guide>
        <p15:guide id="17" pos="3764">
          <p15:clr>
            <a:srgbClr val="F26B43"/>
          </p15:clr>
        </p15:guide>
        <p15:guide id="18" pos="3916">
          <p15:clr>
            <a:srgbClr val="F26B43"/>
          </p15:clr>
        </p15:guide>
        <p15:guide id="19" pos="3840">
          <p15:clr>
            <a:srgbClr val="F26B43"/>
          </p15:clr>
        </p15:guide>
        <p15:guide id="20" pos="6312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1"/>
          <p:cNvSpPr txBox="1">
            <a:spLocks/>
          </p:cNvSpPr>
          <p:nvPr/>
        </p:nvSpPr>
        <p:spPr bwMode="gray">
          <a:xfrm>
            <a:off x="514247" y="6456077"/>
            <a:ext cx="2776641" cy="17772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None/>
              <a:def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None/>
              <a:tabLst/>
              <a:def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AU" sz="1800" b="1" dirty="0">
                <a:solidFill>
                  <a:srgbClr val="91DC5A"/>
                </a:solidFill>
                <a:latin typeface="Segoe UI Semilight"/>
                <a:cs typeface="Segoe UI Semilight"/>
              </a:rPr>
              <a:t>Deloitte Virtual Intern</a:t>
            </a:r>
            <a:endParaRPr lang="en-AU" sz="1800" b="1" i="0" u="none" strike="noStrike" kern="1200" cap="none" spc="0" normalizeH="0" baseline="0" noProof="0" dirty="0">
              <a:ln>
                <a:noFill/>
              </a:ln>
              <a:solidFill>
                <a:srgbClr val="91DC5A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514247" y="772600"/>
            <a:ext cx="1998000" cy="374400"/>
            <a:chOff x="398463" y="404813"/>
            <a:chExt cx="1627187" cy="307976"/>
          </a:xfrm>
          <a:solidFill>
            <a:srgbClr val="000000"/>
          </a:solidFill>
        </p:grpSpPr>
        <p:sp>
          <p:nvSpPr>
            <p:cNvPr id="25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6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7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8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9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0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1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2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3" name="Freeform 13"/>
            <p:cNvSpPr>
              <a:spLocks noEditPoints="1"/>
            </p:cNvSpPr>
            <p:nvPr userDrawn="1"/>
          </p:nvSpPr>
          <p:spPr bwMode="auto">
            <a:xfrm>
              <a:off x="1709738" y="470679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4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36" name="Title 4"/>
          <p:cNvSpPr txBox="1">
            <a:spLocks/>
          </p:cNvSpPr>
          <p:nvPr/>
        </p:nvSpPr>
        <p:spPr>
          <a:xfrm>
            <a:off x="514247" y="3425223"/>
            <a:ext cx="6315393" cy="64818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Inside</a:t>
            </a:r>
            <a:r>
              <a:rPr kumimoji="0" lang="en-AU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 Sherpa – Digital Internship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4247" y="4797835"/>
            <a:ext cx="8480124" cy="92333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AU" sz="2000" u="sng" dirty="0">
                <a:solidFill>
                  <a:schemeClr val="bg1"/>
                </a:solidFill>
                <a:latin typeface="Chronicle Display Black"/>
                <a:ea typeface="Verdana"/>
                <a:cs typeface="Verdana"/>
              </a:rPr>
              <a:t>TASK 3</a:t>
            </a:r>
            <a:endParaRPr lang="en-US" u="sng" dirty="0">
              <a:solidFill>
                <a:schemeClr val="bg1"/>
              </a:solidFill>
            </a:endParaRPr>
          </a:p>
          <a:p>
            <a:pPr>
              <a:spcAft>
                <a:spcPts val="1200"/>
              </a:spcAft>
              <a:defRPr/>
            </a:pPr>
            <a:r>
              <a:rPr lang="en-AU" sz="2400" b="1" dirty="0">
                <a:solidFill>
                  <a:schemeClr val="bg1"/>
                </a:solidFill>
                <a:latin typeface="Chronicle Display Black"/>
                <a:ea typeface="Verdana"/>
              </a:rPr>
              <a:t>Considerations for mobilisation</a:t>
            </a:r>
            <a:endParaRPr lang="en-AU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27921" y="859429"/>
            <a:ext cx="6858002" cy="513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1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6246471" y="1128129"/>
            <a:ext cx="5292000" cy="2484000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t">
            <a:noAutofit/>
          </a:bodyPr>
          <a:lstStyle/>
          <a:p>
            <a:pPr lvl="1"/>
            <a:r>
              <a:rPr lang="en-AU" sz="1400" u="sng" dirty="0">
                <a:solidFill>
                  <a:srgbClr val="FFFFFF"/>
                </a:solidFill>
              </a:rPr>
              <a:t>Delivery Approach</a:t>
            </a:r>
          </a:p>
          <a:p>
            <a:pPr marL="285750" lvl="1" indent="-285750">
              <a:buFont typeface="Wingdings"/>
              <a:buChar char="ü"/>
            </a:pPr>
            <a:r>
              <a:rPr lang="en-AU" sz="1100" b="0">
                <a:solidFill>
                  <a:srgbClr val="FFFFFF"/>
                </a:solidFill>
              </a:rPr>
              <a:t>The solution must meet the consumers requirements</a:t>
            </a:r>
            <a:endParaRPr lang="en-AU" sz="1100" u="sng">
              <a:solidFill>
                <a:srgbClr val="FFFFFF"/>
              </a:solidFill>
            </a:endParaRPr>
          </a:p>
          <a:p>
            <a:pPr marL="285750" lvl="1" indent="-285750">
              <a:buFont typeface="Wingdings"/>
              <a:buChar char="ü"/>
            </a:pPr>
            <a:r>
              <a:rPr lang="en-AU" sz="1100" b="0">
                <a:solidFill>
                  <a:srgbClr val="FFFFFF"/>
                </a:solidFill>
              </a:rPr>
              <a:t>The structure of project delivery to the consumer has to be very efficient and ideal</a:t>
            </a:r>
            <a:endParaRPr lang="en-AU" sz="1100" b="0" noProof="0" dirty="0">
              <a:solidFill>
                <a:srgbClr val="FFFFFF"/>
              </a:solidFill>
            </a:endParaRPr>
          </a:p>
          <a:p>
            <a:pPr marL="285750" lvl="1" indent="-285750">
              <a:buFont typeface="Wingdings"/>
              <a:buChar char="ü"/>
            </a:pPr>
            <a:r>
              <a:rPr lang="en-AU" sz="1100" b="0">
                <a:solidFill>
                  <a:srgbClr val="FFFFFF"/>
                </a:solidFill>
              </a:rPr>
              <a:t>An appropriate methodology for the project has to be decided</a:t>
            </a:r>
            <a:endParaRPr lang="en-AU" sz="1100" b="0" dirty="0">
              <a:solidFill>
                <a:srgbClr val="FFFFFF"/>
              </a:solidFill>
            </a:endParaRPr>
          </a:p>
          <a:p>
            <a:pPr marL="285750" lvl="1" indent="-285750">
              <a:buFont typeface="Wingdings"/>
              <a:buChar char="ü"/>
            </a:pPr>
            <a:r>
              <a:rPr lang="en-AU" sz="1100" b="0">
                <a:solidFill>
                  <a:srgbClr val="FFFFFF"/>
                </a:solidFill>
              </a:rPr>
              <a:t>A suitable set of tools to be used for the project have to be set in advance</a:t>
            </a:r>
            <a:endParaRPr lang="en-AU" sz="1100" b="0" dirty="0">
              <a:solidFill>
                <a:srgbClr val="FFFFFF"/>
              </a:solidFill>
            </a:endParaRPr>
          </a:p>
          <a:p>
            <a:pPr marL="285750" lvl="1" indent="-285750">
              <a:buFont typeface="Wingdings"/>
              <a:buChar char="ü"/>
            </a:pPr>
            <a:r>
              <a:rPr lang="en-AU" sz="1100" b="0">
                <a:solidFill>
                  <a:srgbClr val="FFFFFF"/>
                </a:solidFill>
              </a:rPr>
              <a:t>The method to complete the process must be unambiguous</a:t>
            </a:r>
            <a:endParaRPr lang="en-AU" sz="1100" b="0" dirty="0">
              <a:solidFill>
                <a:srgbClr val="FFFFFF"/>
              </a:solidFill>
            </a:endParaRPr>
          </a:p>
          <a:p>
            <a:pPr marL="285750" lvl="1" indent="-285750">
              <a:buFont typeface="Wingdings"/>
              <a:buChar char="ü"/>
            </a:pPr>
            <a:endParaRPr lang="en-AU" sz="1100" b="0" dirty="0">
              <a:solidFill>
                <a:srgbClr val="FFFFFF"/>
              </a:solidFill>
            </a:endParaRPr>
          </a:p>
          <a:p>
            <a:pPr marL="179705" lvl="2" indent="-179705"/>
            <a:endParaRPr lang="en-US" sz="1400" b="1" u="sng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0164" y="252192"/>
            <a:ext cx="11378865" cy="27394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Implementation Aspects    </a:t>
            </a:r>
            <a:r>
              <a:rPr lang="en-US">
                <a:solidFill>
                  <a:srgbClr val="FFFFFF"/>
                </a:solidFill>
              </a:rPr>
              <a:t>                                            Module 3: </a:t>
            </a: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Considerations for Mobilisation</a:t>
            </a:r>
          </a:p>
          <a:p>
            <a:endParaRPr lang="en-US" noProof="0" dirty="0">
              <a:solidFill>
                <a:srgbClr val="FFFFFF"/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44642" y="3816774"/>
            <a:ext cx="5292000" cy="248400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798513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sz="1400" u="sng" dirty="0">
                <a:solidFill>
                  <a:srgbClr val="FFFFFF"/>
                </a:solidFill>
              </a:rPr>
              <a:t>Resource Requirements</a:t>
            </a:r>
          </a:p>
          <a:p>
            <a:pPr marL="285750" lvl="1" indent="-285750">
              <a:buFont typeface="Wingdings"/>
              <a:buChar char="ü"/>
            </a:pPr>
            <a:r>
              <a:rPr lang="en-AU" sz="1400" b="0">
                <a:solidFill>
                  <a:srgbClr val="FFFFFF"/>
                </a:solidFill>
              </a:rPr>
              <a:t>Which type of resources are to required </a:t>
            </a:r>
          </a:p>
          <a:p>
            <a:pPr marL="285750" lvl="1" indent="-285750">
              <a:buFont typeface="Wingdings"/>
              <a:buChar char="ü"/>
            </a:pPr>
            <a:r>
              <a:rPr lang="en-AU" sz="1400" b="0">
                <a:solidFill>
                  <a:srgbClr val="FFFFFF"/>
                </a:solidFill>
              </a:rPr>
              <a:t>The skillset of the working personnel must be considered</a:t>
            </a:r>
          </a:p>
          <a:p>
            <a:pPr marL="285750" lvl="1" indent="-285750">
              <a:buFont typeface="Wingdings"/>
              <a:buChar char="ü"/>
            </a:pPr>
            <a:r>
              <a:rPr lang="en-AU" sz="1400" b="0">
                <a:solidFill>
                  <a:srgbClr val="FFFFFF"/>
                </a:solidFill>
              </a:rPr>
              <a:t>If outsourcing of work is required, it is to be listed and inspected</a:t>
            </a:r>
          </a:p>
          <a:p>
            <a:pPr marL="285750" lvl="1" indent="-285750">
              <a:buFont typeface="Wingdings"/>
              <a:buChar char="ü"/>
            </a:pPr>
            <a:r>
              <a:rPr lang="en-AU" sz="1400" b="0">
                <a:solidFill>
                  <a:srgbClr val="FFFFFF"/>
                </a:solidFill>
              </a:rPr>
              <a:t>Team members must have the appropriate skills and technical prowess</a:t>
            </a:r>
            <a:endParaRPr lang="en-AU" sz="1400" b="0" dirty="0">
              <a:solidFill>
                <a:srgbClr val="FFFFFF"/>
              </a:solidFill>
            </a:endParaRPr>
          </a:p>
          <a:p>
            <a:pPr marL="179705" lvl="2" indent="-179705"/>
            <a:endParaRPr lang="en-AU" sz="1400" b="1" u="sng" dirty="0">
              <a:solidFill>
                <a:srgbClr val="FFFFFF"/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44642" y="1128129"/>
            <a:ext cx="5292000" cy="248400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798513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u="sng" dirty="0">
                <a:solidFill>
                  <a:srgbClr val="FFFFFF"/>
                </a:solidFill>
              </a:rPr>
              <a:t>Timeframes</a:t>
            </a:r>
          </a:p>
          <a:p>
            <a:pPr marL="285750" lvl="1" indent="-285750">
              <a:buFont typeface="Wingdings"/>
              <a:buChar char="ü"/>
            </a:pPr>
            <a:r>
              <a:rPr lang="en-US" sz="1400" b="0">
                <a:solidFill>
                  <a:srgbClr val="FFFFFF"/>
                </a:solidFill>
              </a:rPr>
              <a:t>Timelines must consider all key milestones and key tasks</a:t>
            </a:r>
          </a:p>
          <a:p>
            <a:pPr marL="285750" lvl="1" indent="-285750">
              <a:buFont typeface="Wingdings"/>
              <a:buChar char="ü"/>
            </a:pPr>
            <a:r>
              <a:rPr lang="en-US" sz="1400" b="0">
                <a:solidFill>
                  <a:srgbClr val="FFFFFF"/>
                </a:solidFill>
              </a:rPr>
              <a:t>The schedule of the tasks isan important segment</a:t>
            </a:r>
          </a:p>
          <a:p>
            <a:pPr marL="285750" lvl="1" indent="-285750">
              <a:buFont typeface="Wingdings"/>
              <a:buChar char="ü"/>
            </a:pPr>
            <a:r>
              <a:rPr lang="en-US" sz="1400" b="0">
                <a:solidFill>
                  <a:srgbClr val="FFFFFF"/>
                </a:solidFill>
              </a:rPr>
              <a:t>Grouping of tasks must be done if possiible</a:t>
            </a:r>
          </a:p>
          <a:p>
            <a:pPr marL="285750" lvl="1" indent="-285750">
              <a:buFont typeface="Wingdings"/>
              <a:buChar char="ü"/>
            </a:pPr>
            <a:r>
              <a:rPr lang="en-US" sz="1400" b="0">
                <a:solidFill>
                  <a:srgbClr val="FFFFFF"/>
                </a:solidFill>
              </a:rPr>
              <a:t>Identification of important cliets and stakeholders is necessary</a:t>
            </a:r>
          </a:p>
          <a:p>
            <a:pPr marL="285750" lvl="1" indent="-285750">
              <a:buFont typeface="Wingdings"/>
              <a:buChar char="ü"/>
            </a:pPr>
            <a:r>
              <a:rPr lang="en-US" sz="1400" b="0">
                <a:solidFill>
                  <a:srgbClr val="FFFFFF"/>
                </a:solidFill>
              </a:rPr>
              <a:t>Prime documents and deliverables to be specified</a:t>
            </a:r>
            <a:endParaRPr lang="en-US" sz="1400" b="0" dirty="0">
              <a:solidFill>
                <a:srgbClr val="FFFFFF"/>
              </a:solidFill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246471" y="3816774"/>
            <a:ext cx="5292000" cy="248400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798513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sz="1400" u="sng" dirty="0">
                <a:solidFill>
                  <a:srgbClr val="FFFFFF"/>
                </a:solidFill>
              </a:rPr>
              <a:t>Cost Estimates</a:t>
            </a:r>
          </a:p>
          <a:p>
            <a:pPr marL="285750" lvl="1" indent="-285750">
              <a:buFont typeface="Wingdings"/>
              <a:buChar char="ü"/>
            </a:pPr>
            <a:r>
              <a:rPr lang="en-AU" sz="1400" b="0">
                <a:solidFill>
                  <a:srgbClr val="FFFFFF"/>
                </a:solidFill>
              </a:rPr>
              <a:t>For the overall project, the cost estimation must be done with an approximate calculation of it</a:t>
            </a:r>
          </a:p>
          <a:p>
            <a:pPr marL="285750" lvl="1" indent="-285750">
              <a:buFont typeface="Wingdings"/>
              <a:buChar char="ü"/>
            </a:pPr>
            <a:r>
              <a:rPr lang="en-AU" sz="1400" b="0">
                <a:solidFill>
                  <a:srgbClr val="FFFFFF"/>
                </a:solidFill>
              </a:rPr>
              <a:t>All the contracts and rates for the materials and teams is to be considered</a:t>
            </a:r>
          </a:p>
          <a:p>
            <a:pPr marL="285750" lvl="1" indent="-285750">
              <a:buFont typeface="Wingdings"/>
              <a:buChar char="ü"/>
            </a:pPr>
            <a:endParaRPr lang="en-AU" sz="1100" b="0" dirty="0">
              <a:solidFill>
                <a:srgbClr val="FFFFFF"/>
              </a:solidFill>
            </a:endParaRPr>
          </a:p>
          <a:p>
            <a:pPr marL="179705" lvl="2" indent="-179705"/>
            <a:endParaRPr lang="en-AU" sz="1400" b="1" u="sng" dirty="0">
              <a:solidFill>
                <a:srgbClr val="FFFFFF"/>
              </a:solidFill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570164" y="678900"/>
            <a:ext cx="11266379" cy="4043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None/>
              <a:defRPr sz="2000" b="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1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2800" indent="-1764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>
                <a:solidFill>
                  <a:srgbClr val="FFFFFF"/>
                </a:solidFill>
              </a:rPr>
              <a:t>How to develop and implement </a:t>
            </a:r>
            <a:r>
              <a:rPr lang="en-AU" sz="1100" err="1">
                <a:solidFill>
                  <a:srgbClr val="FFFFFF"/>
                </a:solidFill>
              </a:rPr>
              <a:t>MyBank’s</a:t>
            </a:r>
            <a:r>
              <a:rPr lang="en-AU" sz="1100">
                <a:solidFill>
                  <a:srgbClr val="FFFFFF"/>
                </a:solidFill>
              </a:rPr>
              <a:t> online banking solution .  </a:t>
            </a:r>
          </a:p>
        </p:txBody>
      </p:sp>
    </p:spTree>
    <p:extLst>
      <p:ext uri="{BB962C8B-B14F-4D97-AF65-F5344CB8AC3E}">
        <p14:creationId xmlns:p14="http://schemas.microsoft.com/office/powerpoint/2010/main" val="344611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loitte_4_3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�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- Network and Security Solutions - Wide.potx" id="{BBB8FC03-DEC5-4C7E-971D-ABE7AE675190}" vid="{44E1F9DE-26A1-427E-A0A8-34CC89E4AC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Deloitte_4_3_Onscreen</vt:lpstr>
      <vt:lpstr>PowerPoint Presentation</vt:lpstr>
      <vt:lpstr>Implementation Aspects                                                Module 3: Considerations for Mobilisation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209</cp:revision>
  <dcterms:created xsi:type="dcterms:W3CDTF">2013-07-15T20:26:40Z</dcterms:created>
  <dcterms:modified xsi:type="dcterms:W3CDTF">2020-05-25T11:33:00Z</dcterms:modified>
</cp:coreProperties>
</file>