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1" r:id="rId6"/>
    <p:sldId id="260"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67F8545-D80B-4ABA-BED6-E4013EC83DC4}" v="5002" dt="2020-05-02T13:37:05.66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5/2/2020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5/2/2020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5/2/2020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5/2/2020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5/2/2020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5/2/2020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5/2/2020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5/2/2020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5/2/2020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5/2/2020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5/2/2020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5/2/2020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hyperlink" Target="https://azure.microsoft.com/en-us/overview/what-is-cloud-computing/#benefits" TargetMode="External"/><Relationship Id="rId7" Type="http://schemas.openxmlformats.org/officeDocument/2006/relationships/hyperlink" Target="https://searchcloudcomputing.techtarget.com/definition/Infrastructure-as-a-Service-IaaS" TargetMode="Externa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hyperlink" Target="https://aws.amazon.com/what-is-cloud-computing/" TargetMode="External"/><Relationship Id="rId5" Type="http://schemas.openxmlformats.org/officeDocument/2006/relationships/hyperlink" Target="https://www2.deloitte.com/au/en/pages/deloitte-private/articles/cloud-computing-deloitte-private.html" TargetMode="External"/><Relationship Id="rId4" Type="http://schemas.openxmlformats.org/officeDocument/2006/relationships/hyperlink" Target="https://www.paranet.com/blog/bid/128263/The-5-Essential-Characteristics-of-Cloud-Computing"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68A3A22-ECE7-4EEC-AACA-D37DAE46DC61}"/>
              </a:ext>
            </a:extLst>
          </p:cNvPr>
          <p:cNvSpPr/>
          <p:nvPr/>
        </p:nvSpPr>
        <p:spPr>
          <a:xfrm>
            <a:off x="4009" y="4010"/>
            <a:ext cx="12178127" cy="266315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ADBA4091-3D53-46AE-9883-C89798309AB3}"/>
              </a:ext>
            </a:extLst>
          </p:cNvPr>
          <p:cNvSpPr/>
          <p:nvPr/>
        </p:nvSpPr>
        <p:spPr>
          <a:xfrm>
            <a:off x="-3509" y="2673517"/>
            <a:ext cx="12171946" cy="92242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6" descr="A picture containing drawing&#10;&#10;Description generated with very high confidence">
            <a:extLst>
              <a:ext uri="{FF2B5EF4-FFF2-40B4-BE49-F238E27FC236}">
                <a16:creationId xmlns:a16="http://schemas.microsoft.com/office/drawing/2014/main" id="{0B8CFA71-CD18-43C4-BA44-D33DAE4058B7}"/>
              </a:ext>
            </a:extLst>
          </p:cNvPr>
          <p:cNvPicPr>
            <a:picLocks noChangeAspect="1"/>
          </p:cNvPicPr>
          <p:nvPr/>
        </p:nvPicPr>
        <p:blipFill>
          <a:blip r:embed="rId2"/>
          <a:stretch>
            <a:fillRect/>
          </a:stretch>
        </p:blipFill>
        <p:spPr>
          <a:xfrm>
            <a:off x="9426742" y="5304194"/>
            <a:ext cx="2763253" cy="1553533"/>
          </a:xfrm>
          <a:prstGeom prst="rect">
            <a:avLst/>
          </a:prstGeom>
        </p:spPr>
      </p:pic>
      <p:sp>
        <p:nvSpPr>
          <p:cNvPr id="8" name="TextBox 7">
            <a:extLst>
              <a:ext uri="{FF2B5EF4-FFF2-40B4-BE49-F238E27FC236}">
                <a16:creationId xmlns:a16="http://schemas.microsoft.com/office/drawing/2014/main" id="{4B5928D7-9F72-41D2-9A1C-4E8C68D687DD}"/>
              </a:ext>
            </a:extLst>
          </p:cNvPr>
          <p:cNvSpPr txBox="1"/>
          <p:nvPr/>
        </p:nvSpPr>
        <p:spPr>
          <a:xfrm>
            <a:off x="3145256" y="4478755"/>
            <a:ext cx="5600699" cy="584775"/>
          </a:xfrm>
          <a:prstGeom prst="rect">
            <a:avLst/>
          </a:prstGeom>
          <a:ln>
            <a:no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dirty="0">
                <a:latin typeface="Calibri"/>
                <a:cs typeface="Calibri"/>
              </a:rPr>
              <a:t>THE FUNDAMENTALS OF CLOUD</a:t>
            </a:r>
          </a:p>
        </p:txBody>
      </p:sp>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E871898-28D4-4524-B8A7-6A5703476E32}"/>
              </a:ext>
            </a:extLst>
          </p:cNvPr>
          <p:cNvSpPr txBox="1"/>
          <p:nvPr/>
        </p:nvSpPr>
        <p:spPr>
          <a:xfrm>
            <a:off x="122321" y="122321"/>
            <a:ext cx="4437647"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t>Cloud computing-</a:t>
            </a:r>
            <a:r>
              <a:rPr lang="en-US" sz="2400" dirty="0"/>
              <a:t> </a:t>
            </a:r>
            <a:r>
              <a:rPr lang="en-US" sz="2400" b="1" dirty="0">
                <a:solidFill>
                  <a:srgbClr val="92D050"/>
                </a:solidFill>
              </a:rPr>
              <a:t>The basics </a:t>
            </a:r>
            <a:endParaRPr lang="en-US" sz="2400" b="1" dirty="0">
              <a:solidFill>
                <a:srgbClr val="92D050"/>
              </a:solidFill>
              <a:cs typeface="Calibri"/>
            </a:endParaRPr>
          </a:p>
        </p:txBody>
      </p:sp>
      <p:cxnSp>
        <p:nvCxnSpPr>
          <p:cNvPr id="3" name="Straight Arrow Connector 2">
            <a:extLst>
              <a:ext uri="{FF2B5EF4-FFF2-40B4-BE49-F238E27FC236}">
                <a16:creationId xmlns:a16="http://schemas.microsoft.com/office/drawing/2014/main" id="{075AC9E8-7CDA-445A-961E-94FF983BABCE}"/>
              </a:ext>
            </a:extLst>
          </p:cNvPr>
          <p:cNvCxnSpPr/>
          <p:nvPr/>
        </p:nvCxnSpPr>
        <p:spPr>
          <a:xfrm flipV="1">
            <a:off x="194510" y="565486"/>
            <a:ext cx="3629525" cy="10025"/>
          </a:xfrm>
          <a:prstGeom prst="straightConnector1">
            <a:avLst/>
          </a:prstGeom>
          <a:ln/>
        </p:spPr>
        <p:style>
          <a:lnRef idx="2">
            <a:schemeClr val="dk1"/>
          </a:lnRef>
          <a:fillRef idx="0">
            <a:schemeClr val="dk1"/>
          </a:fillRef>
          <a:effectRef idx="1">
            <a:schemeClr val="dk1"/>
          </a:effectRef>
          <a:fontRef idx="minor">
            <a:schemeClr val="tx1"/>
          </a:fontRef>
        </p:style>
      </p:cxnSp>
      <p:pic>
        <p:nvPicPr>
          <p:cNvPr id="4" name="Picture 4" descr="A picture containing drawing&#10;&#10;Description generated with very high confidence">
            <a:extLst>
              <a:ext uri="{FF2B5EF4-FFF2-40B4-BE49-F238E27FC236}">
                <a16:creationId xmlns:a16="http://schemas.microsoft.com/office/drawing/2014/main" id="{DAD3200F-25FA-4976-9F35-7586E7843A99}"/>
              </a:ext>
            </a:extLst>
          </p:cNvPr>
          <p:cNvPicPr>
            <a:picLocks noChangeAspect="1"/>
          </p:cNvPicPr>
          <p:nvPr/>
        </p:nvPicPr>
        <p:blipFill>
          <a:blip r:embed="rId2"/>
          <a:stretch>
            <a:fillRect/>
          </a:stretch>
        </p:blipFill>
        <p:spPr>
          <a:xfrm>
            <a:off x="10986815" y="5649932"/>
            <a:ext cx="1201716" cy="1201716"/>
          </a:xfrm>
          <a:prstGeom prst="rect">
            <a:avLst/>
          </a:prstGeom>
        </p:spPr>
      </p:pic>
      <p:sp>
        <p:nvSpPr>
          <p:cNvPr id="6" name="TextBox 5">
            <a:extLst>
              <a:ext uri="{FF2B5EF4-FFF2-40B4-BE49-F238E27FC236}">
                <a16:creationId xmlns:a16="http://schemas.microsoft.com/office/drawing/2014/main" id="{0153B8BA-4BFC-4C48-A0A6-F43DDFBE842B}"/>
              </a:ext>
            </a:extLst>
          </p:cNvPr>
          <p:cNvSpPr txBox="1"/>
          <p:nvPr/>
        </p:nvSpPr>
        <p:spPr>
          <a:xfrm>
            <a:off x="79332" y="6446729"/>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chemeClr val="bg1">
                    <a:lumMod val="50000"/>
                  </a:schemeClr>
                </a:solidFill>
              </a:rPr>
              <a:t>Page 1</a:t>
            </a:r>
            <a:endParaRPr lang="en-US" dirty="0">
              <a:solidFill>
                <a:schemeClr val="bg1">
                  <a:lumMod val="50000"/>
                </a:schemeClr>
              </a:solidFill>
              <a:cs typeface="Calibri"/>
            </a:endParaRPr>
          </a:p>
        </p:txBody>
      </p:sp>
      <p:sp>
        <p:nvSpPr>
          <p:cNvPr id="7" name="TextBox 6">
            <a:extLst>
              <a:ext uri="{FF2B5EF4-FFF2-40B4-BE49-F238E27FC236}">
                <a16:creationId xmlns:a16="http://schemas.microsoft.com/office/drawing/2014/main" id="{7D41E6F6-17A9-4940-826C-C392893B00AE}"/>
              </a:ext>
            </a:extLst>
          </p:cNvPr>
          <p:cNvSpPr txBox="1"/>
          <p:nvPr/>
        </p:nvSpPr>
        <p:spPr>
          <a:xfrm>
            <a:off x="194153" y="1248427"/>
            <a:ext cx="10791171" cy="45243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solidFill>
                  <a:srgbClr val="92D050"/>
                </a:solidFill>
              </a:rPr>
              <a:t>Definition</a:t>
            </a:r>
            <a:endParaRPr lang="en-US" b="1">
              <a:solidFill>
                <a:srgbClr val="92D050"/>
              </a:solidFill>
              <a:cs typeface="Calibri"/>
            </a:endParaRPr>
          </a:p>
          <a:p>
            <a:r>
              <a:rPr lang="en-US" dirty="0"/>
              <a:t>The delivery of computing services such as storage, databases and software over the internet is termed as cloud computing.</a:t>
            </a:r>
            <a:endParaRPr lang="en-US">
              <a:cs typeface="Calibri"/>
            </a:endParaRPr>
          </a:p>
          <a:p>
            <a:endParaRPr lang="en-US" dirty="0">
              <a:cs typeface="Calibri"/>
            </a:endParaRPr>
          </a:p>
          <a:p>
            <a:r>
              <a:rPr lang="en-US" dirty="0">
                <a:cs typeface="Calibri"/>
              </a:rPr>
              <a:t>The user can access files and applications from any device which is connected to the internet. The past updates, changes and progress made in the documents are all saved and visible when viewed from another device</a:t>
            </a:r>
            <a:endParaRPr lang="en-US" dirty="0"/>
          </a:p>
          <a:p>
            <a:endParaRPr lang="en-US" dirty="0">
              <a:cs typeface="Calibri"/>
            </a:endParaRPr>
          </a:p>
          <a:p>
            <a:r>
              <a:rPr lang="en-US" b="1" dirty="0">
                <a:solidFill>
                  <a:srgbClr val="92D050"/>
                </a:solidFill>
                <a:cs typeface="Calibri"/>
              </a:rPr>
              <a:t>What "cloud" really means</a:t>
            </a:r>
          </a:p>
          <a:p>
            <a:r>
              <a:rPr lang="en-US" dirty="0">
                <a:cs typeface="Calibri"/>
              </a:rPr>
              <a:t>The phrase "cloud" is a metaphor for internet. Hence, cloud computing simply refers to internet-based computing.</a:t>
            </a:r>
          </a:p>
          <a:p>
            <a:endParaRPr lang="en-US" dirty="0">
              <a:cs typeface="Calibri"/>
            </a:endParaRPr>
          </a:p>
          <a:p>
            <a:r>
              <a:rPr lang="en-US" dirty="0">
                <a:cs typeface="Calibri"/>
              </a:rPr>
              <a:t>An instance of use cloud computing in our everyday life is emails.</a:t>
            </a:r>
          </a:p>
          <a:p>
            <a:endParaRPr lang="en-US" dirty="0">
              <a:cs typeface="Calibri"/>
            </a:endParaRPr>
          </a:p>
          <a:p>
            <a:r>
              <a:rPr lang="en-US" b="1" dirty="0">
                <a:solidFill>
                  <a:srgbClr val="92D050"/>
                </a:solidFill>
                <a:cs typeface="Calibri"/>
              </a:rPr>
              <a:t>What cloud computing can do</a:t>
            </a:r>
          </a:p>
          <a:p>
            <a:r>
              <a:rPr lang="en-US" dirty="0">
                <a:cs typeface="Calibri"/>
              </a:rPr>
              <a:t>With cloud computing, one can quickly build, deploy, test and scale applications, easily store and recover data, and access the same from anywhere, anytime on any device!</a:t>
            </a:r>
          </a:p>
          <a:p>
            <a:endParaRPr lang="en-US" dirty="0">
              <a:cs typeface="Calibri"/>
            </a:endParaRPr>
          </a:p>
        </p:txBody>
      </p:sp>
    </p:spTree>
    <p:extLst>
      <p:ext uri="{BB962C8B-B14F-4D97-AF65-F5344CB8AC3E}">
        <p14:creationId xmlns:p14="http://schemas.microsoft.com/office/powerpoint/2010/main" val="32723616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E871898-28D4-4524-B8A7-6A5703476E32}"/>
              </a:ext>
            </a:extLst>
          </p:cNvPr>
          <p:cNvSpPr txBox="1"/>
          <p:nvPr/>
        </p:nvSpPr>
        <p:spPr>
          <a:xfrm>
            <a:off x="122321" y="122321"/>
            <a:ext cx="7590029"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t>Cloud computing-</a:t>
            </a:r>
            <a:r>
              <a:rPr lang="en-US" sz="2400" dirty="0"/>
              <a:t> </a:t>
            </a:r>
            <a:r>
              <a:rPr lang="en-US" sz="2400" b="1" dirty="0">
                <a:solidFill>
                  <a:srgbClr val="92D050"/>
                </a:solidFill>
              </a:rPr>
              <a:t>The five key characteristics </a:t>
            </a:r>
            <a:endParaRPr lang="en-US" sz="2400" b="1" dirty="0">
              <a:solidFill>
                <a:srgbClr val="92D050"/>
              </a:solidFill>
              <a:cs typeface="Calibri"/>
            </a:endParaRPr>
          </a:p>
        </p:txBody>
      </p:sp>
      <p:cxnSp>
        <p:nvCxnSpPr>
          <p:cNvPr id="3" name="Straight Arrow Connector 2">
            <a:extLst>
              <a:ext uri="{FF2B5EF4-FFF2-40B4-BE49-F238E27FC236}">
                <a16:creationId xmlns:a16="http://schemas.microsoft.com/office/drawing/2014/main" id="{075AC9E8-7CDA-445A-961E-94FF983BABCE}"/>
              </a:ext>
            </a:extLst>
          </p:cNvPr>
          <p:cNvCxnSpPr/>
          <p:nvPr/>
        </p:nvCxnSpPr>
        <p:spPr>
          <a:xfrm flipV="1">
            <a:off x="194510" y="565486"/>
            <a:ext cx="5706757" cy="10025"/>
          </a:xfrm>
          <a:prstGeom prst="straightConnector1">
            <a:avLst/>
          </a:prstGeom>
          <a:ln/>
        </p:spPr>
        <p:style>
          <a:lnRef idx="2">
            <a:schemeClr val="dk1"/>
          </a:lnRef>
          <a:fillRef idx="0">
            <a:schemeClr val="dk1"/>
          </a:fillRef>
          <a:effectRef idx="1">
            <a:schemeClr val="dk1"/>
          </a:effectRef>
          <a:fontRef idx="minor">
            <a:schemeClr val="tx1"/>
          </a:fontRef>
        </p:style>
      </p:cxnSp>
      <p:pic>
        <p:nvPicPr>
          <p:cNvPr id="4" name="Picture 4" descr="A picture containing drawing&#10;&#10;Description generated with very high confidence">
            <a:extLst>
              <a:ext uri="{FF2B5EF4-FFF2-40B4-BE49-F238E27FC236}">
                <a16:creationId xmlns:a16="http://schemas.microsoft.com/office/drawing/2014/main" id="{DAD3200F-25FA-4976-9F35-7586E7843A99}"/>
              </a:ext>
            </a:extLst>
          </p:cNvPr>
          <p:cNvPicPr>
            <a:picLocks noChangeAspect="1"/>
          </p:cNvPicPr>
          <p:nvPr/>
        </p:nvPicPr>
        <p:blipFill>
          <a:blip r:embed="rId2"/>
          <a:stretch>
            <a:fillRect/>
          </a:stretch>
        </p:blipFill>
        <p:spPr>
          <a:xfrm>
            <a:off x="10976377" y="5649932"/>
            <a:ext cx="1201716" cy="1201716"/>
          </a:xfrm>
          <a:prstGeom prst="rect">
            <a:avLst/>
          </a:prstGeom>
        </p:spPr>
      </p:pic>
      <p:sp>
        <p:nvSpPr>
          <p:cNvPr id="6" name="TextBox 5">
            <a:extLst>
              <a:ext uri="{FF2B5EF4-FFF2-40B4-BE49-F238E27FC236}">
                <a16:creationId xmlns:a16="http://schemas.microsoft.com/office/drawing/2014/main" id="{6284515B-F42E-44C9-852B-7AE9E4F68729}"/>
              </a:ext>
            </a:extLst>
          </p:cNvPr>
          <p:cNvSpPr txBox="1"/>
          <p:nvPr/>
        </p:nvSpPr>
        <p:spPr>
          <a:xfrm>
            <a:off x="79332" y="6446729"/>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chemeClr val="bg1">
                    <a:lumMod val="50000"/>
                  </a:schemeClr>
                </a:solidFill>
              </a:rPr>
              <a:t>Page 2</a:t>
            </a:r>
            <a:endParaRPr lang="en-US" dirty="0">
              <a:solidFill>
                <a:schemeClr val="bg1">
                  <a:lumMod val="50000"/>
                </a:schemeClr>
              </a:solidFill>
              <a:cs typeface="Calibri"/>
            </a:endParaRPr>
          </a:p>
        </p:txBody>
      </p:sp>
      <p:sp>
        <p:nvSpPr>
          <p:cNvPr id="7" name="TextBox 6">
            <a:extLst>
              <a:ext uri="{FF2B5EF4-FFF2-40B4-BE49-F238E27FC236}">
                <a16:creationId xmlns:a16="http://schemas.microsoft.com/office/drawing/2014/main" id="{4A7A0FAB-FB32-4B32-98F9-0796B319B3A5}"/>
              </a:ext>
            </a:extLst>
          </p:cNvPr>
          <p:cNvSpPr txBox="1"/>
          <p:nvPr/>
        </p:nvSpPr>
        <p:spPr>
          <a:xfrm>
            <a:off x="121085" y="695194"/>
            <a:ext cx="11052129" cy="535531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
            </a:pPr>
            <a:r>
              <a:rPr lang="en-US" b="1" dirty="0">
                <a:solidFill>
                  <a:srgbClr val="92D050"/>
                </a:solidFill>
              </a:rPr>
              <a:t>On- Demand Self Service</a:t>
            </a:r>
            <a:endParaRPr lang="en-US" b="1" dirty="0">
              <a:solidFill>
                <a:srgbClr val="92D050"/>
              </a:solidFill>
              <a:cs typeface="Calibri"/>
            </a:endParaRPr>
          </a:p>
          <a:p>
            <a:r>
              <a:rPr lang="en-US" dirty="0">
                <a:cs typeface="Calibri"/>
              </a:rPr>
              <a:t>Services on cloud are provided without any human interaction required. Consumers can provision computing capabilities automatically on their own.</a:t>
            </a:r>
          </a:p>
          <a:p>
            <a:endParaRPr lang="en-US" dirty="0">
              <a:solidFill>
                <a:srgbClr val="000000"/>
              </a:solidFill>
              <a:cs typeface="Calibri"/>
            </a:endParaRPr>
          </a:p>
          <a:p>
            <a:pPr marL="285750" indent="-285750">
              <a:buFont typeface="Wingdings"/>
              <a:buChar char="§"/>
            </a:pPr>
            <a:r>
              <a:rPr lang="en-US" b="1" dirty="0">
                <a:solidFill>
                  <a:srgbClr val="92D050"/>
                </a:solidFill>
                <a:cs typeface="Calibri"/>
              </a:rPr>
              <a:t>Broad Network Access</a:t>
            </a:r>
          </a:p>
          <a:p>
            <a:r>
              <a:rPr lang="en-US" dirty="0">
                <a:cs typeface="Calibri"/>
              </a:rPr>
              <a:t>The cloud computing capabilities can be accessed on a number of different devices like PCs, tablets. The only and main requirement being access to the internet from that device.</a:t>
            </a:r>
            <a:endParaRPr lang="en-US" b="1" dirty="0">
              <a:solidFill>
                <a:srgbClr val="92D050"/>
              </a:solidFill>
              <a:cs typeface="Calibri"/>
            </a:endParaRPr>
          </a:p>
          <a:p>
            <a:endParaRPr lang="en-US" dirty="0">
              <a:solidFill>
                <a:srgbClr val="000000"/>
              </a:solidFill>
              <a:cs typeface="Calibri"/>
            </a:endParaRPr>
          </a:p>
          <a:p>
            <a:pPr marL="285750" indent="-285750">
              <a:buFont typeface="Wingdings"/>
              <a:buChar char="§"/>
            </a:pPr>
            <a:r>
              <a:rPr lang="en-US" b="1" dirty="0">
                <a:solidFill>
                  <a:srgbClr val="92D050"/>
                </a:solidFill>
                <a:cs typeface="Calibri"/>
              </a:rPr>
              <a:t>Resource Pooling</a:t>
            </a:r>
          </a:p>
          <a:p>
            <a:r>
              <a:rPr lang="en-US" dirty="0">
                <a:cs typeface="Calibri"/>
              </a:rPr>
              <a:t>Many resources are pooled to serve multiple consumers. The consumers need not know the location where the resources are stored. The have easier access to the resources.</a:t>
            </a:r>
            <a:endParaRPr lang="en-US" b="1" dirty="0">
              <a:cs typeface="Calibri"/>
            </a:endParaRPr>
          </a:p>
          <a:p>
            <a:endParaRPr lang="en-US" dirty="0">
              <a:solidFill>
                <a:srgbClr val="000000"/>
              </a:solidFill>
              <a:cs typeface="Calibri"/>
            </a:endParaRPr>
          </a:p>
          <a:p>
            <a:pPr marL="285750" indent="-285750">
              <a:buFont typeface="Wingdings"/>
              <a:buChar char="§"/>
            </a:pPr>
            <a:r>
              <a:rPr lang="en-US" b="1" dirty="0">
                <a:solidFill>
                  <a:srgbClr val="92D050"/>
                </a:solidFill>
                <a:cs typeface="Calibri"/>
              </a:rPr>
              <a:t>Rapid Elasticity</a:t>
            </a:r>
          </a:p>
          <a:p>
            <a:r>
              <a:rPr lang="en-US" dirty="0">
                <a:cs typeface="Calibri"/>
              </a:rPr>
              <a:t>According to the consumers' needs, the capabilities can be scaled up or down. The capabilities are unlimited from the consumer. They are modified according to the requirement.</a:t>
            </a:r>
            <a:endParaRPr lang="en-US" b="1" dirty="0">
              <a:solidFill>
                <a:srgbClr val="92D050"/>
              </a:solidFill>
              <a:cs typeface="Calibri"/>
            </a:endParaRPr>
          </a:p>
          <a:p>
            <a:endParaRPr lang="en-US" dirty="0">
              <a:solidFill>
                <a:srgbClr val="000000"/>
              </a:solidFill>
              <a:cs typeface="Calibri"/>
            </a:endParaRPr>
          </a:p>
          <a:p>
            <a:pPr marL="285750" indent="-285750">
              <a:buFont typeface="Wingdings"/>
              <a:buChar char="§"/>
            </a:pPr>
            <a:r>
              <a:rPr lang="en-US" b="1" dirty="0">
                <a:solidFill>
                  <a:srgbClr val="92D050"/>
                </a:solidFill>
                <a:cs typeface="Calibri"/>
              </a:rPr>
              <a:t>Measured Service</a:t>
            </a:r>
          </a:p>
          <a:p>
            <a:r>
              <a:rPr lang="en-US" dirty="0">
                <a:cs typeface="Calibri"/>
              </a:rPr>
              <a:t>Resources are purchased and consumed as per the need of the consumer. Cloud computing cuts the additional expenses for hardware and is hence, comparatively more cost efficient.</a:t>
            </a:r>
          </a:p>
        </p:txBody>
      </p:sp>
    </p:spTree>
    <p:extLst>
      <p:ext uri="{BB962C8B-B14F-4D97-AF65-F5344CB8AC3E}">
        <p14:creationId xmlns:p14="http://schemas.microsoft.com/office/powerpoint/2010/main" val="16738443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E871898-28D4-4524-B8A7-6A5703476E32}"/>
              </a:ext>
            </a:extLst>
          </p:cNvPr>
          <p:cNvSpPr txBox="1"/>
          <p:nvPr/>
        </p:nvSpPr>
        <p:spPr>
          <a:xfrm>
            <a:off x="122321" y="122321"/>
            <a:ext cx="5251838"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t>Cloud computing-</a:t>
            </a:r>
            <a:r>
              <a:rPr lang="en-US" sz="2400" dirty="0"/>
              <a:t> </a:t>
            </a:r>
            <a:r>
              <a:rPr lang="en-US" sz="2400" b="1" dirty="0">
                <a:solidFill>
                  <a:srgbClr val="92D050"/>
                </a:solidFill>
              </a:rPr>
              <a:t>Capabilities offered </a:t>
            </a:r>
            <a:endParaRPr lang="en-US" sz="2400" b="1" dirty="0">
              <a:solidFill>
                <a:srgbClr val="92D050"/>
              </a:solidFill>
              <a:cs typeface="Calibri"/>
            </a:endParaRPr>
          </a:p>
        </p:txBody>
      </p:sp>
      <p:cxnSp>
        <p:nvCxnSpPr>
          <p:cNvPr id="3" name="Straight Arrow Connector 2">
            <a:extLst>
              <a:ext uri="{FF2B5EF4-FFF2-40B4-BE49-F238E27FC236}">
                <a16:creationId xmlns:a16="http://schemas.microsoft.com/office/drawing/2014/main" id="{075AC9E8-7CDA-445A-961E-94FF983BABCE}"/>
              </a:ext>
            </a:extLst>
          </p:cNvPr>
          <p:cNvCxnSpPr/>
          <p:nvPr/>
        </p:nvCxnSpPr>
        <p:spPr>
          <a:xfrm flipV="1">
            <a:off x="194510" y="565486"/>
            <a:ext cx="4777744" cy="10025"/>
          </a:xfrm>
          <a:prstGeom prst="straightConnector1">
            <a:avLst/>
          </a:prstGeom>
          <a:ln/>
        </p:spPr>
        <p:style>
          <a:lnRef idx="2">
            <a:schemeClr val="dk1"/>
          </a:lnRef>
          <a:fillRef idx="0">
            <a:schemeClr val="dk1"/>
          </a:fillRef>
          <a:effectRef idx="1">
            <a:schemeClr val="dk1"/>
          </a:effectRef>
          <a:fontRef idx="minor">
            <a:schemeClr val="tx1"/>
          </a:fontRef>
        </p:style>
      </p:cxnSp>
      <p:pic>
        <p:nvPicPr>
          <p:cNvPr id="4" name="Picture 4" descr="A picture containing drawing&#10;&#10;Description generated with very high confidence">
            <a:extLst>
              <a:ext uri="{FF2B5EF4-FFF2-40B4-BE49-F238E27FC236}">
                <a16:creationId xmlns:a16="http://schemas.microsoft.com/office/drawing/2014/main" id="{DAD3200F-25FA-4976-9F35-7586E7843A99}"/>
              </a:ext>
            </a:extLst>
          </p:cNvPr>
          <p:cNvPicPr>
            <a:picLocks noChangeAspect="1"/>
          </p:cNvPicPr>
          <p:nvPr/>
        </p:nvPicPr>
        <p:blipFill>
          <a:blip r:embed="rId2"/>
          <a:stretch>
            <a:fillRect/>
          </a:stretch>
        </p:blipFill>
        <p:spPr>
          <a:xfrm>
            <a:off x="10986815" y="5649932"/>
            <a:ext cx="1201716" cy="1201716"/>
          </a:xfrm>
          <a:prstGeom prst="rect">
            <a:avLst/>
          </a:prstGeom>
        </p:spPr>
      </p:pic>
      <p:sp>
        <p:nvSpPr>
          <p:cNvPr id="6" name="TextBox 5">
            <a:extLst>
              <a:ext uri="{FF2B5EF4-FFF2-40B4-BE49-F238E27FC236}">
                <a16:creationId xmlns:a16="http://schemas.microsoft.com/office/drawing/2014/main" id="{D1590CF4-21C4-48EC-B381-29A7D42C98F8}"/>
              </a:ext>
            </a:extLst>
          </p:cNvPr>
          <p:cNvSpPr txBox="1"/>
          <p:nvPr/>
        </p:nvSpPr>
        <p:spPr>
          <a:xfrm>
            <a:off x="79332" y="6446729"/>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chemeClr val="bg1">
                    <a:lumMod val="50000"/>
                  </a:schemeClr>
                </a:solidFill>
              </a:rPr>
              <a:t>Page 3</a:t>
            </a:r>
            <a:endParaRPr lang="en-US" dirty="0">
              <a:solidFill>
                <a:schemeClr val="bg1">
                  <a:lumMod val="50000"/>
                </a:schemeClr>
              </a:solidFill>
              <a:cs typeface="Calibri"/>
            </a:endParaRPr>
          </a:p>
        </p:txBody>
      </p:sp>
      <p:sp>
        <p:nvSpPr>
          <p:cNvPr id="7" name="TextBox 6">
            <a:extLst>
              <a:ext uri="{FF2B5EF4-FFF2-40B4-BE49-F238E27FC236}">
                <a16:creationId xmlns:a16="http://schemas.microsoft.com/office/drawing/2014/main" id="{BD0BD2A4-D520-4574-9860-8402C8F24C92}"/>
              </a:ext>
            </a:extLst>
          </p:cNvPr>
          <p:cNvSpPr txBox="1"/>
          <p:nvPr/>
        </p:nvSpPr>
        <p:spPr>
          <a:xfrm>
            <a:off x="194153" y="747386"/>
            <a:ext cx="11511419" cy="507831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Char char="•"/>
            </a:pPr>
            <a:r>
              <a:rPr lang="en-US" b="1" dirty="0">
                <a:solidFill>
                  <a:srgbClr val="92D050"/>
                </a:solidFill>
                <a:cs typeface="Arial"/>
              </a:rPr>
              <a:t>Software as a Service (SaaS)</a:t>
            </a:r>
            <a:endParaRPr lang="en-US" dirty="0">
              <a:cs typeface="Arial"/>
            </a:endParaRPr>
          </a:p>
          <a:p>
            <a:r>
              <a:rPr lang="en-US" dirty="0">
                <a:cs typeface="Segoe UI"/>
              </a:rPr>
              <a:t>Complete software product provided, which is run and managed by the service provider. </a:t>
            </a:r>
          </a:p>
          <a:p>
            <a:r>
              <a:rPr lang="en-US" dirty="0">
                <a:cs typeface="Segoe UI"/>
              </a:rPr>
              <a:t>Software applications are available on demand over the internet. </a:t>
            </a:r>
            <a:endParaRPr lang="en-US" dirty="0">
              <a:cs typeface="Calibri" panose="020F0502020204030204"/>
            </a:endParaRPr>
          </a:p>
          <a:p>
            <a:r>
              <a:rPr lang="en-US" dirty="0">
                <a:cs typeface="Segoe UI"/>
              </a:rPr>
              <a:t>All updates, upgrades, maintenance and infrastructure is managed by the cloud provider host.</a:t>
            </a:r>
            <a:endParaRPr lang="en-US">
              <a:cs typeface="Calibri"/>
            </a:endParaRPr>
          </a:p>
          <a:p>
            <a:r>
              <a:rPr lang="en-US" u="sng" dirty="0">
                <a:cs typeface="Segoe UI"/>
              </a:rPr>
              <a:t>Example</a:t>
            </a:r>
            <a:r>
              <a:rPr lang="en-US" dirty="0">
                <a:cs typeface="Segoe UI"/>
              </a:rPr>
              <a:t>: Google Apps and Dropbox</a:t>
            </a:r>
          </a:p>
          <a:p>
            <a:r>
              <a:rPr lang="en-US" dirty="0">
                <a:cs typeface="Segoe UI"/>
              </a:rPr>
              <a:t>​</a:t>
            </a:r>
          </a:p>
          <a:p>
            <a:pPr>
              <a:buChar char="•"/>
            </a:pPr>
            <a:r>
              <a:rPr lang="en-US" b="1" dirty="0">
                <a:solidFill>
                  <a:srgbClr val="92D050"/>
                </a:solidFill>
                <a:cs typeface="Arial"/>
              </a:rPr>
              <a:t>Infrastructure as a service (</a:t>
            </a:r>
            <a:r>
              <a:rPr lang="en-US" b="1" dirty="0" err="1">
                <a:solidFill>
                  <a:srgbClr val="92D050"/>
                </a:solidFill>
                <a:cs typeface="Arial"/>
              </a:rPr>
              <a:t>Iaas</a:t>
            </a:r>
            <a:r>
              <a:rPr lang="en-US" b="1" dirty="0">
                <a:solidFill>
                  <a:srgbClr val="92D050"/>
                </a:solidFill>
                <a:cs typeface="Arial"/>
              </a:rPr>
              <a:t>)</a:t>
            </a:r>
            <a:endParaRPr lang="en-US" dirty="0">
              <a:cs typeface="Arial"/>
            </a:endParaRPr>
          </a:p>
          <a:p>
            <a:r>
              <a:rPr lang="en-US" dirty="0">
                <a:cs typeface="Segoe UI"/>
              </a:rPr>
              <a:t>The infrastructure such as servers, storage, database and virtual machines are rented  from the cloud providers.</a:t>
            </a:r>
            <a:endParaRPr lang="en-US">
              <a:cs typeface="Calibri" panose="020F0502020204030204"/>
            </a:endParaRPr>
          </a:p>
          <a:p>
            <a:r>
              <a:rPr lang="en-US" dirty="0">
                <a:cs typeface="Segoe UI"/>
              </a:rPr>
              <a:t>Gives the highest level of flexibility and management to the users</a:t>
            </a:r>
          </a:p>
          <a:p>
            <a:r>
              <a:rPr lang="en-US" dirty="0">
                <a:cs typeface="Segoe UI"/>
              </a:rPr>
              <a:t>Provides virtualized computing resources over the internet.</a:t>
            </a:r>
          </a:p>
          <a:p>
            <a:r>
              <a:rPr lang="en-US" u="sng" dirty="0">
                <a:cs typeface="Segoe UI"/>
              </a:rPr>
              <a:t>Example</a:t>
            </a:r>
            <a:r>
              <a:rPr lang="en-US" dirty="0">
                <a:cs typeface="Segoe UI"/>
              </a:rPr>
              <a:t>: Google Compute Engine</a:t>
            </a:r>
          </a:p>
          <a:p>
            <a:r>
              <a:rPr lang="en-US" dirty="0">
                <a:cs typeface="Segoe UI"/>
              </a:rPr>
              <a:t>​</a:t>
            </a:r>
          </a:p>
          <a:p>
            <a:pPr>
              <a:buChar char="•"/>
            </a:pPr>
            <a:r>
              <a:rPr lang="en-US" b="1" dirty="0">
                <a:solidFill>
                  <a:srgbClr val="92D050"/>
                </a:solidFill>
                <a:cs typeface="Arial"/>
              </a:rPr>
              <a:t>Platform as a service (Paas)</a:t>
            </a:r>
            <a:endParaRPr lang="en-US" dirty="0">
              <a:cs typeface="Arial"/>
            </a:endParaRPr>
          </a:p>
          <a:p>
            <a:r>
              <a:rPr lang="en-US" dirty="0">
                <a:cs typeface="Segoe UI"/>
              </a:rPr>
              <a:t>On demand environment provided to develop, test, manage and maintain applications.</a:t>
            </a:r>
          </a:p>
          <a:p>
            <a:r>
              <a:rPr lang="en-US" dirty="0">
                <a:cs typeface="Segoe UI"/>
              </a:rPr>
              <a:t>Consumers need not set up the underlying infrastructure.</a:t>
            </a:r>
          </a:p>
          <a:p>
            <a:r>
              <a:rPr lang="en-US" dirty="0">
                <a:cs typeface="Segoe UI"/>
              </a:rPr>
              <a:t>Developers are provided with all tools for application development over the internet</a:t>
            </a:r>
          </a:p>
          <a:p>
            <a:r>
              <a:rPr lang="en-US" u="sng" dirty="0">
                <a:cs typeface="Segoe UI"/>
              </a:rPr>
              <a:t>Example</a:t>
            </a:r>
            <a:r>
              <a:rPr lang="en-US" dirty="0">
                <a:cs typeface="Segoe UI"/>
              </a:rPr>
              <a:t>: Heroku</a:t>
            </a:r>
          </a:p>
          <a:p>
            <a:r>
              <a:rPr lang="en-US" dirty="0">
                <a:cs typeface="Segoe UI"/>
              </a:rPr>
              <a:t>​</a:t>
            </a:r>
          </a:p>
        </p:txBody>
      </p:sp>
    </p:spTree>
    <p:extLst>
      <p:ext uri="{BB962C8B-B14F-4D97-AF65-F5344CB8AC3E}">
        <p14:creationId xmlns:p14="http://schemas.microsoft.com/office/powerpoint/2010/main" val="19963395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E871898-28D4-4524-B8A7-6A5703476E32}"/>
              </a:ext>
            </a:extLst>
          </p:cNvPr>
          <p:cNvSpPr txBox="1"/>
          <p:nvPr/>
        </p:nvSpPr>
        <p:spPr>
          <a:xfrm>
            <a:off x="122321" y="122321"/>
            <a:ext cx="5251838"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t>Resources:</a:t>
            </a:r>
            <a:endParaRPr lang="en-US" dirty="0"/>
          </a:p>
        </p:txBody>
      </p:sp>
      <p:cxnSp>
        <p:nvCxnSpPr>
          <p:cNvPr id="3" name="Straight Arrow Connector 2">
            <a:extLst>
              <a:ext uri="{FF2B5EF4-FFF2-40B4-BE49-F238E27FC236}">
                <a16:creationId xmlns:a16="http://schemas.microsoft.com/office/drawing/2014/main" id="{075AC9E8-7CDA-445A-961E-94FF983BABCE}"/>
              </a:ext>
            </a:extLst>
          </p:cNvPr>
          <p:cNvCxnSpPr/>
          <p:nvPr/>
        </p:nvCxnSpPr>
        <p:spPr>
          <a:xfrm flipV="1">
            <a:off x="194510" y="565486"/>
            <a:ext cx="4777744" cy="10025"/>
          </a:xfrm>
          <a:prstGeom prst="straightConnector1">
            <a:avLst/>
          </a:prstGeom>
          <a:ln/>
        </p:spPr>
        <p:style>
          <a:lnRef idx="2">
            <a:schemeClr val="dk1"/>
          </a:lnRef>
          <a:fillRef idx="0">
            <a:schemeClr val="dk1"/>
          </a:fillRef>
          <a:effectRef idx="1">
            <a:schemeClr val="dk1"/>
          </a:effectRef>
          <a:fontRef idx="minor">
            <a:schemeClr val="tx1"/>
          </a:fontRef>
        </p:style>
      </p:cxnSp>
      <p:pic>
        <p:nvPicPr>
          <p:cNvPr id="4" name="Picture 4" descr="A picture containing drawing&#10;&#10;Description generated with very high confidence">
            <a:extLst>
              <a:ext uri="{FF2B5EF4-FFF2-40B4-BE49-F238E27FC236}">
                <a16:creationId xmlns:a16="http://schemas.microsoft.com/office/drawing/2014/main" id="{DAD3200F-25FA-4976-9F35-7586E7843A99}"/>
              </a:ext>
            </a:extLst>
          </p:cNvPr>
          <p:cNvPicPr>
            <a:picLocks noChangeAspect="1"/>
          </p:cNvPicPr>
          <p:nvPr/>
        </p:nvPicPr>
        <p:blipFill>
          <a:blip r:embed="rId2"/>
          <a:stretch>
            <a:fillRect/>
          </a:stretch>
        </p:blipFill>
        <p:spPr>
          <a:xfrm>
            <a:off x="10913747" y="5566425"/>
            <a:ext cx="1201716" cy="1201716"/>
          </a:xfrm>
          <a:prstGeom prst="rect">
            <a:avLst/>
          </a:prstGeom>
        </p:spPr>
      </p:pic>
      <p:sp>
        <p:nvSpPr>
          <p:cNvPr id="6" name="TextBox 5">
            <a:extLst>
              <a:ext uri="{FF2B5EF4-FFF2-40B4-BE49-F238E27FC236}">
                <a16:creationId xmlns:a16="http://schemas.microsoft.com/office/drawing/2014/main" id="{D1590CF4-21C4-48EC-B381-29A7D42C98F8}"/>
              </a:ext>
            </a:extLst>
          </p:cNvPr>
          <p:cNvSpPr txBox="1"/>
          <p:nvPr/>
        </p:nvSpPr>
        <p:spPr>
          <a:xfrm>
            <a:off x="79332" y="6446729"/>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chemeClr val="bg1">
                    <a:lumMod val="50000"/>
                  </a:schemeClr>
                </a:solidFill>
              </a:rPr>
              <a:t>Page 4</a:t>
            </a:r>
            <a:endParaRPr lang="en-US" dirty="0">
              <a:solidFill>
                <a:schemeClr val="bg1">
                  <a:lumMod val="50000"/>
                </a:schemeClr>
              </a:solidFill>
              <a:cs typeface="Calibri"/>
            </a:endParaRPr>
          </a:p>
        </p:txBody>
      </p:sp>
      <p:sp>
        <p:nvSpPr>
          <p:cNvPr id="5" name="TextBox 4">
            <a:extLst>
              <a:ext uri="{FF2B5EF4-FFF2-40B4-BE49-F238E27FC236}">
                <a16:creationId xmlns:a16="http://schemas.microsoft.com/office/drawing/2014/main" id="{EEE2198E-CFD5-4B2D-BB52-205D5AE94D75}"/>
              </a:ext>
            </a:extLst>
          </p:cNvPr>
          <p:cNvSpPr txBox="1"/>
          <p:nvPr/>
        </p:nvSpPr>
        <p:spPr>
          <a:xfrm>
            <a:off x="194153" y="1133605"/>
            <a:ext cx="10488458" cy="2862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ea typeface="+mn-lt"/>
                <a:cs typeface="+mn-lt"/>
                <a:hlinkClick r:id="rId3"/>
              </a:rPr>
              <a:t>https://azure.microsoft.com/en-us/overview/what-is-cloud-computing/#benefits</a:t>
            </a:r>
            <a:endParaRPr lang="en-US">
              <a:ea typeface="+mn-lt"/>
              <a:cs typeface="+mn-lt"/>
            </a:endParaRPr>
          </a:p>
          <a:p>
            <a:endParaRPr lang="en-US" dirty="0">
              <a:cs typeface="Calibri"/>
            </a:endParaRPr>
          </a:p>
          <a:p>
            <a:r>
              <a:rPr lang="en-US" dirty="0">
                <a:ea typeface="+mn-lt"/>
                <a:cs typeface="+mn-lt"/>
                <a:hlinkClick r:id="rId4"/>
              </a:rPr>
              <a:t>https://www.paranet.com/blog/bid/128263/The-5-Essential-Characteristics-of-Cloud-Computing</a:t>
            </a:r>
            <a:endParaRPr lang="en-US"/>
          </a:p>
          <a:p>
            <a:endParaRPr lang="en-US" dirty="0">
              <a:cs typeface="Calibri"/>
            </a:endParaRPr>
          </a:p>
          <a:p>
            <a:r>
              <a:rPr lang="en-US" dirty="0">
                <a:ea typeface="+mn-lt"/>
                <a:cs typeface="+mn-lt"/>
                <a:hlinkClick r:id="rId5"/>
              </a:rPr>
              <a:t>https://www2.deloitte.com/au/en/pages/deloitte-private/articles/cloud-computing-deloitte-private.html</a:t>
            </a:r>
            <a:endParaRPr lang="en-US"/>
          </a:p>
          <a:p>
            <a:endParaRPr lang="en-US" dirty="0">
              <a:cs typeface="Calibri"/>
            </a:endParaRPr>
          </a:p>
          <a:p>
            <a:r>
              <a:rPr lang="en-US" dirty="0">
                <a:ea typeface="+mn-lt"/>
                <a:cs typeface="+mn-lt"/>
                <a:hlinkClick r:id="rId6"/>
              </a:rPr>
              <a:t>https://aws.amazon.com/what-is-cloud-computing/</a:t>
            </a:r>
            <a:endParaRPr lang="en-US"/>
          </a:p>
          <a:p>
            <a:endParaRPr lang="en-US" dirty="0">
              <a:cs typeface="Calibri"/>
            </a:endParaRPr>
          </a:p>
          <a:p>
            <a:r>
              <a:rPr lang="en-US" dirty="0">
                <a:ea typeface="+mn-lt"/>
                <a:cs typeface="+mn-lt"/>
                <a:hlinkClick r:id="rId7"/>
              </a:rPr>
              <a:t>https://searchcloudcomputing.techtarget.com/definition/Infrastructure-as-a-Service-IaaS</a:t>
            </a:r>
            <a:endParaRPr lang="en-US"/>
          </a:p>
          <a:p>
            <a:endParaRPr lang="en-US" dirty="0">
              <a:cs typeface="Calibri"/>
            </a:endParaRPr>
          </a:p>
        </p:txBody>
      </p:sp>
    </p:spTree>
    <p:extLst>
      <p:ext uri="{BB962C8B-B14F-4D97-AF65-F5344CB8AC3E}">
        <p14:creationId xmlns:p14="http://schemas.microsoft.com/office/powerpoint/2010/main" val="37644029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68A3A22-ECE7-4EEC-AACA-D37DAE46DC61}"/>
              </a:ext>
            </a:extLst>
          </p:cNvPr>
          <p:cNvSpPr/>
          <p:nvPr/>
        </p:nvSpPr>
        <p:spPr>
          <a:xfrm>
            <a:off x="4009" y="4010"/>
            <a:ext cx="12178127" cy="266315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ADBA4091-3D53-46AE-9883-C89798309AB3}"/>
              </a:ext>
            </a:extLst>
          </p:cNvPr>
          <p:cNvSpPr/>
          <p:nvPr/>
        </p:nvSpPr>
        <p:spPr>
          <a:xfrm>
            <a:off x="-3509" y="2673517"/>
            <a:ext cx="12171946" cy="92242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6" descr="A picture containing drawing&#10;&#10;Description generated with very high confidence">
            <a:extLst>
              <a:ext uri="{FF2B5EF4-FFF2-40B4-BE49-F238E27FC236}">
                <a16:creationId xmlns:a16="http://schemas.microsoft.com/office/drawing/2014/main" id="{0B8CFA71-CD18-43C4-BA44-D33DAE4058B7}"/>
              </a:ext>
            </a:extLst>
          </p:cNvPr>
          <p:cNvPicPr>
            <a:picLocks noChangeAspect="1"/>
          </p:cNvPicPr>
          <p:nvPr/>
        </p:nvPicPr>
        <p:blipFill>
          <a:blip r:embed="rId2"/>
          <a:stretch>
            <a:fillRect/>
          </a:stretch>
        </p:blipFill>
        <p:spPr>
          <a:xfrm>
            <a:off x="9426742" y="5304194"/>
            <a:ext cx="2763253" cy="1553533"/>
          </a:xfrm>
          <a:prstGeom prst="rect">
            <a:avLst/>
          </a:prstGeom>
        </p:spPr>
      </p:pic>
      <p:sp>
        <p:nvSpPr>
          <p:cNvPr id="8" name="TextBox 7">
            <a:extLst>
              <a:ext uri="{FF2B5EF4-FFF2-40B4-BE49-F238E27FC236}">
                <a16:creationId xmlns:a16="http://schemas.microsoft.com/office/drawing/2014/main" id="{4B5928D7-9F72-41D2-9A1C-4E8C68D687DD}"/>
              </a:ext>
            </a:extLst>
          </p:cNvPr>
          <p:cNvSpPr txBox="1"/>
          <p:nvPr/>
        </p:nvSpPr>
        <p:spPr>
          <a:xfrm>
            <a:off x="295585" y="4123851"/>
            <a:ext cx="5600699" cy="584775"/>
          </a:xfrm>
          <a:prstGeom prst="rect">
            <a:avLst/>
          </a:prstGeom>
          <a:ln>
            <a:no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dirty="0">
                <a:latin typeface="Calibri"/>
                <a:cs typeface="Calibri"/>
              </a:rPr>
              <a:t>Thank you!</a:t>
            </a:r>
          </a:p>
        </p:txBody>
      </p:sp>
    </p:spTree>
    <p:extLst>
      <p:ext uri="{BB962C8B-B14F-4D97-AF65-F5344CB8AC3E}">
        <p14:creationId xmlns:p14="http://schemas.microsoft.com/office/powerpoint/2010/main" val="255765055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lastModifiedBy>
  <cp:revision>660</cp:revision>
  <dcterms:created xsi:type="dcterms:W3CDTF">2013-07-15T20:26:40Z</dcterms:created>
  <dcterms:modified xsi:type="dcterms:W3CDTF">2020-05-02T13:38:14Z</dcterms:modified>
</cp:coreProperties>
</file>