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sldIdLst>
    <p:sldId id="262" r:id="rId2"/>
    <p:sldId id="260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A44"/>
    <a:srgbClr val="43B02A"/>
    <a:srgbClr val="86BC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A04714-9DBF-4BDA-8F51-4B1102EC1486}" v="97" dt="2020-05-03T10:01:40.147"/>
    <p1510:client id="{42900689-2EAA-44C0-8698-4E76C5F6B701}" v="250" dt="2020-05-23T14:55:25.252"/>
    <p1510:client id="{7C6C5D27-93F8-4B3C-8DC2-8887BF42A336}" v="3216" dt="2020-05-03T09:42:28.426"/>
    <p1510:client id="{B3512740-C7A8-4963-BB87-53830A5E21EE}" v="33" dt="2020-05-03T09:49:58.9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1652" y="1628781"/>
            <a:ext cx="11162349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1000">
                <a:solidFill>
                  <a:schemeClr val="tx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26720" y="661126"/>
            <a:ext cx="11340000" cy="2798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42" y="327026"/>
            <a:ext cx="11340000" cy="3031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6051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7" Type="http://schemas.openxmlformats.org/officeDocument/2006/relationships/image" Target="../media/image2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2119" y="1597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97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01651" y="317501"/>
            <a:ext cx="11188700" cy="6921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501651" y="1665289"/>
            <a:ext cx="11188700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cxnSp>
        <p:nvCxnSpPr>
          <p:cNvPr id="9" name="Shape 68"/>
          <p:cNvCxnSpPr/>
          <p:nvPr userDrawn="1"/>
        </p:nvCxnSpPr>
        <p:spPr>
          <a:xfrm>
            <a:off x="426000" y="6475709"/>
            <a:ext cx="11340000" cy="0"/>
          </a:xfrm>
          <a:prstGeom prst="straightConnector1">
            <a:avLst/>
          </a:prstGeom>
          <a:noFill/>
          <a:ln w="12700" cap="flat" cmpd="sng">
            <a:solidFill>
              <a:srgbClr val="53565A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5" t="24297" r="8992" b="20741"/>
          <a:stretch/>
        </p:blipFill>
        <p:spPr>
          <a:xfrm>
            <a:off x="10625287" y="6509735"/>
            <a:ext cx="1140713" cy="310040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 userDrawn="1"/>
        </p:nvSpPr>
        <p:spPr bwMode="auto">
          <a:xfrm>
            <a:off x="426000" y="6603200"/>
            <a:ext cx="1566134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8DF478-B544-4ED8-9ED4-6A2648E2D233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  <a:sym typeface="Frutiger Next Pro Light" charset="0"/>
              </a:rPr>
              <a:t> |  Deloitte Consulting | Cloud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 flipV="1">
            <a:off x="426000" y="940281"/>
            <a:ext cx="11340000" cy="25879"/>
          </a:xfrm>
          <a:prstGeom prst="line">
            <a:avLst/>
          </a:prstGeom>
          <a:ln w="28575">
            <a:solidFill>
              <a:srgbClr val="86BC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 userDrawn="1"/>
        </p:nvSpPr>
        <p:spPr>
          <a:xfrm>
            <a:off x="5353809" y="6527336"/>
            <a:ext cx="1484382" cy="27186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1" i="0" u="none" strike="noStrike" kern="1200" cap="none" spc="0" normalizeH="0" baseline="0" noProof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t>Deloitte &amp; Inside Sherpa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t>TS&amp;A Cloud – Digital Internship</a:t>
            </a:r>
          </a:p>
        </p:txBody>
      </p:sp>
    </p:spTree>
    <p:extLst>
      <p:ext uri="{BB962C8B-B14F-4D97-AF65-F5344CB8AC3E}">
        <p14:creationId xmlns:p14="http://schemas.microsoft.com/office/powerpoint/2010/main" val="343459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SzPct val="100000"/>
        <a:buFont typeface="Arial" panose="020B0604020202020204" pitchFamily="34" charset="0"/>
        <a:buNone/>
        <a:defRPr sz="1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/>
        <a:buNone/>
        <a:defRPr lang="en-US" sz="10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7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35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defRPr lang="en-US" sz="10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32800" indent="-176400" algn="l" defTabSz="79851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tabLst/>
        <a:defRPr lang="en-US" sz="10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4020">
          <p15:clr>
            <a:srgbClr val="F26B43"/>
          </p15:clr>
        </p15:guide>
        <p15:guide id="4" pos="316">
          <p15:clr>
            <a:srgbClr val="F26B43"/>
          </p15:clr>
        </p15:guide>
        <p15:guide id="5" pos="736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00">
          <p15:clr>
            <a:srgbClr val="F26B43"/>
          </p15:clr>
        </p15:guide>
        <p15:guide id="8" orient="horz" pos="4080">
          <p15:clr>
            <a:srgbClr val="F26B43"/>
          </p15:clr>
        </p15:guide>
        <p15:guide id="10" pos="4961">
          <p15:clr>
            <a:srgbClr val="F26B43"/>
          </p15:clr>
        </p15:guide>
        <p15:guide id="11" orient="horz" pos="236">
          <p15:clr>
            <a:srgbClr val="F26B43"/>
          </p15:clr>
        </p15:guide>
        <p15:guide id="12" pos="1363">
          <p15:clr>
            <a:srgbClr val="F26B43"/>
          </p15:clr>
        </p15:guide>
        <p15:guide id="13" pos="1516">
          <p15:clr>
            <a:srgbClr val="F26B43"/>
          </p15:clr>
        </p15:guide>
        <p15:guide id="14" pos="2560">
          <p15:clr>
            <a:srgbClr val="F26B43"/>
          </p15:clr>
        </p15:guide>
        <p15:guide id="15" pos="2711">
          <p15:clr>
            <a:srgbClr val="F26B43"/>
          </p15:clr>
        </p15:guide>
        <p15:guide id="16" pos="6160">
          <p15:clr>
            <a:srgbClr val="F26B43"/>
          </p15:clr>
        </p15:guide>
        <p15:guide id="17" pos="3764">
          <p15:clr>
            <a:srgbClr val="F26B43"/>
          </p15:clr>
        </p15:guide>
        <p15:guide id="18" pos="3916">
          <p15:clr>
            <a:srgbClr val="F26B43"/>
          </p15:clr>
        </p15:guide>
        <p15:guide id="19" pos="3840">
          <p15:clr>
            <a:srgbClr val="F26B43"/>
          </p15:clr>
        </p15:guide>
        <p15:guide id="20" pos="6312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BB5C7D-A322-4C8B-8539-F6A3AAAC44B0}"/>
              </a:ext>
            </a:extLst>
          </p:cNvPr>
          <p:cNvSpPr/>
          <p:nvPr/>
        </p:nvSpPr>
        <p:spPr>
          <a:xfrm>
            <a:off x="4008" y="4010"/>
            <a:ext cx="12178127" cy="26631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A64AA5-7C43-4503-A58F-67F861B232E6}"/>
              </a:ext>
            </a:extLst>
          </p:cNvPr>
          <p:cNvSpPr/>
          <p:nvPr/>
        </p:nvSpPr>
        <p:spPr>
          <a:xfrm>
            <a:off x="6517" y="2663491"/>
            <a:ext cx="12171946" cy="9224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FAF254-E35D-49CA-9462-333CB66E3B8C}"/>
              </a:ext>
            </a:extLst>
          </p:cNvPr>
          <p:cNvSpPr txBox="1"/>
          <p:nvPr/>
        </p:nvSpPr>
        <p:spPr>
          <a:xfrm>
            <a:off x="3180348" y="4092742"/>
            <a:ext cx="6593304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03200" indent="-203200">
              <a:spcBef>
                <a:spcPts val="600"/>
              </a:spcBef>
              <a:buSzPct val="100000"/>
              <a:buFont typeface="Arial"/>
            </a:pPr>
            <a:r>
              <a:rPr lang="en-AU" sz="3200" b="1" dirty="0">
                <a:latin typeface="Arial"/>
                <a:cs typeface="Arial"/>
              </a:rPr>
              <a:t>Cloud Readiness Assessment </a:t>
            </a:r>
            <a:endParaRPr lang="en-US" sz="3200" b="1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963120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AU" dirty="0"/>
              <a:t>Highlighted below are the key factors that determine whether an application is suitable for Cloud or not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6542" y="327026"/>
            <a:ext cx="11340000" cy="303187"/>
          </a:xfrm>
        </p:spPr>
        <p:txBody>
          <a:bodyPr/>
          <a:lstStyle/>
          <a:p>
            <a:r>
              <a:rPr lang="en-AU"/>
              <a:t>Cloud Readiness Assessment – </a:t>
            </a:r>
            <a:r>
              <a:rPr lang="en-AU">
                <a:solidFill>
                  <a:srgbClr val="86BC25"/>
                </a:solidFill>
              </a:rPr>
              <a:t>Cloud Accelerators and Inhibitors</a:t>
            </a:r>
          </a:p>
        </p:txBody>
      </p:sp>
      <p:sp>
        <p:nvSpPr>
          <p:cNvPr id="23" name="Rectangle 22"/>
          <p:cNvSpPr/>
          <p:nvPr/>
        </p:nvSpPr>
        <p:spPr bwMode="gray">
          <a:xfrm>
            <a:off x="421952" y="5449597"/>
            <a:ext cx="5389974" cy="809368"/>
          </a:xfrm>
          <a:prstGeom prst="rect">
            <a:avLst/>
          </a:prstGeom>
          <a:solidFill>
            <a:srgbClr val="86BC25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Cloud Suitable</a:t>
            </a:r>
          </a:p>
        </p:txBody>
      </p:sp>
      <p:sp>
        <p:nvSpPr>
          <p:cNvPr id="24" name="Rectangle 23"/>
          <p:cNvSpPr/>
          <p:nvPr/>
        </p:nvSpPr>
        <p:spPr bwMode="gray">
          <a:xfrm>
            <a:off x="6373891" y="5449597"/>
            <a:ext cx="5400000" cy="809368"/>
          </a:xfrm>
          <a:prstGeom prst="rect">
            <a:avLst/>
          </a:prstGeom>
          <a:solidFill>
            <a:srgbClr val="F21302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Less Cloud Suitable</a:t>
            </a:r>
          </a:p>
        </p:txBody>
      </p:sp>
      <p:cxnSp>
        <p:nvCxnSpPr>
          <p:cNvPr id="25" name="Straight Arrow Connector 24"/>
          <p:cNvCxnSpPr>
            <a:stCxn id="23" idx="0"/>
            <a:endCxn id="26" idx="2"/>
          </p:cNvCxnSpPr>
          <p:nvPr/>
        </p:nvCxnSpPr>
        <p:spPr>
          <a:xfrm flipV="1">
            <a:off x="3116939" y="5178120"/>
            <a:ext cx="0" cy="271477"/>
          </a:xfrm>
          <a:prstGeom prst="straightConnector1">
            <a:avLst/>
          </a:prstGeom>
          <a:ln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hape 84"/>
          <p:cNvSpPr/>
          <p:nvPr/>
        </p:nvSpPr>
        <p:spPr>
          <a:xfrm>
            <a:off x="421952" y="1061855"/>
            <a:ext cx="5389974" cy="4116265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 w="12700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0" cap="none" spc="0" normalizeH="0" baseline="0" noProof="0">
                <a:ln>
                  <a:noFill/>
                </a:ln>
                <a:solidFill>
                  <a:srgbClr val="86BC25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Accelerators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Highlighted below are factors that would signify that workloads are Cloud suitable.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0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Open Sans" panose="020B0606030504020204" pitchFamily="34" charset="0"/>
              <a:cs typeface="Segoe UI Light" panose="020B0502040204020203" pitchFamily="34" charset="0"/>
              <a:sym typeface="Calibri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69690" y="1554581"/>
            <a:ext cx="4940327" cy="43088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AU" sz="11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/>
                <a:ea typeface="Open Sans" panose="020B0606030504020204" pitchFamily="34" charset="0"/>
                <a:cs typeface="Arial"/>
              </a:rPr>
              <a:t>Dev/Test Environments </a:t>
            </a:r>
            <a:r>
              <a:rPr kumimoji="0" lang="en-AU" sz="11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/>
                <a:ea typeface="Open Sans" panose="020B0606030504020204" pitchFamily="34" charset="0"/>
                <a:cs typeface="Arial"/>
              </a:rPr>
              <a:t>– Sandbox environments can be easily scaled up or torn down on demand in the Cloud</a:t>
            </a:r>
            <a:r>
              <a:rPr lang="en-AU" sz="1100">
                <a:latin typeface="Arial"/>
                <a:ea typeface="Open Sans" panose="020B0606030504020204" pitchFamily="34" charset="0"/>
                <a:cs typeface="Arial"/>
              </a:rPr>
              <a:t>.</a:t>
            </a:r>
            <a:endParaRPr lang="en-AU" sz="11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/>
              <a:ea typeface="Open Sans" panose="020B0606030504020204" pitchFamily="34" charset="0"/>
              <a:cs typeface="Arial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879554" y="2003836"/>
            <a:ext cx="494050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AU" sz="11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Open Sans" panose="020B0606030504020204" pitchFamily="34" charset="0"/>
                <a:cs typeface="Arial"/>
              </a:rPr>
              <a:t>Infrequently Accessed Storage Archives </a:t>
            </a:r>
            <a:r>
              <a:rPr kumimoji="0" lang="en-AU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Open Sans" panose="020B0606030504020204" pitchFamily="34" charset="0"/>
                <a:cs typeface="Arial"/>
              </a:rPr>
              <a:t>– It can be more cost effective to host large storage volumes that do not require frequent or immediate access. </a:t>
            </a:r>
          </a:p>
        </p:txBody>
      </p:sp>
      <p:cxnSp>
        <p:nvCxnSpPr>
          <p:cNvPr id="64" name="Straight Arrow Connector 63"/>
          <p:cNvCxnSpPr>
            <a:stCxn id="24" idx="0"/>
            <a:endCxn id="65" idx="2"/>
          </p:cNvCxnSpPr>
          <p:nvPr/>
        </p:nvCxnSpPr>
        <p:spPr>
          <a:xfrm flipV="1">
            <a:off x="9073891" y="5178120"/>
            <a:ext cx="0" cy="271477"/>
          </a:xfrm>
          <a:prstGeom prst="straightConnector1">
            <a:avLst/>
          </a:prstGeom>
          <a:ln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Shape 84"/>
          <p:cNvSpPr/>
          <p:nvPr/>
        </p:nvSpPr>
        <p:spPr>
          <a:xfrm>
            <a:off x="6373891" y="1061855"/>
            <a:ext cx="5400000" cy="4116265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 w="12700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0" cap="none" spc="0" normalizeH="0" baseline="0" noProof="0">
                <a:ln>
                  <a:noFill/>
                </a:ln>
                <a:solidFill>
                  <a:srgbClr val="F21302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Inhibitors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Highlighted below are factors that would hinder the suitability of a workload for Cloud. </a:t>
            </a:r>
          </a:p>
        </p:txBody>
      </p:sp>
      <p:sp>
        <p:nvSpPr>
          <p:cNvPr id="68" name="Rectangle 67"/>
          <p:cNvSpPr/>
          <p:nvPr/>
        </p:nvSpPr>
        <p:spPr>
          <a:xfrm>
            <a:off x="6811460" y="2071525"/>
            <a:ext cx="495240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AU" sz="11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Open Sans" panose="020B0606030504020204" pitchFamily="34" charset="0"/>
                <a:cs typeface="Arial"/>
              </a:rPr>
              <a:t>Heavily Integrated Applications </a:t>
            </a:r>
            <a:r>
              <a:rPr kumimoji="0" lang="en-AU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Open Sans" panose="020B0606030504020204" pitchFamily="34" charset="0"/>
                <a:cs typeface="Arial"/>
              </a:rPr>
              <a:t>– Applications that are heavily integrated will continue to require a high amount of communication or dependencies with their counterparts. In this case it is recommended that they remain together, be it in the Cloud or on premise. 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811460" y="1474706"/>
            <a:ext cx="4952406" cy="60016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AU" sz="11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/>
                <a:ea typeface="Open Sans" panose="020B0606030504020204" pitchFamily="34" charset="0"/>
                <a:cs typeface="Arial"/>
              </a:rPr>
              <a:t>High Network </a:t>
            </a:r>
            <a:r>
              <a:rPr lang="en-AU" sz="1100" b="1">
                <a:latin typeface="Arial"/>
                <a:ea typeface="Open Sans" panose="020B0606030504020204" pitchFamily="34" charset="0"/>
                <a:cs typeface="Arial"/>
              </a:rPr>
              <a:t>Throughput</a:t>
            </a:r>
            <a:r>
              <a:rPr kumimoji="0" lang="en-AU" sz="11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/>
                <a:ea typeface="Open Sans" panose="020B0606030504020204" pitchFamily="34" charset="0"/>
                <a:cs typeface="Arial"/>
              </a:rPr>
              <a:t> Applications </a:t>
            </a:r>
            <a:r>
              <a:rPr kumimoji="0" lang="en-AU" sz="11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/>
                <a:ea typeface="Open Sans" panose="020B0606030504020204" pitchFamily="34" charset="0"/>
                <a:cs typeface="Arial"/>
              </a:rPr>
              <a:t>– Applications with high throughput requirements may see performance issues and latency if they are located away from their users.</a:t>
            </a:r>
          </a:p>
        </p:txBody>
      </p:sp>
      <p:cxnSp>
        <p:nvCxnSpPr>
          <p:cNvPr id="84" name="Straight Connector 83"/>
          <p:cNvCxnSpPr/>
          <p:nvPr/>
        </p:nvCxnSpPr>
        <p:spPr>
          <a:xfrm>
            <a:off x="6091954" y="1061854"/>
            <a:ext cx="0" cy="5292000"/>
          </a:xfrm>
          <a:prstGeom prst="line">
            <a:avLst/>
          </a:prstGeom>
          <a:ln>
            <a:solidFill>
              <a:srgbClr val="5758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loud 1">
            <a:extLst>
              <a:ext uri="{FF2B5EF4-FFF2-40B4-BE49-F238E27FC236}">
                <a16:creationId xmlns:a16="http://schemas.microsoft.com/office/drawing/2014/main" id="{2789BC12-1CAF-4ECA-BE5C-F6EF2929DB2B}"/>
              </a:ext>
            </a:extLst>
          </p:cNvPr>
          <p:cNvSpPr/>
          <p:nvPr/>
        </p:nvSpPr>
        <p:spPr bwMode="gray">
          <a:xfrm rot="1860000" flipH="1" flipV="1">
            <a:off x="485505" y="1514885"/>
            <a:ext cx="409073" cy="419099"/>
          </a:xfrm>
          <a:prstGeom prst="cloud">
            <a:avLst/>
          </a:prstGeom>
          <a:solidFill>
            <a:srgbClr val="009A44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27" name="Cloud 26">
            <a:extLst>
              <a:ext uri="{FF2B5EF4-FFF2-40B4-BE49-F238E27FC236}">
                <a16:creationId xmlns:a16="http://schemas.microsoft.com/office/drawing/2014/main" id="{6728764B-7106-4FB2-9C60-DD0F85AB888A}"/>
              </a:ext>
            </a:extLst>
          </p:cNvPr>
          <p:cNvSpPr/>
          <p:nvPr/>
        </p:nvSpPr>
        <p:spPr bwMode="gray">
          <a:xfrm rot="1860000" flipH="1" flipV="1">
            <a:off x="485506" y="1976096"/>
            <a:ext cx="409073" cy="419099"/>
          </a:xfrm>
          <a:prstGeom prst="cloud">
            <a:avLst/>
          </a:prstGeom>
          <a:solidFill>
            <a:srgbClr val="009A44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31" name="Cloud 30">
            <a:extLst>
              <a:ext uri="{FF2B5EF4-FFF2-40B4-BE49-F238E27FC236}">
                <a16:creationId xmlns:a16="http://schemas.microsoft.com/office/drawing/2014/main" id="{A149C7AD-2F10-4B72-B62B-EBDCF943F3B4}"/>
              </a:ext>
            </a:extLst>
          </p:cNvPr>
          <p:cNvSpPr/>
          <p:nvPr/>
        </p:nvSpPr>
        <p:spPr bwMode="gray">
          <a:xfrm rot="1860000" flipH="1" flipV="1">
            <a:off x="6441137" y="1524911"/>
            <a:ext cx="409073" cy="419099"/>
          </a:xfrm>
          <a:prstGeom prst="cloud">
            <a:avLst/>
          </a:prstGeom>
          <a:solidFill>
            <a:srgbClr val="FF000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32" name="Cloud 31">
            <a:extLst>
              <a:ext uri="{FF2B5EF4-FFF2-40B4-BE49-F238E27FC236}">
                <a16:creationId xmlns:a16="http://schemas.microsoft.com/office/drawing/2014/main" id="{D7BB352E-C7EB-44B9-86E7-CE61EC0FC5BC}"/>
              </a:ext>
            </a:extLst>
          </p:cNvPr>
          <p:cNvSpPr/>
          <p:nvPr/>
        </p:nvSpPr>
        <p:spPr bwMode="gray">
          <a:xfrm rot="1860000" flipH="1" flipV="1">
            <a:off x="6441137" y="2076359"/>
            <a:ext cx="409073" cy="419099"/>
          </a:xfrm>
          <a:prstGeom prst="cloud">
            <a:avLst/>
          </a:prstGeom>
          <a:solidFill>
            <a:srgbClr val="FF000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33" name="Cloud 32">
            <a:extLst>
              <a:ext uri="{FF2B5EF4-FFF2-40B4-BE49-F238E27FC236}">
                <a16:creationId xmlns:a16="http://schemas.microsoft.com/office/drawing/2014/main" id="{F3A69FDC-A854-462C-9991-4886146C1535}"/>
              </a:ext>
            </a:extLst>
          </p:cNvPr>
          <p:cNvSpPr/>
          <p:nvPr/>
        </p:nvSpPr>
        <p:spPr bwMode="gray">
          <a:xfrm rot="1860000" flipH="1" flipV="1">
            <a:off x="485506" y="2427280"/>
            <a:ext cx="409073" cy="419099"/>
          </a:xfrm>
          <a:prstGeom prst="cloud">
            <a:avLst/>
          </a:prstGeom>
          <a:solidFill>
            <a:srgbClr val="009A44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7104FC9-0178-4EA4-A071-A70D78F477A4}"/>
              </a:ext>
            </a:extLst>
          </p:cNvPr>
          <p:cNvSpPr/>
          <p:nvPr/>
        </p:nvSpPr>
        <p:spPr>
          <a:xfrm>
            <a:off x="889742" y="2466974"/>
            <a:ext cx="4940327" cy="43088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spcAft>
                <a:spcPts val="600"/>
              </a:spcAft>
              <a:buSzPct val="100000"/>
              <a:defRPr/>
            </a:pPr>
            <a:r>
              <a:rPr lang="en-AU" sz="1100" b="1">
                <a:latin typeface="Arial"/>
                <a:ea typeface="Open Sans" panose="020B0606030504020204" pitchFamily="34" charset="0"/>
                <a:cs typeface="Arial"/>
              </a:rPr>
              <a:t>High number of users </a:t>
            </a:r>
            <a:r>
              <a:rPr kumimoji="0" lang="en-AU" sz="11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/>
                <a:ea typeface="Open Sans" panose="020B0606030504020204" pitchFamily="34" charset="0"/>
                <a:cs typeface="Arial"/>
              </a:rPr>
              <a:t>– </a:t>
            </a:r>
            <a:r>
              <a:rPr lang="en-AU" sz="1100">
                <a:latin typeface="Arial"/>
                <a:ea typeface="Open Sans" panose="020B0606030504020204" pitchFamily="34" charset="0"/>
                <a:cs typeface="Arial"/>
              </a:rPr>
              <a:t>Multiple users can access the same file when used  as a cloud computing file/application</a:t>
            </a:r>
            <a:endParaRPr lang="en-AU" sz="11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/>
              <a:ea typeface="Open Sans" panose="020B0606030504020204" pitchFamily="34" charset="0"/>
              <a:cs typeface="Arial"/>
            </a:endParaRPr>
          </a:p>
        </p:txBody>
      </p:sp>
      <p:sp>
        <p:nvSpPr>
          <p:cNvPr id="36" name="Cloud 35">
            <a:extLst>
              <a:ext uri="{FF2B5EF4-FFF2-40B4-BE49-F238E27FC236}">
                <a16:creationId xmlns:a16="http://schemas.microsoft.com/office/drawing/2014/main" id="{F0953AA5-77FD-49C6-B71C-5336B25197D2}"/>
              </a:ext>
            </a:extLst>
          </p:cNvPr>
          <p:cNvSpPr/>
          <p:nvPr/>
        </p:nvSpPr>
        <p:spPr bwMode="gray">
          <a:xfrm rot="1860000" flipH="1" flipV="1">
            <a:off x="485506" y="2888490"/>
            <a:ext cx="409073" cy="419099"/>
          </a:xfrm>
          <a:prstGeom prst="cloud">
            <a:avLst/>
          </a:prstGeom>
          <a:solidFill>
            <a:srgbClr val="009A44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427FFC9-1563-402C-8EEA-B4CB62F94757}"/>
              </a:ext>
            </a:extLst>
          </p:cNvPr>
          <p:cNvSpPr/>
          <p:nvPr/>
        </p:nvSpPr>
        <p:spPr>
          <a:xfrm>
            <a:off x="879716" y="2918159"/>
            <a:ext cx="4940327" cy="43088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spcAft>
                <a:spcPts val="600"/>
              </a:spcAft>
              <a:buSzPct val="100000"/>
              <a:defRPr/>
            </a:pPr>
            <a:r>
              <a:rPr lang="en-AU" sz="1100" b="1">
                <a:latin typeface="Arial"/>
                <a:ea typeface="Open Sans" panose="020B0606030504020204" pitchFamily="34" charset="0"/>
                <a:cs typeface="Arial"/>
              </a:rPr>
              <a:t>Web application </a:t>
            </a:r>
            <a:r>
              <a:rPr kumimoji="0" lang="en-AU" sz="11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/>
                <a:ea typeface="Open Sans" panose="020B0606030504020204" pitchFamily="34" charset="0"/>
                <a:cs typeface="Arial"/>
              </a:rPr>
              <a:t>– </a:t>
            </a:r>
            <a:r>
              <a:rPr lang="en-AU" sz="1100">
                <a:latin typeface="Arial"/>
                <a:ea typeface="Open Sans" panose="020B0606030504020204" pitchFamily="34" charset="0"/>
                <a:cs typeface="Arial"/>
              </a:rPr>
              <a:t>Applications which are completely web based with data hosted and streamed on the web can be implemented by cloud computing </a:t>
            </a:r>
            <a:endParaRPr kumimoji="0" lang="en-AU" sz="11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/>
              <a:ea typeface="Open Sans" panose="020B0606030504020204" pitchFamily="34" charset="0"/>
              <a:cs typeface="Arial"/>
            </a:endParaRPr>
          </a:p>
        </p:txBody>
      </p:sp>
      <p:sp>
        <p:nvSpPr>
          <p:cNvPr id="38" name="Cloud 37">
            <a:extLst>
              <a:ext uri="{FF2B5EF4-FFF2-40B4-BE49-F238E27FC236}">
                <a16:creationId xmlns:a16="http://schemas.microsoft.com/office/drawing/2014/main" id="{C1F00681-5B10-4F3A-BE15-3787A093934B}"/>
              </a:ext>
            </a:extLst>
          </p:cNvPr>
          <p:cNvSpPr/>
          <p:nvPr/>
        </p:nvSpPr>
        <p:spPr bwMode="gray">
          <a:xfrm rot="1860000" flipH="1" flipV="1">
            <a:off x="485506" y="3359727"/>
            <a:ext cx="409073" cy="419099"/>
          </a:xfrm>
          <a:prstGeom prst="cloud">
            <a:avLst/>
          </a:prstGeom>
          <a:solidFill>
            <a:srgbClr val="009A44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234DE49-D96D-4711-8D4C-622F394C863A}"/>
              </a:ext>
            </a:extLst>
          </p:cNvPr>
          <p:cNvSpPr/>
          <p:nvPr/>
        </p:nvSpPr>
        <p:spPr>
          <a:xfrm>
            <a:off x="869690" y="3369342"/>
            <a:ext cx="4940327" cy="43088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spcAft>
                <a:spcPts val="600"/>
              </a:spcAft>
              <a:buSzPct val="100000"/>
              <a:defRPr/>
            </a:pPr>
            <a:r>
              <a:rPr lang="en-AU" sz="1100" b="1">
                <a:latin typeface="Arial"/>
                <a:ea typeface="Open Sans" panose="020B0606030504020204" pitchFamily="34" charset="0"/>
                <a:cs typeface="Arial"/>
              </a:rPr>
              <a:t>High volatility </a:t>
            </a:r>
            <a:r>
              <a:rPr kumimoji="0" lang="en-AU" sz="11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/>
                <a:ea typeface="Open Sans" panose="020B0606030504020204" pitchFamily="34" charset="0"/>
                <a:cs typeface="Arial"/>
              </a:rPr>
              <a:t>–</a:t>
            </a:r>
            <a:r>
              <a:rPr lang="en-AU" sz="1100">
                <a:latin typeface="Arial"/>
                <a:ea typeface="Open Sans" panose="020B0606030504020204" pitchFamily="34" charset="0"/>
                <a:cs typeface="Arial"/>
              </a:rPr>
              <a:t> Those applications which have a high degree of volatility are Cloud suitable as changes are easy and quick.</a:t>
            </a:r>
            <a:endParaRPr lang="en-AU" sz="11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/>
              <a:ea typeface="Open Sans" panose="020B0606030504020204" pitchFamily="34" charset="0"/>
              <a:cs typeface="Arial"/>
            </a:endParaRPr>
          </a:p>
        </p:txBody>
      </p:sp>
      <p:sp>
        <p:nvSpPr>
          <p:cNvPr id="40" name="Cloud 39">
            <a:extLst>
              <a:ext uri="{FF2B5EF4-FFF2-40B4-BE49-F238E27FC236}">
                <a16:creationId xmlns:a16="http://schemas.microsoft.com/office/drawing/2014/main" id="{8390B354-4FF4-4575-ACC9-751856480AA4}"/>
              </a:ext>
            </a:extLst>
          </p:cNvPr>
          <p:cNvSpPr/>
          <p:nvPr/>
        </p:nvSpPr>
        <p:spPr bwMode="gray">
          <a:xfrm rot="1860000" flipH="1" flipV="1">
            <a:off x="475480" y="3911175"/>
            <a:ext cx="409073" cy="419099"/>
          </a:xfrm>
          <a:prstGeom prst="cloud">
            <a:avLst/>
          </a:prstGeom>
          <a:solidFill>
            <a:srgbClr val="009A44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FAC5E4C-D842-4F29-B282-47893EB02865}"/>
              </a:ext>
            </a:extLst>
          </p:cNvPr>
          <p:cNvSpPr/>
          <p:nvPr/>
        </p:nvSpPr>
        <p:spPr>
          <a:xfrm>
            <a:off x="849637" y="3850607"/>
            <a:ext cx="4940327" cy="60016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spcAft>
                <a:spcPts val="600"/>
              </a:spcAft>
              <a:buSzPct val="100000"/>
              <a:defRPr/>
            </a:pPr>
            <a:r>
              <a:rPr lang="en-AU" sz="1100" b="1">
                <a:latin typeface="Arial"/>
                <a:ea typeface="Open Sans" panose="020B0606030504020204" pitchFamily="34" charset="0"/>
                <a:cs typeface="Arial"/>
              </a:rPr>
              <a:t> Degree of Integration</a:t>
            </a:r>
            <a:r>
              <a:rPr kumimoji="0" lang="en-AU" sz="11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/>
                <a:ea typeface="Open Sans" panose="020B0606030504020204" pitchFamily="34" charset="0"/>
                <a:cs typeface="Arial"/>
              </a:rPr>
              <a:t>–</a:t>
            </a:r>
            <a:r>
              <a:rPr lang="en-AU" sz="1100">
                <a:latin typeface="Arial"/>
                <a:ea typeface="Open Sans" panose="020B0606030504020204" pitchFamily="34" charset="0"/>
                <a:cs typeface="Arial"/>
              </a:rPr>
              <a:t> Applications with high degree of integration must be cloud- implemented due to its advantage of giving access to applications to multiple users from multiple devices</a:t>
            </a:r>
            <a:endParaRPr lang="en-AU" sz="11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/>
              <a:ea typeface="Open Sans" panose="020B0606030504020204" pitchFamily="34" charset="0"/>
              <a:cs typeface="Arial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4DFF355-7575-459E-ADE3-8849EDD4DB6A}"/>
              </a:ext>
            </a:extLst>
          </p:cNvPr>
          <p:cNvSpPr/>
          <p:nvPr/>
        </p:nvSpPr>
        <p:spPr>
          <a:xfrm>
            <a:off x="6811460" y="2893684"/>
            <a:ext cx="4952406" cy="43088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spcAft>
                <a:spcPts val="600"/>
              </a:spcAft>
              <a:buSzPct val="100000"/>
              <a:defRPr/>
            </a:pPr>
            <a:r>
              <a:rPr lang="en-AU" sz="1100" b="1">
                <a:latin typeface="Arial"/>
                <a:ea typeface="Open Sans" panose="020B0606030504020204" pitchFamily="34" charset="0"/>
                <a:cs typeface="Arial"/>
              </a:rPr>
              <a:t>Data Sensitivity </a:t>
            </a:r>
            <a:r>
              <a:rPr kumimoji="0" lang="en-AU" sz="11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/>
                <a:ea typeface="Open Sans" panose="020B0606030504020204" pitchFamily="34" charset="0"/>
                <a:cs typeface="Arial"/>
              </a:rPr>
              <a:t>–</a:t>
            </a:r>
            <a:r>
              <a:rPr lang="en-AU" sz="1100">
                <a:latin typeface="Arial"/>
                <a:ea typeface="Open Sans" panose="020B0606030504020204" pitchFamily="34" charset="0"/>
                <a:cs typeface="Arial"/>
              </a:rPr>
              <a:t> In</a:t>
            </a:r>
            <a:r>
              <a:rPr kumimoji="0" lang="en-AU" sz="11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/>
                <a:ea typeface="Open Sans" panose="020B0606030504020204" pitchFamily="34" charset="0"/>
                <a:cs typeface="Arial"/>
              </a:rPr>
              <a:t> the Cloud</a:t>
            </a:r>
            <a:r>
              <a:rPr lang="en-AU" sz="1100">
                <a:latin typeface="Arial"/>
                <a:ea typeface="Open Sans" panose="020B0606030504020204" pitchFamily="34" charset="0"/>
                <a:cs typeface="Arial"/>
              </a:rPr>
              <a:t>, extremely sensitive information can prove to be an inhibitor as the exact location of data may or may not be known</a:t>
            </a:r>
            <a:endParaRPr kumimoji="0" lang="en-AU" sz="11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/>
              <a:ea typeface="Open Sans" panose="020B0606030504020204" pitchFamily="34" charset="0"/>
              <a:cs typeface="Arial"/>
            </a:endParaRPr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6147D9A1-F1FC-45AB-9EE3-C0453F2AC4FD}"/>
              </a:ext>
            </a:extLst>
          </p:cNvPr>
          <p:cNvSpPr/>
          <p:nvPr/>
        </p:nvSpPr>
        <p:spPr bwMode="gray">
          <a:xfrm rot="1860000" flipH="1" flipV="1">
            <a:off x="6451163" y="2868437"/>
            <a:ext cx="409073" cy="419099"/>
          </a:xfrm>
          <a:prstGeom prst="cloud">
            <a:avLst/>
          </a:prstGeom>
          <a:solidFill>
            <a:srgbClr val="FF000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B2F98B4-B297-4889-ACF7-08AE7225ABEF}"/>
              </a:ext>
            </a:extLst>
          </p:cNvPr>
          <p:cNvSpPr/>
          <p:nvPr/>
        </p:nvSpPr>
        <p:spPr>
          <a:xfrm>
            <a:off x="6811460" y="3485235"/>
            <a:ext cx="4952406" cy="43088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spcAft>
                <a:spcPts val="600"/>
              </a:spcAft>
              <a:buSzPct val="100000"/>
              <a:defRPr/>
            </a:pPr>
            <a:r>
              <a:rPr lang="en-AU" sz="1100" b="1">
                <a:latin typeface="Arial"/>
                <a:ea typeface="Open Sans" panose="020B0606030504020204" pitchFamily="34" charset="0"/>
                <a:cs typeface="Arial"/>
              </a:rPr>
              <a:t>Customization</a:t>
            </a:r>
            <a:r>
              <a:rPr kumimoji="0" lang="en-AU" sz="11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/>
                <a:ea typeface="Open Sans" panose="020B0606030504020204" pitchFamily="34" charset="0"/>
                <a:cs typeface="Arial"/>
              </a:rPr>
              <a:t>– </a:t>
            </a:r>
            <a:r>
              <a:rPr lang="en-AU" sz="1100">
                <a:latin typeface="Arial"/>
                <a:ea typeface="Open Sans" panose="020B0606030504020204" pitchFamily="34" charset="0"/>
                <a:cs typeface="Arial"/>
              </a:rPr>
              <a:t>If applications need a high degree of customization then, it is not entirely possible in the SaaS environment in cloud computing</a:t>
            </a:r>
            <a:r>
              <a:rPr kumimoji="0" lang="en-AU" sz="11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/>
                <a:ea typeface="Open Sans" panose="020B0606030504020204" pitchFamily="34" charset="0"/>
                <a:cs typeface="Arial"/>
              </a:rPr>
              <a:t>.</a:t>
            </a:r>
            <a:r>
              <a:rPr lang="en-AU" sz="1100">
                <a:latin typeface="Arial"/>
                <a:ea typeface="Open Sans" panose="020B0606030504020204" pitchFamily="34" charset="0"/>
                <a:cs typeface="Arial"/>
              </a:rPr>
              <a:t> </a:t>
            </a:r>
            <a:endParaRPr kumimoji="0" lang="en-AU" sz="11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/>
              <a:ea typeface="Open Sans" panose="020B0606030504020204" pitchFamily="34" charset="0"/>
              <a:cs typeface="Arial"/>
            </a:endParaRPr>
          </a:p>
        </p:txBody>
      </p:sp>
      <p:sp>
        <p:nvSpPr>
          <p:cNvPr id="45" name="Cloud 44">
            <a:extLst>
              <a:ext uri="{FF2B5EF4-FFF2-40B4-BE49-F238E27FC236}">
                <a16:creationId xmlns:a16="http://schemas.microsoft.com/office/drawing/2014/main" id="{5CAAB16E-A596-46ED-93D0-26883B6B684B}"/>
              </a:ext>
            </a:extLst>
          </p:cNvPr>
          <p:cNvSpPr/>
          <p:nvPr/>
        </p:nvSpPr>
        <p:spPr bwMode="gray">
          <a:xfrm rot="1860000" flipH="1" flipV="1">
            <a:off x="6441137" y="3490069"/>
            <a:ext cx="409073" cy="419099"/>
          </a:xfrm>
          <a:prstGeom prst="cloud">
            <a:avLst/>
          </a:prstGeom>
          <a:solidFill>
            <a:srgbClr val="FF000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51BA422-2220-4A06-98FF-CB970E166A98}"/>
              </a:ext>
            </a:extLst>
          </p:cNvPr>
          <p:cNvSpPr/>
          <p:nvPr/>
        </p:nvSpPr>
        <p:spPr>
          <a:xfrm>
            <a:off x="865856" y="4457788"/>
            <a:ext cx="4952406" cy="60016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spcAft>
                <a:spcPts val="600"/>
              </a:spcAft>
              <a:buSzPct val="100000"/>
              <a:defRPr/>
            </a:pPr>
            <a:r>
              <a:rPr lang="en-AU" sz="1100" b="1">
                <a:latin typeface="Arial"/>
                <a:ea typeface="Open Sans" panose="020B0606030504020204" pitchFamily="34" charset="0"/>
                <a:cs typeface="Arial"/>
              </a:rPr>
              <a:t>Amount of data </a:t>
            </a:r>
            <a:r>
              <a:rPr kumimoji="0" lang="en-AU" sz="11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/>
                <a:ea typeface="Open Sans" panose="020B0606030504020204" pitchFamily="34" charset="0"/>
                <a:cs typeface="Arial"/>
              </a:rPr>
              <a:t>– </a:t>
            </a:r>
            <a:r>
              <a:rPr lang="en-AU" sz="1100">
                <a:latin typeface="Arial"/>
                <a:ea typeface="Open Sans" panose="020B0606030504020204" pitchFamily="34" charset="0"/>
                <a:cs typeface="Arial"/>
              </a:rPr>
              <a:t>When </a:t>
            </a:r>
            <a:r>
              <a:rPr kumimoji="0" lang="en-AU" sz="11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/>
                <a:ea typeface="Open Sans" panose="020B0606030504020204" pitchFamily="34" charset="0"/>
                <a:cs typeface="Arial"/>
              </a:rPr>
              <a:t>a</a:t>
            </a:r>
            <a:r>
              <a:rPr lang="en-AU" sz="1100">
                <a:latin typeface="Arial"/>
                <a:ea typeface="Open Sans" panose="020B0606030504020204" pitchFamily="34" charset="0"/>
                <a:cs typeface="Arial"/>
              </a:rPr>
              <a:t> large amount of data is involved then cloud computing is the cost efficient approach. Consumers need not invest in additional hardware for extra data storage </a:t>
            </a:r>
            <a:endParaRPr lang="en-AU" sz="11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/>
              <a:ea typeface="Open Sans" panose="020B0606030504020204" pitchFamily="34" charset="0"/>
              <a:cs typeface="Arial"/>
            </a:endParaRPr>
          </a:p>
        </p:txBody>
      </p:sp>
      <p:sp>
        <p:nvSpPr>
          <p:cNvPr id="52" name="Cloud 51">
            <a:extLst>
              <a:ext uri="{FF2B5EF4-FFF2-40B4-BE49-F238E27FC236}">
                <a16:creationId xmlns:a16="http://schemas.microsoft.com/office/drawing/2014/main" id="{AD8C14D6-3E18-4667-836D-0BDACA74D2F0}"/>
              </a:ext>
            </a:extLst>
          </p:cNvPr>
          <p:cNvSpPr/>
          <p:nvPr/>
        </p:nvSpPr>
        <p:spPr bwMode="gray">
          <a:xfrm rot="1860000" flipH="1" flipV="1">
            <a:off x="475480" y="4482675"/>
            <a:ext cx="409073" cy="419099"/>
          </a:xfrm>
          <a:prstGeom prst="cloud">
            <a:avLst/>
          </a:prstGeom>
          <a:solidFill>
            <a:srgbClr val="009A44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51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/>
              <a:t>Highlighted below are the applications that should be prioritised for the Cloud Proof of Concept and a brief justification as to why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Cloud </a:t>
            </a:r>
            <a:r>
              <a:rPr lang="en-AU">
                <a:latin typeface="Calibri"/>
                <a:cs typeface="Calibri"/>
              </a:rPr>
              <a:t>Readiness</a:t>
            </a:r>
            <a:r>
              <a:rPr lang="en-AU"/>
              <a:t> Assessment – </a:t>
            </a:r>
            <a:r>
              <a:rPr lang="en-AU">
                <a:solidFill>
                  <a:srgbClr val="86BC25"/>
                </a:solidFill>
              </a:rPr>
              <a:t>Application Prioritisation</a:t>
            </a:r>
            <a:endParaRPr lang="en-AU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060614"/>
              </p:ext>
            </p:extLst>
          </p:nvPr>
        </p:nvGraphicFramePr>
        <p:xfrm>
          <a:off x="792078" y="1112921"/>
          <a:ext cx="10511818" cy="43322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610">
                  <a:extLst>
                    <a:ext uri="{9D8B030D-6E8A-4147-A177-3AD203B41FA5}">
                      <a16:colId xmlns:a16="http://schemas.microsoft.com/office/drawing/2014/main" val="3921440891"/>
                    </a:ext>
                  </a:extLst>
                </a:gridCol>
                <a:gridCol w="3583746">
                  <a:extLst>
                    <a:ext uri="{9D8B030D-6E8A-4147-A177-3AD203B41FA5}">
                      <a16:colId xmlns:a16="http://schemas.microsoft.com/office/drawing/2014/main" val="3879694011"/>
                    </a:ext>
                  </a:extLst>
                </a:gridCol>
                <a:gridCol w="6160462">
                  <a:extLst>
                    <a:ext uri="{9D8B030D-6E8A-4147-A177-3AD203B41FA5}">
                      <a16:colId xmlns:a16="http://schemas.microsoft.com/office/drawing/2014/main" val="4264438250"/>
                    </a:ext>
                  </a:extLst>
                </a:gridCol>
              </a:tblGrid>
              <a:tr h="616203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chemeClr val="bg1"/>
                          </a:solidFill>
                          <a:latin typeface="Calibri"/>
                        </a:rPr>
                        <a:t>Priority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3565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chemeClr val="bg1"/>
                          </a:solidFill>
                          <a:latin typeface="Calibri"/>
                        </a:rPr>
                        <a:t>Application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3565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chemeClr val="bg1"/>
                          </a:solidFill>
                          <a:latin typeface="Calibri"/>
                        </a:rPr>
                        <a:t>Justification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356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23124"/>
                  </a:ext>
                </a:extLst>
              </a:tr>
              <a:tr h="515598"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latin typeface="Calibri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AU" sz="1800" b="1" dirty="0">
                          <a:latin typeface="Calibri"/>
                        </a:rPr>
                        <a:t>Echo 365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800" dirty="0">
                          <a:latin typeface="Calibri"/>
                        </a:rPr>
                        <a:t>High number of users, high volatility, high amount of data prioritize this application. 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7092323"/>
                  </a:ext>
                </a:extLst>
              </a:tr>
              <a:tr h="515598"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latin typeface="Calibri"/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 b="1" dirty="0">
                          <a:latin typeface="Calibri"/>
                        </a:rPr>
                        <a:t>Enrolments Plus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800" b="0" i="0" u="none" strike="noStrike" noProof="0" dirty="0">
                          <a:latin typeface="Calibri"/>
                        </a:rPr>
                        <a:t>It is a web based application with a high number of users which requires a high degree of integration. </a:t>
                      </a:r>
                      <a:r>
                        <a:rPr lang="en-AU" sz="1800" dirty="0">
                          <a:latin typeface="Calibri"/>
                        </a:rPr>
                        <a:t> 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420123"/>
                  </a:ext>
                </a:extLst>
              </a:tr>
              <a:tr h="515598"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latin typeface="Calibri"/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 b="1" dirty="0">
                          <a:latin typeface="Calibri"/>
                        </a:rPr>
                        <a:t>Learning Management System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AU" sz="1800" dirty="0">
                          <a:latin typeface="Calibri"/>
                        </a:rPr>
                        <a:t>It is a web based application which has huge amount of data and a high number of users.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7294130"/>
                  </a:ext>
                </a:extLst>
              </a:tr>
              <a:tr h="515598"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latin typeface="Calibri"/>
                        </a:rPr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 b="1" dirty="0">
                          <a:latin typeface="Calibri"/>
                        </a:rPr>
                        <a:t>SharePoint</a:t>
                      </a:r>
                      <a:endParaRPr lang="en-US" sz="1800" b="1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800" dirty="0">
                          <a:latin typeface="Calibri"/>
                        </a:rPr>
                        <a:t>Already has a high SaaS degree and does not have sensitive data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022646"/>
                  </a:ext>
                </a:extLst>
              </a:tr>
              <a:tr h="515598"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latin typeface="Calibri"/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 b="1" dirty="0">
                          <a:latin typeface="Calibri"/>
                        </a:rPr>
                        <a:t>Confluence</a:t>
                      </a:r>
                      <a:endParaRPr lang="en-US" sz="1800" b="1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AU" sz="1800" dirty="0">
                          <a:latin typeface="Calibri"/>
                        </a:rPr>
                        <a:t>Does not have sensitive data and has minimal customization. So transition to cloud is easier.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106262"/>
                  </a:ext>
                </a:extLst>
              </a:tr>
              <a:tr h="51559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AU" sz="1400" dirty="0">
                          <a:latin typeface="Calibri"/>
                        </a:rPr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 b="1" dirty="0">
                          <a:latin typeface="Calibri"/>
                        </a:rPr>
                        <a:t>Neo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AU" sz="1800" dirty="0">
                          <a:latin typeface="Calibri"/>
                        </a:rPr>
                        <a:t>High degree of integration and large amounts of data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421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986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37DE95-EE14-4C1B-A273-DA6801F90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42" y="507500"/>
            <a:ext cx="11340000" cy="303187"/>
          </a:xfrm>
        </p:spPr>
        <p:txBody>
          <a:bodyPr/>
          <a:lstStyle/>
          <a:p>
            <a:r>
              <a:rPr lang="en-US" sz="2400" b="1" dirty="0"/>
              <a:t>Thank you!</a:t>
            </a:r>
          </a:p>
        </p:txBody>
      </p:sp>
      <p:pic>
        <p:nvPicPr>
          <p:cNvPr id="5" name="Graphic 5" descr="Bar graph with upward trend">
            <a:extLst>
              <a:ext uri="{FF2B5EF4-FFF2-40B4-BE49-F238E27FC236}">
                <a16:creationId xmlns:a16="http://schemas.microsoft.com/office/drawing/2014/main" id="{417DF1B8-93B4-4598-BEB1-941D8974F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98669" y="1237247"/>
            <a:ext cx="2197768" cy="2187742"/>
          </a:xfrm>
          <a:prstGeom prst="rect">
            <a:avLst/>
          </a:prstGeom>
        </p:spPr>
      </p:pic>
      <p:pic>
        <p:nvPicPr>
          <p:cNvPr id="9" name="Graphic 9" descr="Brain in head">
            <a:extLst>
              <a:ext uri="{FF2B5EF4-FFF2-40B4-BE49-F238E27FC236}">
                <a16:creationId xmlns:a16="http://schemas.microsoft.com/office/drawing/2014/main" id="{3E21E535-A916-458C-A731-CFCDE09A71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9708" y="4320340"/>
            <a:ext cx="1876926" cy="1876926"/>
          </a:xfrm>
          <a:prstGeom prst="rect">
            <a:avLst/>
          </a:prstGeom>
        </p:spPr>
      </p:pic>
      <p:pic>
        <p:nvPicPr>
          <p:cNvPr id="11" name="Graphic 11" descr="Bullseye">
            <a:extLst>
              <a:ext uri="{FF2B5EF4-FFF2-40B4-BE49-F238E27FC236}">
                <a16:creationId xmlns:a16="http://schemas.microsoft.com/office/drawing/2014/main" id="{2A9F5ECD-59C3-44A8-ACEB-145A0D3D39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14662" y="4002004"/>
            <a:ext cx="2007268" cy="2007268"/>
          </a:xfrm>
          <a:prstGeom prst="rect">
            <a:avLst/>
          </a:prstGeom>
        </p:spPr>
      </p:pic>
      <p:pic>
        <p:nvPicPr>
          <p:cNvPr id="13" name="Graphic 13" descr="Call center">
            <a:extLst>
              <a:ext uri="{FF2B5EF4-FFF2-40B4-BE49-F238E27FC236}">
                <a16:creationId xmlns:a16="http://schemas.microsoft.com/office/drawing/2014/main" id="{E1F14B7A-AD7A-4995-B2C4-EA21DED106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59090" y="4054642"/>
            <a:ext cx="2197768" cy="2187742"/>
          </a:xfrm>
          <a:prstGeom prst="rect">
            <a:avLst/>
          </a:prstGeom>
        </p:spPr>
      </p:pic>
      <p:pic>
        <p:nvPicPr>
          <p:cNvPr id="15" name="Graphic 15" descr="Checklist">
            <a:extLst>
              <a:ext uri="{FF2B5EF4-FFF2-40B4-BE49-F238E27FC236}">
                <a16:creationId xmlns:a16="http://schemas.microsoft.com/office/drawing/2014/main" id="{5B66686D-2B8E-4276-BCC8-2A0BD808ED1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49490" y="1400175"/>
            <a:ext cx="2077452" cy="2077452"/>
          </a:xfrm>
          <a:prstGeom prst="rect">
            <a:avLst/>
          </a:prstGeom>
        </p:spPr>
      </p:pic>
      <p:pic>
        <p:nvPicPr>
          <p:cNvPr id="17" name="Graphic 7" descr="Boardroom">
            <a:extLst>
              <a:ext uri="{FF2B5EF4-FFF2-40B4-BE49-F238E27FC236}">
                <a16:creationId xmlns:a16="http://schemas.microsoft.com/office/drawing/2014/main" id="{CDEB0141-6D43-4175-BA6C-543CDE2F629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67201" y="1269833"/>
            <a:ext cx="2127584" cy="212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113157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loitte_4_3_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�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 - Network and Security Solutions - Wide.potx" id="{BBB8FC03-DEC5-4C7E-971D-ABE7AE675190}" vid="{44E1F9DE-26A1-427E-A0A8-34CC89E4AC2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Deloitte_4_3_Onscreen</vt:lpstr>
      <vt:lpstr>PowerPoint Presentation</vt:lpstr>
      <vt:lpstr>Cloud Readiness Assessment – Cloud Accelerators and Inhibitors</vt:lpstr>
      <vt:lpstr>Cloud Readiness Assessment – Application Prioritisation</vt:lpstr>
      <vt:lpstr>Thank you!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Transformation Journey – The Deloitte Approach</dc:title>
  <dc:creator>lunguroiu@deloitte.com.au;hal-khudairy@deloitte.com.au;matgeorge@deloitte.com.au;dkissane@deloitte.com.au</dc:creator>
  <cp:revision>83</cp:revision>
  <dcterms:created xsi:type="dcterms:W3CDTF">2019-03-31T19:26:34Z</dcterms:created>
  <dcterms:modified xsi:type="dcterms:W3CDTF">2020-05-23T14:55:58Z</dcterms:modified>
</cp:coreProperties>
</file>