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85" r:id="rId5"/>
    <p:sldId id="277" r:id="rId6"/>
    <p:sldId id="281" r:id="rId7"/>
    <p:sldId id="272" r:id="rId8"/>
    <p:sldId id="280" r:id="rId9"/>
    <p:sldId id="273" r:id="rId10"/>
    <p:sldId id="275" r:id="rId11"/>
    <p:sldId id="264" r:id="rId12"/>
    <p:sldId id="279" r:id="rId13"/>
    <p:sldId id="284"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66FF"/>
    <a:srgbClr val="CC6600"/>
    <a:srgbClr val="FF9900"/>
    <a:srgbClr val="990033"/>
    <a:srgbClr val="CC0066"/>
    <a:srgbClr val="D60093"/>
    <a:srgbClr val="3399FF"/>
    <a:srgbClr val="0099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9E1B8-39BD-48DD-BEAE-93944C847C8B}"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A25A45-E2D3-4C95-AD4C-A962630172F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9E1B8-39BD-48DD-BEAE-93944C847C8B}" type="datetimeFigureOut">
              <a:rPr lang="en-US" smtClean="0"/>
              <a:pPr/>
              <a:t>6/21/2020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25A45-E2D3-4C95-AD4C-A962630172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content3.jdmagicbox.com/comp/bangalore/j5/080pxx80.xx80.181002142918.g9j5/catalogue/annapurna-food-products-jayanagar-7th-block-bangalore-food-product-manufacturers-1ng7nz8stj.jpg" TargetMode="External"/><Relationship Id="rId13" Type="http://schemas.openxmlformats.org/officeDocument/2006/relationships/hyperlink" Target="https://www.hindustantimes.com/rf/image_size_960x540/HT/p2/2017/10/11/Pictures/_2a111306-ae28-11e7-839f-5e4b0d653fbd.jpg" TargetMode="External"/><Relationship Id="rId18" Type="http://schemas.openxmlformats.org/officeDocument/2006/relationships/hyperlink" Target="https://5.imimg.com/data5/TW/FM/MY-271218/indigo-hand-block-printed-fabric-500x500.jpg" TargetMode="External"/><Relationship Id="rId3" Type="http://schemas.openxmlformats.org/officeDocument/2006/relationships/hyperlink" Target="https://c.stocksy.com/a/nhB900/z9/2189951.jpg?1571214735" TargetMode="External"/><Relationship Id="rId21" Type="http://schemas.openxmlformats.org/officeDocument/2006/relationships/hyperlink" Target="https://ak9.picdn.net/shutterstock/videos/1021521439/thumb/1.jpg" TargetMode="External"/><Relationship Id="rId7" Type="http://schemas.openxmlformats.org/officeDocument/2006/relationships/hyperlink" Target="https://www.timescontent.com/photos/preview/566672/International-Women's-Day.jpg" TargetMode="External"/><Relationship Id="rId12" Type="http://schemas.openxmlformats.org/officeDocument/2006/relationships/hyperlink" Target="https://counterview1.files.wordpress.com/2017/09/shg.jpg" TargetMode="External"/><Relationship Id="rId17" Type="http://schemas.openxmlformats.org/officeDocument/2006/relationships/hyperlink" Target="https://4.imimg.com/data4/TB/HA/MY-271218/traditional-indian-hand-block-printed-fabric-500x500.jpg" TargetMode="External"/><Relationship Id="rId2" Type="http://schemas.openxmlformats.org/officeDocument/2006/relationships/hyperlink" Target="https://live.staticflickr.com/4108/5103267884_79c5b192c2_b.jpg" TargetMode="External"/><Relationship Id="rId16" Type="http://schemas.openxmlformats.org/officeDocument/2006/relationships/hyperlink" Target="https://artwork.wallartprints.com/media/catalog/category/indian-patterns.gif" TargetMode="External"/><Relationship Id="rId20" Type="http://schemas.openxmlformats.org/officeDocument/2006/relationships/hyperlink" Target="https://archive.indiaspend.com/wp-content/uploads/olympic_620.jpg" TargetMode="External"/><Relationship Id="rId1" Type="http://schemas.openxmlformats.org/officeDocument/2006/relationships/slideLayout" Target="../slideLayouts/slideLayout1.xml"/><Relationship Id="rId6" Type="http://schemas.openxmlformats.org/officeDocument/2006/relationships/hyperlink" Target="http://www.indianwomenblog.org/wp-content/uploads/2015/12/cover_women.jpg?ver=1" TargetMode="External"/><Relationship Id="rId11" Type="http://schemas.openxmlformats.org/officeDocument/2006/relationships/hyperlink" Target="http://www.taipeitimes.com/images/2015/10/15/p06-151015-307.jpg" TargetMode="External"/><Relationship Id="rId5" Type="http://schemas.openxmlformats.org/officeDocument/2006/relationships/hyperlink" Target="https://ichef.bbci.co.uk/news/410/cpsprodpb/17284/production/_108625849_gettyimages-163285226.jpg" TargetMode="External"/><Relationship Id="rId15" Type="http://schemas.openxmlformats.org/officeDocument/2006/relationships/hyperlink" Target="https://i.etsystatic.com/9243231/r/il/b1b2cd/1760281554/il_570xN.1760281554_ogh9.jpg" TargetMode="External"/><Relationship Id="rId23" Type="http://schemas.openxmlformats.org/officeDocument/2006/relationships/hyperlink" Target="https://www.pinclipart.com/picdir/big/377-3774601_hr-projects-consulting-services-diseo-del-trabajo-en.png" TargetMode="External"/><Relationship Id="rId10" Type="http://schemas.openxmlformats.org/officeDocument/2006/relationships/hyperlink" Target="https://im.indiatimes.in/content/2019/Sep/90s_memories_1567765641_725x725.jpg" TargetMode="External"/><Relationship Id="rId19" Type="http://schemas.openxmlformats.org/officeDocument/2006/relationships/hyperlink" Target="http://www.gujaraticulture.org/wp-content/uploads/2016/11/nv-3.jpg" TargetMode="External"/><Relationship Id="rId4" Type="http://schemas.openxmlformats.org/officeDocument/2006/relationships/hyperlink" Target="https://resize.indiatvnews.com/en/resize/newbucket/715_-/2016/05/indian-women-1462604589.jpg" TargetMode="External"/><Relationship Id="rId9" Type="http://schemas.openxmlformats.org/officeDocument/2006/relationships/hyperlink" Target="https://d2rw7fmapbgpu6.cloudfront.net/beta-sf608504prep.storefront.co.za/pictures/636675046178882208/t1-(432x720).jpg?maxwidth=710" TargetMode="External"/><Relationship Id="rId14" Type="http://schemas.openxmlformats.org/officeDocument/2006/relationships/hyperlink" Target="https://www.theigc.org/wp-content/uploads/2017/03/indian-women-working.jpg" TargetMode="External"/><Relationship Id="rId22" Type="http://schemas.openxmlformats.org/officeDocument/2006/relationships/hyperlink" Target="https://www.freepngimg.com/thumb/technology/32333-4-technology-transparent.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03D4A8"/>
            </a:gs>
            <a:gs pos="25000">
              <a:srgbClr val="21D6E0"/>
            </a:gs>
            <a:gs pos="75000">
              <a:srgbClr val="0087E6"/>
            </a:gs>
            <a:gs pos="100000">
              <a:srgbClr val="005CBF"/>
            </a:gs>
          </a:gsLst>
          <a:lin ang="2700000" scaled="1"/>
          <a:tileRect/>
        </a:gradFill>
        <a:effectLst/>
      </p:bgPr>
    </p:bg>
    <p:spTree>
      <p:nvGrpSpPr>
        <p:cNvPr id="1" name=""/>
        <p:cNvGrpSpPr/>
        <p:nvPr/>
      </p:nvGrpSpPr>
      <p:grpSpPr>
        <a:xfrm>
          <a:off x="0" y="0"/>
          <a:ext cx="0" cy="0"/>
          <a:chOff x="0" y="0"/>
          <a:chExt cx="0" cy="0"/>
        </a:xfrm>
      </p:grpSpPr>
      <p:pic>
        <p:nvPicPr>
          <p:cNvPr id="1026" name="Picture 2" descr="Image result for smiling rural indian women in saree"/>
          <p:cNvPicPr>
            <a:picLocks noChangeAspect="1" noChangeArrowheads="1"/>
          </p:cNvPicPr>
          <p:nvPr/>
        </p:nvPicPr>
        <p:blipFill>
          <a:blip r:embed="rId2" cstate="print"/>
          <a:srcRect l="8333"/>
          <a:stretch>
            <a:fillRect/>
          </a:stretch>
        </p:blipFill>
        <p:spPr bwMode="auto">
          <a:xfrm>
            <a:off x="990600" y="1524000"/>
            <a:ext cx="7225945" cy="5181600"/>
          </a:xfrm>
          <a:prstGeom prst="round2DiagRect">
            <a:avLst>
              <a:gd name="adj1" fmla="val 16667"/>
              <a:gd name="adj2" fmla="val 1741"/>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152400" y="-152400"/>
            <a:ext cx="8991600" cy="1692771"/>
          </a:xfrm>
          <a:prstGeom prst="rect">
            <a:avLst/>
          </a:prstGeom>
          <a:noFill/>
        </p:spPr>
        <p:txBody>
          <a:bodyPr wrap="square" rtlCol="0">
            <a:spAutoFit/>
          </a:bodyPr>
          <a:lstStyle/>
          <a:p>
            <a:pPr algn="ctr">
              <a:lnSpc>
                <a:spcPct val="150000"/>
              </a:lnSpc>
            </a:pPr>
            <a:r>
              <a:rPr lang="en-US" sz="4800" b="1" dirty="0">
                <a:latin typeface="Cinzel Black" pitchFamily="2" charset="0"/>
              </a:rPr>
              <a:t>TEAM SARANG </a:t>
            </a:r>
          </a:p>
          <a:p>
            <a:pPr algn="ctr">
              <a:spcAft>
                <a:spcPts val="600"/>
              </a:spcAft>
            </a:pPr>
            <a:r>
              <a:rPr lang="en-US" sz="3200" b="1" dirty="0">
                <a:latin typeface="Cinzel Black" pitchFamily="2" charset="0"/>
              </a:rPr>
              <a:t> PRESENTS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9698" name="Picture 2" descr="Image result for indian prints"/>
          <p:cNvPicPr>
            <a:picLocks noChangeAspect="1" noChangeArrowheads="1"/>
          </p:cNvPicPr>
          <p:nvPr/>
        </p:nvPicPr>
        <p:blipFill>
          <a:blip r:embed="rId2" cstate="print"/>
          <a:srcRect/>
          <a:stretch>
            <a:fillRect/>
          </a:stretch>
        </p:blipFill>
        <p:spPr bwMode="auto">
          <a:xfrm>
            <a:off x="381000" y="228600"/>
            <a:ext cx="8286750" cy="2476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1447800" y="609600"/>
            <a:ext cx="6109365" cy="1754326"/>
          </a:xfrm>
          <a:prstGeom prst="rect">
            <a:avLst/>
          </a:prstGeom>
          <a:solidFill>
            <a:schemeClr val="bg1">
              <a:alpha val="65000"/>
            </a:schemeClr>
          </a:solidFill>
        </p:spPr>
        <p:txBody>
          <a:bodyPr wrap="none" rtlCol="0">
            <a:spAutoFit/>
          </a:bodyPr>
          <a:lstStyle/>
          <a:p>
            <a:r>
              <a:rPr lang="en-US" sz="5400" b="1" dirty="0">
                <a:latin typeface="Aharoni" pitchFamily="2" charset="-79"/>
                <a:cs typeface="Aharoni" pitchFamily="2" charset="-79"/>
              </a:rPr>
              <a:t>ABOUT PROJECT</a:t>
            </a:r>
          </a:p>
          <a:p>
            <a:r>
              <a:rPr lang="en-US" sz="5400" b="1" dirty="0">
                <a:latin typeface="Aharoni" pitchFamily="2" charset="-79"/>
                <a:cs typeface="Aharoni" pitchFamily="2" charset="-79"/>
              </a:rPr>
              <a:t>‘GRIHALAKSHMI’</a:t>
            </a:r>
          </a:p>
        </p:txBody>
      </p:sp>
      <p:pic>
        <p:nvPicPr>
          <p:cNvPr id="29712" name="Picture 16" descr="Related image"/>
          <p:cNvPicPr>
            <a:picLocks noChangeAspect="1" noChangeArrowheads="1"/>
          </p:cNvPicPr>
          <p:nvPr/>
        </p:nvPicPr>
        <p:blipFill>
          <a:blip r:embed="rId3" cstate="print"/>
          <a:srcRect l="3704" t="4762" b="7143"/>
          <a:stretch>
            <a:fillRect/>
          </a:stretch>
        </p:blipFill>
        <p:spPr bwMode="auto">
          <a:xfrm>
            <a:off x="5686168" y="4343400"/>
            <a:ext cx="3534032" cy="2514600"/>
          </a:xfrm>
          <a:prstGeom prst="rect">
            <a:avLst/>
          </a:prstGeom>
          <a:noFill/>
        </p:spPr>
      </p:pic>
      <p:sp>
        <p:nvSpPr>
          <p:cNvPr id="11" name="TextBox 10"/>
          <p:cNvSpPr txBox="1"/>
          <p:nvPr/>
        </p:nvSpPr>
        <p:spPr>
          <a:xfrm>
            <a:off x="533400" y="3048000"/>
            <a:ext cx="2133600" cy="461665"/>
          </a:xfrm>
          <a:prstGeom prst="rect">
            <a:avLst/>
          </a:prstGeom>
          <a:noFill/>
        </p:spPr>
        <p:txBody>
          <a:bodyPr wrap="square" rtlCol="0">
            <a:spAutoFit/>
          </a:bodyPr>
          <a:lstStyle/>
          <a:p>
            <a:r>
              <a:rPr lang="en-US" sz="2400" b="1" dirty="0">
                <a:solidFill>
                  <a:schemeClr val="bg1"/>
                </a:solidFill>
                <a:latin typeface="Castellar" pitchFamily="18" charset="0"/>
              </a:rPr>
              <a:t>ABSTRACT:</a:t>
            </a:r>
          </a:p>
        </p:txBody>
      </p:sp>
      <p:sp>
        <p:nvSpPr>
          <p:cNvPr id="6" name="Rectangle 5"/>
          <p:cNvSpPr/>
          <p:nvPr/>
        </p:nvSpPr>
        <p:spPr>
          <a:xfrm>
            <a:off x="533400" y="3657600"/>
            <a:ext cx="7391400" cy="1754326"/>
          </a:xfrm>
          <a:prstGeom prst="rect">
            <a:avLst/>
          </a:prstGeom>
        </p:spPr>
        <p:txBody>
          <a:bodyPr wrap="square">
            <a:spAutoFit/>
          </a:bodyPr>
          <a:lstStyle/>
          <a:p>
            <a:r>
              <a:rPr lang="en-IN" dirty="0"/>
              <a:t>Women are the pillars of society and when women are empowered, the whole world is empowered.</a:t>
            </a:r>
          </a:p>
          <a:p>
            <a:r>
              <a:rPr lang="en-IN" dirty="0"/>
              <a:t> </a:t>
            </a:r>
          </a:p>
          <a:p>
            <a:endParaRPr lang="en-IN" dirty="0"/>
          </a:p>
          <a:p>
            <a:r>
              <a:rPr lang="en-IN" dirty="0"/>
              <a:t>Women Empowerment through Empowered Women.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pic>
        <p:nvPicPr>
          <p:cNvPr id="21506" name="Picture 2" descr="Related image"/>
          <p:cNvPicPr>
            <a:picLocks noChangeAspect="1" noChangeArrowheads="1"/>
          </p:cNvPicPr>
          <p:nvPr/>
        </p:nvPicPr>
        <p:blipFill>
          <a:blip r:embed="rId2" cstate="print"/>
          <a:srcRect b="5979"/>
          <a:stretch>
            <a:fillRect/>
          </a:stretch>
        </p:blipFill>
        <p:spPr bwMode="auto">
          <a:xfrm>
            <a:off x="3352800" y="3200400"/>
            <a:ext cx="5514474" cy="3352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33400" y="533400"/>
            <a:ext cx="7239000" cy="2554545"/>
          </a:xfrm>
          <a:prstGeom prst="rect">
            <a:avLst/>
          </a:prstGeom>
        </p:spPr>
        <p:txBody>
          <a:bodyPr wrap="square">
            <a:spAutoFit/>
          </a:bodyPr>
          <a:lstStyle/>
          <a:p>
            <a:r>
              <a:rPr lang="en-IN" sz="2000" dirty="0">
                <a:solidFill>
                  <a:schemeClr val="bg1"/>
                </a:solidFill>
              </a:rPr>
              <a:t>We aim to Empower Women by providing them a Community.</a:t>
            </a:r>
          </a:p>
          <a:p>
            <a:r>
              <a:rPr lang="en-IN" sz="2000" dirty="0">
                <a:solidFill>
                  <a:schemeClr val="bg1"/>
                </a:solidFill>
              </a:rPr>
              <a:t>An opportunity for them to connect with women with similar interests.</a:t>
            </a:r>
          </a:p>
          <a:p>
            <a:r>
              <a:rPr lang="en-IN" sz="2000" dirty="0">
                <a:solidFill>
                  <a:schemeClr val="bg1"/>
                </a:solidFill>
              </a:rPr>
              <a:t>To form SHGs and avail benefits of several related schemes.</a:t>
            </a:r>
          </a:p>
          <a:p>
            <a:r>
              <a:rPr lang="en-IN" sz="2000" dirty="0">
                <a:solidFill>
                  <a:schemeClr val="bg1"/>
                </a:solidFill>
              </a:rPr>
              <a:t>An opportunity to learn and grow.</a:t>
            </a:r>
          </a:p>
          <a:p>
            <a:r>
              <a:rPr lang="en-IN" sz="2000" dirty="0">
                <a:solidFill>
                  <a:schemeClr val="bg1"/>
                </a:solidFill>
              </a:rPr>
              <a:t>An opportunity to develop their own businesses.</a:t>
            </a:r>
          </a:p>
          <a:p>
            <a:r>
              <a:rPr lang="en-IN" sz="2000" dirty="0">
                <a:solidFill>
                  <a:schemeClr val="bg1"/>
                </a:solidFill>
              </a:rPr>
              <a:t>An opportunity to help, and Empower Like-minded, strong women.</a:t>
            </a:r>
          </a:p>
          <a:p>
            <a:r>
              <a:rPr lang="en-IN" sz="2000" dirty="0">
                <a:solidFill>
                  <a:schemeClr val="bg1"/>
                </a:solidFill>
              </a:rPr>
              <a:t>Contribution to their income as well as the nation’s economy.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Related image"/>
          <p:cNvPicPr>
            <a:picLocks noChangeAspect="1" noChangeArrowheads="1"/>
          </p:cNvPicPr>
          <p:nvPr/>
        </p:nvPicPr>
        <p:blipFill>
          <a:blip r:embed="rId2" cstate="print"/>
          <a:srcRect l="1525" r="6975"/>
          <a:stretch>
            <a:fillRect/>
          </a:stretch>
        </p:blipFill>
        <p:spPr bwMode="auto">
          <a:xfrm>
            <a:off x="0" y="0"/>
            <a:ext cx="9144000" cy="6858000"/>
          </a:xfrm>
          <a:prstGeom prst="rect">
            <a:avLst/>
          </a:prstGeom>
          <a:noFill/>
        </p:spPr>
      </p:pic>
      <p:sp>
        <p:nvSpPr>
          <p:cNvPr id="3" name="TextBox 2"/>
          <p:cNvSpPr txBox="1"/>
          <p:nvPr/>
        </p:nvSpPr>
        <p:spPr>
          <a:xfrm>
            <a:off x="76200" y="3840540"/>
            <a:ext cx="3429000" cy="2554545"/>
          </a:xfrm>
          <a:prstGeom prst="rect">
            <a:avLst/>
          </a:prstGeom>
          <a:solidFill>
            <a:schemeClr val="tx1">
              <a:alpha val="36000"/>
            </a:schemeClr>
          </a:solidFill>
        </p:spPr>
        <p:txBody>
          <a:bodyPr wrap="square" rtlCol="0">
            <a:spAutoFit/>
          </a:bodyPr>
          <a:lstStyle/>
          <a:p>
            <a:r>
              <a:rPr lang="en-US" sz="3200" b="1" dirty="0">
                <a:solidFill>
                  <a:srgbClr val="FF9900"/>
                </a:solidFill>
                <a:latin typeface="Aharoni" pitchFamily="2" charset="-79"/>
                <a:cs typeface="Aharoni" pitchFamily="2" charset="-79"/>
              </a:rPr>
              <a:t>So, let us join our hands together and empower the </a:t>
            </a:r>
          </a:p>
          <a:p>
            <a:r>
              <a:rPr lang="en-US" sz="3200" b="1" dirty="0">
                <a:solidFill>
                  <a:srgbClr val="FF9900"/>
                </a:solidFill>
                <a:latin typeface="Aharoni" pitchFamily="2" charset="-79"/>
                <a:cs typeface="Aharoni" pitchFamily="2" charset="-79"/>
              </a:rPr>
              <a:t>‘GRIHLAKSHMI’!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1000"/>
            <a:ext cx="6705600" cy="923330"/>
          </a:xfrm>
          <a:prstGeom prst="rect">
            <a:avLst/>
          </a:prstGeom>
          <a:noFill/>
        </p:spPr>
        <p:txBody>
          <a:bodyPr wrap="square" rtlCol="0">
            <a:spAutoFit/>
          </a:bodyPr>
          <a:lstStyle/>
          <a:p>
            <a:pPr algn="ctr"/>
            <a:r>
              <a:rPr lang="en-IN" sz="5400" b="1" u="sng"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Castellar" pitchFamily="18" charset="0"/>
              </a:rPr>
              <a:t>TEAM sarang</a:t>
            </a:r>
          </a:p>
        </p:txBody>
      </p:sp>
      <p:sp>
        <p:nvSpPr>
          <p:cNvPr id="4" name="TextBox 3"/>
          <p:cNvSpPr txBox="1"/>
          <p:nvPr/>
        </p:nvSpPr>
        <p:spPr>
          <a:xfrm>
            <a:off x="1219200" y="1600200"/>
            <a:ext cx="6705600" cy="3231654"/>
          </a:xfrm>
          <a:prstGeom prst="rect">
            <a:avLst/>
          </a:prstGeom>
          <a:noFill/>
        </p:spPr>
        <p:txBody>
          <a:bodyPr wrap="square" rtlCol="0">
            <a:spAutoFit/>
          </a:bodyPr>
          <a:lstStyle/>
          <a:p>
            <a:pPr algn="ctr">
              <a:lnSpc>
                <a:spcPct val="150000"/>
              </a:lnSpc>
            </a:pPr>
            <a:r>
              <a:rPr lang="en-IN" sz="2800" dirty="0">
                <a:latin typeface="Adobe Caslon Pro" pitchFamily="18" charset="0"/>
              </a:rPr>
              <a:t>AAYUSHI BANSAL</a:t>
            </a:r>
            <a:br>
              <a:rPr lang="en-IN" sz="2800" dirty="0">
                <a:latin typeface="Adobe Caslon Pro" pitchFamily="18" charset="0"/>
              </a:rPr>
            </a:br>
            <a:r>
              <a:rPr lang="en-IN" sz="2800" dirty="0">
                <a:latin typeface="Adobe Caslon Pro" pitchFamily="18" charset="0"/>
              </a:rPr>
              <a:t>AMANDEEP KAUR</a:t>
            </a:r>
            <a:br>
              <a:rPr lang="en-IN" sz="2800" dirty="0">
                <a:latin typeface="Adobe Caslon Pro" pitchFamily="18" charset="0"/>
              </a:rPr>
            </a:br>
            <a:r>
              <a:rPr lang="en-IN" sz="2800" dirty="0">
                <a:latin typeface="Adobe Caslon Pro" pitchFamily="18" charset="0"/>
              </a:rPr>
              <a:t>DRISHTI GUPTA</a:t>
            </a:r>
            <a:br>
              <a:rPr lang="en-IN" sz="2800" dirty="0">
                <a:latin typeface="Adobe Caslon Pro" pitchFamily="18" charset="0"/>
              </a:rPr>
            </a:br>
            <a:r>
              <a:rPr lang="en-IN" sz="2800" dirty="0">
                <a:latin typeface="Adobe Caslon Pro" pitchFamily="18" charset="0"/>
              </a:rPr>
              <a:t>SRINIDHI AYYAGARI</a:t>
            </a:r>
          </a:p>
          <a:p>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a:t>IMAGE CREDITS</a:t>
            </a:r>
          </a:p>
        </p:txBody>
      </p:sp>
      <p:sp>
        <p:nvSpPr>
          <p:cNvPr id="3" name="Subtitle 2"/>
          <p:cNvSpPr>
            <a:spLocks noGrp="1"/>
          </p:cNvSpPr>
          <p:nvPr>
            <p:ph type="subTitle" idx="1"/>
          </p:nvPr>
        </p:nvSpPr>
        <p:spPr>
          <a:xfrm>
            <a:off x="533400" y="1447800"/>
            <a:ext cx="7772400" cy="4724400"/>
          </a:xfrm>
        </p:spPr>
        <p:txBody>
          <a:bodyPr>
            <a:normAutofit fontScale="85000" lnSpcReduction="20000"/>
          </a:bodyPr>
          <a:lstStyle/>
          <a:p>
            <a:pPr>
              <a:buFont typeface="Arial" pitchFamily="34" charset="0"/>
              <a:buChar char="•"/>
            </a:pPr>
            <a:r>
              <a:rPr lang="en-US" sz="1400" dirty="0">
                <a:hlinkClick r:id="rId2"/>
              </a:rPr>
              <a:t>https://live.staticflickr.com/4108/5103267884_79c5b192c2_b.jpg</a:t>
            </a:r>
            <a:endParaRPr lang="en-US" sz="1400" dirty="0"/>
          </a:p>
          <a:p>
            <a:pPr>
              <a:buFont typeface="Arial" pitchFamily="34" charset="0"/>
              <a:buChar char="•"/>
            </a:pPr>
            <a:r>
              <a:rPr lang="en-US" sz="1400" dirty="0">
                <a:hlinkClick r:id="rId3"/>
              </a:rPr>
              <a:t>https://c.stocksy.com/a/nhB900/z9/2189951.jpg?1571214735</a:t>
            </a:r>
            <a:endParaRPr lang="en-US" sz="1400" dirty="0"/>
          </a:p>
          <a:p>
            <a:pPr>
              <a:buFont typeface="Arial" pitchFamily="34" charset="0"/>
              <a:buChar char="•"/>
            </a:pPr>
            <a:r>
              <a:rPr lang="en-US" sz="1400" dirty="0">
                <a:hlinkClick r:id="rId4"/>
              </a:rPr>
              <a:t>https://resize.indiatvnews.com/en/resize/newbucket/715_-/2016/05/indian-women-1462604589.jpg</a:t>
            </a:r>
            <a:endParaRPr lang="en-US" sz="1400" dirty="0"/>
          </a:p>
          <a:p>
            <a:pPr>
              <a:buFont typeface="Arial" pitchFamily="34" charset="0"/>
              <a:buChar char="•"/>
            </a:pPr>
            <a:r>
              <a:rPr lang="en-US" sz="1400" dirty="0">
                <a:hlinkClick r:id="rId5"/>
              </a:rPr>
              <a:t>https://ichef.bbci.co.uk/news/410/cpsprodpb/17284/production/_108625849_gettyimages-163285226.jpg</a:t>
            </a:r>
            <a:endParaRPr lang="en-US" sz="1400" dirty="0"/>
          </a:p>
          <a:p>
            <a:pPr>
              <a:buFont typeface="Arial" pitchFamily="34" charset="0"/>
              <a:buChar char="•"/>
            </a:pPr>
            <a:r>
              <a:rPr lang="en-US" sz="1400" dirty="0">
                <a:hlinkClick r:id="rId6"/>
              </a:rPr>
              <a:t>http://www.indianwomenblog.org/wp-content/uploads/2015/12/cover_women.jpg?ver=1</a:t>
            </a:r>
            <a:endParaRPr lang="en-US" sz="1400" dirty="0"/>
          </a:p>
          <a:p>
            <a:pPr>
              <a:buFont typeface="Arial" pitchFamily="34" charset="0"/>
              <a:buChar char="•"/>
            </a:pPr>
            <a:r>
              <a:rPr lang="en-US" sz="1400" dirty="0">
                <a:hlinkClick r:id="rId7"/>
              </a:rPr>
              <a:t>https://www.timescontent.com/photos/preview/566672/International-Women's-Day.jpg</a:t>
            </a:r>
            <a:endParaRPr lang="en-US" sz="1400" dirty="0"/>
          </a:p>
          <a:p>
            <a:pPr>
              <a:buFont typeface="Arial" pitchFamily="34" charset="0"/>
              <a:buChar char="•"/>
            </a:pPr>
            <a:r>
              <a:rPr lang="en-US" sz="1400" dirty="0">
                <a:hlinkClick r:id="rId8"/>
              </a:rPr>
              <a:t>https://content3.jdmagicbox.com/comp/bangalore/j5/080pxx80.xx80.181002142918.g9j5/catalogue/annapurna-food-products-jayanagar-7th-block-bangalore-food-product-manufacturers-1ng7nz8stj.jpg</a:t>
            </a:r>
            <a:endParaRPr lang="en-US" sz="1400" dirty="0"/>
          </a:p>
          <a:p>
            <a:pPr>
              <a:buFont typeface="Arial" pitchFamily="34" charset="0"/>
              <a:buChar char="•"/>
            </a:pPr>
            <a:r>
              <a:rPr lang="en-US" sz="1400" dirty="0">
                <a:hlinkClick r:id="rId9"/>
              </a:rPr>
              <a:t>https://d2rw7fmapbgpu6.cloudfront.net/beta-sf608504prep.storefront.co.za/pictures/636675046178882208/t1-(432x720).jpg?maxwidth=710</a:t>
            </a:r>
            <a:endParaRPr lang="en-US" sz="1400" dirty="0"/>
          </a:p>
          <a:p>
            <a:pPr>
              <a:buFont typeface="Arial" pitchFamily="34" charset="0"/>
              <a:buChar char="•"/>
            </a:pPr>
            <a:r>
              <a:rPr lang="en-US" sz="1400" dirty="0">
                <a:hlinkClick r:id="rId10"/>
              </a:rPr>
              <a:t>https://im.indiatimes.in/content/2019/Sep/90s_memories_1567765641_725x725.jpg</a:t>
            </a:r>
            <a:endParaRPr lang="en-US" sz="1400" dirty="0"/>
          </a:p>
          <a:p>
            <a:pPr>
              <a:buFont typeface="Arial" pitchFamily="34" charset="0"/>
              <a:buChar char="•"/>
            </a:pPr>
            <a:r>
              <a:rPr lang="en-US" sz="1400" dirty="0">
                <a:hlinkClick r:id="rId11"/>
              </a:rPr>
              <a:t>http://www.taipeitimes.com/images/2015/10/15/p06-151015-307.jpg</a:t>
            </a:r>
            <a:endParaRPr lang="en-US" sz="1400" dirty="0"/>
          </a:p>
          <a:p>
            <a:r>
              <a:rPr lang="en-US" sz="1400" dirty="0">
                <a:hlinkClick r:id="rId12"/>
              </a:rPr>
              <a:t>https://counterview1.files.wordpress.com/2017/09/shg.jpg</a:t>
            </a:r>
            <a:endParaRPr lang="en-US" sz="1400" dirty="0"/>
          </a:p>
          <a:p>
            <a:r>
              <a:rPr lang="en-US" sz="1400" dirty="0">
                <a:hlinkClick r:id="rId13"/>
              </a:rPr>
              <a:t>https://www.hindustantimes.com/rf/image_size_960x540/HT/p2/2017/10/11/Pictures/_2a111306-ae28-11e7-839f-5e4b0d653fbd.jpg</a:t>
            </a:r>
            <a:endParaRPr lang="en-US" sz="1400" dirty="0"/>
          </a:p>
          <a:p>
            <a:r>
              <a:rPr lang="en-US" sz="1400" dirty="0">
                <a:hlinkClick r:id="rId14"/>
              </a:rPr>
              <a:t>https://www.theigc.org/wp-content/uploads/2017/03/indian-women-working.jpg</a:t>
            </a:r>
            <a:endParaRPr lang="en-US" sz="1400" dirty="0"/>
          </a:p>
          <a:p>
            <a:r>
              <a:rPr lang="en-US" sz="1400" dirty="0">
                <a:hlinkClick r:id="rId15"/>
              </a:rPr>
              <a:t>https://i.etsystatic.com/9243231/r/il/b1b2cd/1760281554/il_570xN.1760281554_ogh9.jpg</a:t>
            </a:r>
            <a:endParaRPr lang="en-US" sz="1400" dirty="0"/>
          </a:p>
          <a:p>
            <a:r>
              <a:rPr lang="en-US" sz="1400" dirty="0">
                <a:hlinkClick r:id="rId16"/>
              </a:rPr>
              <a:t>https://artwork.wallartprints.com/media/catalog/category/indian-patterns.gif</a:t>
            </a:r>
            <a:endParaRPr lang="en-US" sz="1400" dirty="0"/>
          </a:p>
          <a:p>
            <a:r>
              <a:rPr lang="en-US" sz="1400" dirty="0">
                <a:hlinkClick r:id="rId17"/>
              </a:rPr>
              <a:t>https://4.imimg.com/data4/TB/HA/MY-271218/traditional-indian-hand-block-printed-fabric-500x500.jpg</a:t>
            </a:r>
            <a:endParaRPr lang="en-US" sz="1400" dirty="0"/>
          </a:p>
          <a:p>
            <a:r>
              <a:rPr lang="en-US" sz="1400" dirty="0">
                <a:hlinkClick r:id="rId18"/>
              </a:rPr>
              <a:t>https://5.imimg.com/data5/TW/FM/MY-271218/indigo-hand-block-printed-fabric-500x500.jpg</a:t>
            </a:r>
            <a:endParaRPr lang="en-US" sz="1400" dirty="0"/>
          </a:p>
          <a:p>
            <a:r>
              <a:rPr lang="en-US" sz="1400" dirty="0">
                <a:hlinkClick r:id="rId19"/>
              </a:rPr>
              <a:t>http://www.gujaraticulture.org/wp-content/uploads/2016/11/nv-3.jpg</a:t>
            </a:r>
            <a:endParaRPr lang="en-US" sz="1400" dirty="0"/>
          </a:p>
          <a:p>
            <a:r>
              <a:rPr lang="en-US" sz="1400" dirty="0">
                <a:hlinkClick r:id="rId20"/>
              </a:rPr>
              <a:t>https://archive.indiaspend.com/wp-content/uploads/olympic_620.jpg</a:t>
            </a:r>
            <a:endParaRPr lang="en-US" sz="1400" dirty="0"/>
          </a:p>
          <a:p>
            <a:r>
              <a:rPr lang="en-US" sz="1400" dirty="0">
                <a:hlinkClick r:id="rId21"/>
              </a:rPr>
              <a:t>https://ak9.picdn.net/shutterstock/videos/1021521439/thumb/1.jpg</a:t>
            </a:r>
            <a:endParaRPr lang="en-US" sz="1400" dirty="0"/>
          </a:p>
          <a:p>
            <a:r>
              <a:rPr lang="en-US" sz="1400" dirty="0">
                <a:hlinkClick r:id="rId22"/>
              </a:rPr>
              <a:t>https://www.freepngimg.com/thumb/technology/32333-4-technology-transparent.png</a:t>
            </a:r>
            <a:endParaRPr lang="en-US" sz="1400" dirty="0"/>
          </a:p>
          <a:p>
            <a:r>
              <a:rPr lang="en-US" sz="1400" dirty="0">
                <a:hlinkClick r:id="rId23"/>
              </a:rPr>
              <a:t>https://www.pinclipart.com/picdir/big/377-3774601_hr-projects-consulting-services-diseo-del-trabajo-en.png</a:t>
            </a:r>
            <a:endParaRPr lang="en-US" sz="1400" dirty="0"/>
          </a:p>
          <a:p>
            <a:endParaRPr lang="en-US" sz="1400" dirty="0"/>
          </a:p>
          <a:p>
            <a:endParaRPr lang="en-US" sz="1400" dirty="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indian women cooking together"/>
          <p:cNvPicPr>
            <a:picLocks noChangeAspect="1" noChangeArrowheads="1"/>
          </p:cNvPicPr>
          <p:nvPr/>
        </p:nvPicPr>
        <p:blipFill>
          <a:blip r:embed="rId2" cstate="print">
            <a:lum contrast="10000"/>
          </a:blip>
          <a:srcRect l="2963" r="7770"/>
          <a:stretch>
            <a:fillRect/>
          </a:stretch>
        </p:blipFill>
        <p:spPr bwMode="auto">
          <a:xfrm>
            <a:off x="-38947" y="0"/>
            <a:ext cx="9182947" cy="6858000"/>
          </a:xfrm>
          <a:prstGeom prst="rect">
            <a:avLst/>
          </a:prstGeom>
          <a:noFill/>
        </p:spPr>
      </p:pic>
      <p:sp>
        <p:nvSpPr>
          <p:cNvPr id="3" name="TextBox 2"/>
          <p:cNvSpPr txBox="1"/>
          <p:nvPr/>
        </p:nvSpPr>
        <p:spPr>
          <a:xfrm>
            <a:off x="457200" y="4267200"/>
            <a:ext cx="8279831" cy="2308324"/>
          </a:xfrm>
          <a:prstGeom prst="rect">
            <a:avLst/>
          </a:prstGeom>
          <a:solidFill>
            <a:schemeClr val="tx1">
              <a:alpha val="65000"/>
            </a:schemeClr>
          </a:solidFill>
        </p:spPr>
        <p:txBody>
          <a:bodyPr wrap="none" rtlCol="0">
            <a:spAutoFit/>
          </a:bodyPr>
          <a:lstStyle/>
          <a:p>
            <a:pPr algn="ctr"/>
            <a:r>
              <a:rPr lang="en-US" sz="7200" b="1" dirty="0">
                <a:solidFill>
                  <a:schemeClr val="bg1"/>
                </a:solidFill>
                <a:latin typeface="Castellar" pitchFamily="18" charset="0"/>
              </a:rPr>
              <a:t>PROJECT</a:t>
            </a:r>
          </a:p>
          <a:p>
            <a:pPr algn="ctr"/>
            <a:r>
              <a:rPr lang="en-US" sz="7200" b="1" dirty="0">
                <a:solidFill>
                  <a:schemeClr val="bg1"/>
                </a:solidFill>
                <a:latin typeface="Castellar" pitchFamily="18" charset="0"/>
              </a:rPr>
              <a:t>GRIHALAKSHMI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0021"/>
        </a:solidFill>
        <a:effectLst/>
      </p:bgPr>
    </p:bg>
    <p:spTree>
      <p:nvGrpSpPr>
        <p:cNvPr id="1" name=""/>
        <p:cNvGrpSpPr/>
        <p:nvPr/>
      </p:nvGrpSpPr>
      <p:grpSpPr>
        <a:xfrm>
          <a:off x="0" y="0"/>
          <a:ext cx="0" cy="0"/>
          <a:chOff x="0" y="0"/>
          <a:chExt cx="0" cy="0"/>
        </a:xfrm>
      </p:grpSpPr>
      <p:pic>
        <p:nvPicPr>
          <p:cNvPr id="17410" name="Picture 2" descr="Related image"/>
          <p:cNvPicPr>
            <a:picLocks noChangeAspect="1" noChangeArrowheads="1"/>
          </p:cNvPicPr>
          <p:nvPr/>
        </p:nvPicPr>
        <p:blipFill>
          <a:blip r:embed="rId2" cstate="print"/>
          <a:srcRect/>
          <a:stretch>
            <a:fillRect/>
          </a:stretch>
        </p:blipFill>
        <p:spPr bwMode="auto">
          <a:xfrm>
            <a:off x="4267200" y="3429000"/>
            <a:ext cx="4419600" cy="2946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381000" y="228600"/>
            <a:ext cx="8153400" cy="553998"/>
          </a:xfrm>
          <a:prstGeom prst="rect">
            <a:avLst/>
          </a:prstGeom>
          <a:noFill/>
        </p:spPr>
        <p:txBody>
          <a:bodyPr wrap="square" rtlCol="0">
            <a:spAutoFit/>
          </a:bodyPr>
          <a:lstStyle/>
          <a:p>
            <a:pPr algn="ctr"/>
            <a:r>
              <a:rPr lang="en-US" sz="3000" b="1" dirty="0">
                <a:solidFill>
                  <a:schemeClr val="bg1"/>
                </a:solidFill>
                <a:latin typeface="Castellar" pitchFamily="18" charset="0"/>
              </a:rPr>
              <a:t>THEME: WOMEN EMPOWERMENT</a:t>
            </a:r>
          </a:p>
        </p:txBody>
      </p:sp>
      <p:sp>
        <p:nvSpPr>
          <p:cNvPr id="5" name="TextBox 4"/>
          <p:cNvSpPr txBox="1"/>
          <p:nvPr/>
        </p:nvSpPr>
        <p:spPr>
          <a:xfrm>
            <a:off x="152400" y="990600"/>
            <a:ext cx="8686800" cy="3693319"/>
          </a:xfrm>
          <a:prstGeom prst="rect">
            <a:avLst/>
          </a:prstGeom>
          <a:noFill/>
        </p:spPr>
        <p:txBody>
          <a:bodyPr wrap="square" rtlCol="0">
            <a:spAutoFit/>
          </a:bodyPr>
          <a:lstStyle/>
          <a:p>
            <a:r>
              <a:rPr lang="en-IN" dirty="0">
                <a:solidFill>
                  <a:schemeClr val="bg1"/>
                </a:solidFill>
              </a:rPr>
              <a:t>Empowerment: “Empowerment is defined as the process of becoming stronger and more confident, especially in controlling one's life and claiming one's rights” </a:t>
            </a:r>
          </a:p>
          <a:p>
            <a:endParaRPr lang="en-IN" dirty="0">
              <a:solidFill>
                <a:schemeClr val="bg1"/>
              </a:solidFill>
            </a:endParaRPr>
          </a:p>
          <a:p>
            <a:r>
              <a:rPr lang="en-IN" dirty="0">
                <a:solidFill>
                  <a:schemeClr val="bg1"/>
                </a:solidFill>
              </a:rPr>
              <a:t>Swami Vivekananda, one of the greatest sons of India, quoted that, “There is no chance for the welfare of the world unless the condition of women is improved, It is not possible for a bird to fly on only one wing.”</a:t>
            </a:r>
          </a:p>
          <a:p>
            <a:endParaRPr lang="en-IN" dirty="0">
              <a:solidFill>
                <a:schemeClr val="bg1"/>
              </a:solidFill>
            </a:endParaRPr>
          </a:p>
          <a:p>
            <a:r>
              <a:rPr lang="en-IN" dirty="0">
                <a:solidFill>
                  <a:schemeClr val="bg1"/>
                </a:solidFill>
              </a:rPr>
              <a:t>However, the 21st century saw a transcending change in women’s role from being a simple homemaker to a career-oriented woman. </a:t>
            </a:r>
          </a:p>
          <a:p>
            <a:r>
              <a:rPr lang="en-IN" dirty="0">
                <a:solidFill>
                  <a:schemeClr val="bg1"/>
                </a:solidFill>
              </a:rPr>
              <a:t>Overcoming the traditional mindsets, </a:t>
            </a:r>
          </a:p>
          <a:p>
            <a:r>
              <a:rPr lang="en-IN" dirty="0">
                <a:solidFill>
                  <a:schemeClr val="bg1"/>
                </a:solidFill>
              </a:rPr>
              <a:t>women today, are standing tall and </a:t>
            </a:r>
          </a:p>
          <a:p>
            <a:r>
              <a:rPr lang="en-IN" dirty="0">
                <a:solidFill>
                  <a:schemeClr val="bg1"/>
                </a:solidFill>
              </a:rPr>
              <a:t>Working towards shouldering </a:t>
            </a:r>
          </a:p>
          <a:p>
            <a:r>
              <a:rPr lang="en-IN" dirty="0">
                <a:solidFill>
                  <a:schemeClr val="bg1"/>
                </a:solidFill>
              </a:rPr>
              <a:t>responsibilities with men in all fields.</a:t>
            </a:r>
          </a:p>
        </p:txBody>
      </p:sp>
      <p:sp>
        <p:nvSpPr>
          <p:cNvPr id="6" name="TextBox 5"/>
          <p:cNvSpPr txBox="1"/>
          <p:nvPr/>
        </p:nvSpPr>
        <p:spPr>
          <a:xfrm>
            <a:off x="1447800" y="5029200"/>
            <a:ext cx="184731" cy="369332"/>
          </a:xfrm>
          <a:prstGeom prst="rect">
            <a:avLst/>
          </a:prstGeom>
          <a:noFill/>
        </p:spPr>
        <p:txBody>
          <a:bodyPr wrap="non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1026" name="Picture 2" descr="Image result for indra nooyi"/>
          <p:cNvPicPr>
            <a:picLocks noChangeAspect="1" noChangeArrowheads="1"/>
          </p:cNvPicPr>
          <p:nvPr/>
        </p:nvPicPr>
        <p:blipFill>
          <a:blip r:embed="rId2"/>
          <a:srcRect/>
          <a:stretch>
            <a:fillRect/>
          </a:stretch>
        </p:blipFill>
        <p:spPr bwMode="auto">
          <a:xfrm>
            <a:off x="609600" y="152400"/>
            <a:ext cx="3200400" cy="3200401"/>
          </a:xfrm>
          <a:prstGeom prst="rect">
            <a:avLst/>
          </a:prstGeom>
          <a:noFill/>
        </p:spPr>
      </p:pic>
      <p:pic>
        <p:nvPicPr>
          <p:cNvPr id="1028" name="Picture 4" descr="Image result for coco chanel"/>
          <p:cNvPicPr>
            <a:picLocks noChangeAspect="1" noChangeArrowheads="1"/>
          </p:cNvPicPr>
          <p:nvPr/>
        </p:nvPicPr>
        <p:blipFill>
          <a:blip r:embed="rId3"/>
          <a:srcRect/>
          <a:stretch>
            <a:fillRect/>
          </a:stretch>
        </p:blipFill>
        <p:spPr bwMode="auto">
          <a:xfrm>
            <a:off x="609600" y="3581400"/>
            <a:ext cx="3124200" cy="3124200"/>
          </a:xfrm>
          <a:prstGeom prst="rect">
            <a:avLst/>
          </a:prstGeom>
          <a:noFill/>
        </p:spPr>
      </p:pic>
      <p:pic>
        <p:nvPicPr>
          <p:cNvPr id="1030" name="Picture 6" descr="Image result for lijjat papad founding members"/>
          <p:cNvPicPr>
            <a:picLocks noChangeAspect="1" noChangeArrowheads="1"/>
          </p:cNvPicPr>
          <p:nvPr/>
        </p:nvPicPr>
        <p:blipFill>
          <a:blip r:embed="rId4"/>
          <a:srcRect/>
          <a:stretch>
            <a:fillRect/>
          </a:stretch>
        </p:blipFill>
        <p:spPr bwMode="auto">
          <a:xfrm>
            <a:off x="4876800" y="152400"/>
            <a:ext cx="3135757" cy="3259335"/>
          </a:xfrm>
          <a:prstGeom prst="rect">
            <a:avLst/>
          </a:prstGeom>
          <a:noFill/>
        </p:spPr>
      </p:pic>
      <p:sp>
        <p:nvSpPr>
          <p:cNvPr id="1032" name="AutoShape 8"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8" name="AutoShape 14"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2" name="AutoShape 18"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4" name="AutoShape 20" descr="Image result for harbhajan kaur besan burf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6" name="Picture 22" descr="Image result for harbhajan kaur besan burfi"/>
          <p:cNvPicPr>
            <a:picLocks noChangeAspect="1" noChangeArrowheads="1"/>
          </p:cNvPicPr>
          <p:nvPr/>
        </p:nvPicPr>
        <p:blipFill>
          <a:blip r:embed="rId5"/>
          <a:srcRect/>
          <a:stretch>
            <a:fillRect/>
          </a:stretch>
        </p:blipFill>
        <p:spPr bwMode="auto">
          <a:xfrm>
            <a:off x="4572000" y="3581400"/>
            <a:ext cx="3810000" cy="308841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additive="base">
                                        <p:cTn id="12" dur="500" fill="hold"/>
                                        <p:tgtEl>
                                          <p:spTgt spid="1030"/>
                                        </p:tgtEl>
                                        <p:attrNameLst>
                                          <p:attrName>ppt_x</p:attrName>
                                        </p:attrNameLst>
                                      </p:cBhvr>
                                      <p:tavLst>
                                        <p:tav tm="0">
                                          <p:val>
                                            <p:strVal val="1+#ppt_w/2"/>
                                          </p:val>
                                        </p:tav>
                                        <p:tav tm="100000">
                                          <p:val>
                                            <p:strVal val="#ppt_x"/>
                                          </p:val>
                                        </p:tav>
                                      </p:tavLst>
                                    </p:anim>
                                    <p:anim calcmode="lin" valueType="num">
                                      <p:cBhvr additive="base">
                                        <p:cTn id="13" dur="500" fill="hold"/>
                                        <p:tgtEl>
                                          <p:spTgt spid="10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0-#ppt_w/2"/>
                                          </p:val>
                                        </p:tav>
                                        <p:tav tm="100000">
                                          <p:val>
                                            <p:strVal val="#ppt_x"/>
                                          </p:val>
                                        </p:tav>
                                      </p:tavLst>
                                    </p:anim>
                                    <p:anim calcmode="lin" valueType="num">
                                      <p:cBhvr additive="base">
                                        <p:cTn id="18" dur="500" fill="hold"/>
                                        <p:tgtEl>
                                          <p:spTgt spid="102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046"/>
                                        </p:tgtEl>
                                        <p:attrNameLst>
                                          <p:attrName>style.visibility</p:attrName>
                                        </p:attrNameLst>
                                      </p:cBhvr>
                                      <p:to>
                                        <p:strVal val="visible"/>
                                      </p:to>
                                    </p:set>
                                    <p:anim calcmode="lin" valueType="num">
                                      <p:cBhvr additive="base">
                                        <p:cTn id="22" dur="500" fill="hold"/>
                                        <p:tgtEl>
                                          <p:spTgt spid="1046"/>
                                        </p:tgtEl>
                                        <p:attrNameLst>
                                          <p:attrName>ppt_x</p:attrName>
                                        </p:attrNameLst>
                                      </p:cBhvr>
                                      <p:tavLst>
                                        <p:tav tm="0">
                                          <p:val>
                                            <p:strVal val="1+#ppt_w/2"/>
                                          </p:val>
                                        </p:tav>
                                        <p:tav tm="100000">
                                          <p:val>
                                            <p:strVal val="#ppt_x"/>
                                          </p:val>
                                        </p:tav>
                                      </p:tavLst>
                                    </p:anim>
                                    <p:anim calcmode="lin" valueType="num">
                                      <p:cBhvr additive="base">
                                        <p:cTn id="23" dur="500" fill="hold"/>
                                        <p:tgtEl>
                                          <p:spTgt spid="1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1746" name="Picture 2" descr="Image result for hand block printing pattern"/>
          <p:cNvPicPr>
            <a:picLocks noChangeAspect="1" noChangeArrowheads="1"/>
          </p:cNvPicPr>
          <p:nvPr/>
        </p:nvPicPr>
        <p:blipFill>
          <a:blip r:embed="rId2" cstate="print"/>
          <a:srcRect t="7477" b="34579"/>
          <a:stretch>
            <a:fillRect/>
          </a:stretch>
        </p:blipFill>
        <p:spPr bwMode="auto">
          <a:xfrm>
            <a:off x="457200" y="152400"/>
            <a:ext cx="8153400" cy="2362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533400" y="762000"/>
            <a:ext cx="7968592" cy="923330"/>
          </a:xfrm>
          <a:prstGeom prst="rect">
            <a:avLst/>
          </a:prstGeom>
          <a:solidFill>
            <a:schemeClr val="bg1">
              <a:alpha val="65000"/>
            </a:schemeClr>
          </a:solidFill>
        </p:spPr>
        <p:txBody>
          <a:bodyPr wrap="none" rtlCol="0">
            <a:spAutoFit/>
          </a:bodyPr>
          <a:lstStyle/>
          <a:p>
            <a:pPr algn="ctr"/>
            <a:r>
              <a:rPr lang="en-US" sz="5400" b="1" dirty="0">
                <a:latin typeface="Aharoni" pitchFamily="2" charset="-79"/>
                <a:cs typeface="Aharoni" pitchFamily="2" charset="-79"/>
              </a:rPr>
              <a:t>PROBLEM STATEMENT</a:t>
            </a:r>
          </a:p>
        </p:txBody>
      </p:sp>
      <p:sp>
        <p:nvSpPr>
          <p:cNvPr id="3174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charset="0"/>
                <a:cs typeface="Arial" charset="0"/>
              </a:rPr>
            </a:br>
            <a:endParaRPr kumimoji="0" lang="en-US" sz="1800" b="0" i="0" u="none" strike="noStrike" cap="none" normalizeH="0" baseline="0" dirty="0">
              <a:ln>
                <a:noFill/>
              </a:ln>
              <a:solidFill>
                <a:schemeClr val="tx1"/>
              </a:solidFill>
              <a:effectLst/>
              <a:latin typeface="Arial" charset="0"/>
              <a:cs typeface="Arial" charset="0"/>
            </a:endParaRPr>
          </a:p>
        </p:txBody>
      </p:sp>
      <p:sp>
        <p:nvSpPr>
          <p:cNvPr id="8" name="TextBox 7"/>
          <p:cNvSpPr txBox="1"/>
          <p:nvPr/>
        </p:nvSpPr>
        <p:spPr>
          <a:xfrm>
            <a:off x="5273096" y="2590800"/>
            <a:ext cx="3715633" cy="461665"/>
          </a:xfrm>
          <a:prstGeom prst="rect">
            <a:avLst/>
          </a:prstGeom>
          <a:noFill/>
        </p:spPr>
        <p:txBody>
          <a:bodyPr wrap="none" rtlCol="0">
            <a:spAutoFit/>
          </a:bodyPr>
          <a:lstStyle/>
          <a:p>
            <a:r>
              <a:rPr lang="en-US" dirty="0">
                <a:solidFill>
                  <a:schemeClr val="bg1"/>
                </a:solidFill>
              </a:rPr>
              <a:t>Problem Statement number: </a:t>
            </a:r>
            <a:r>
              <a:rPr lang="en-US" sz="2400" b="1" dirty="0">
                <a:solidFill>
                  <a:schemeClr val="bg1"/>
                </a:solidFill>
              </a:rPr>
              <a:t>AS119</a:t>
            </a:r>
            <a:endParaRPr lang="en-US" b="1" dirty="0">
              <a:solidFill>
                <a:schemeClr val="bg1"/>
              </a:solidFill>
            </a:endParaRPr>
          </a:p>
        </p:txBody>
      </p:sp>
      <p:sp>
        <p:nvSpPr>
          <p:cNvPr id="10" name="Rectangle 9"/>
          <p:cNvSpPr/>
          <p:nvPr/>
        </p:nvSpPr>
        <p:spPr>
          <a:xfrm>
            <a:off x="609600" y="3352800"/>
            <a:ext cx="8001000" cy="2862322"/>
          </a:xfrm>
          <a:prstGeom prst="rect">
            <a:avLst/>
          </a:prstGeom>
          <a:solidFill>
            <a:schemeClr val="tx2">
              <a:lumMod val="75000"/>
            </a:schemeClr>
          </a:solidFill>
          <a:ln>
            <a:solidFill>
              <a:srgbClr val="FFFFFF"/>
            </a:solidFill>
          </a:ln>
        </p:spPr>
        <p:txBody>
          <a:bodyPr wrap="square">
            <a:spAutoFit/>
          </a:bodyPr>
          <a:lstStyle/>
          <a:p>
            <a:pPr fontAlgn="t"/>
            <a:r>
              <a:rPr lang="en-US" sz="2400" dirty="0">
                <a:solidFill>
                  <a:schemeClr val="bg1"/>
                </a:solidFill>
                <a:latin typeface="+mj-lt"/>
                <a:ea typeface="Arial Unicode MS" pitchFamily="34" charset="-128"/>
                <a:cs typeface="Arial Unicode MS" pitchFamily="34" charset="-128"/>
              </a:rPr>
              <a:t>Disruptive innovation for women empowerment. Provide open ideas for empowering women and design tools for enabling them. This is an open platform to provide ideas where best idea will win. </a:t>
            </a:r>
          </a:p>
          <a:p>
            <a:pPr fontAlgn="t"/>
            <a:endParaRPr lang="en-US" sz="2400" dirty="0">
              <a:solidFill>
                <a:schemeClr val="bg1"/>
              </a:solidFill>
              <a:latin typeface="+mj-lt"/>
              <a:ea typeface="Arial Unicode MS" pitchFamily="34" charset="-128"/>
              <a:cs typeface="Arial Unicode MS" pitchFamily="34" charset="-128"/>
            </a:endParaRPr>
          </a:p>
          <a:p>
            <a:pPr fontAlgn="t"/>
            <a:r>
              <a:rPr lang="en-US" sz="2400" u="sng" dirty="0">
                <a:solidFill>
                  <a:schemeClr val="bg1"/>
                </a:solidFill>
                <a:latin typeface="+mj-lt"/>
                <a:ea typeface="Arial Unicode MS" pitchFamily="34" charset="-128"/>
                <a:cs typeface="Arial Unicode MS" pitchFamily="34" charset="-128"/>
              </a:rPr>
              <a:t>Organization</a:t>
            </a:r>
            <a:r>
              <a:rPr lang="en-US" sz="2400" b="1" dirty="0">
                <a:latin typeface="+mj-lt"/>
                <a:ea typeface="Arial Unicode MS" pitchFamily="34" charset="-128"/>
                <a:cs typeface="Arial Unicode MS" pitchFamily="34" charset="-128"/>
              </a:rPr>
              <a:t> </a:t>
            </a:r>
            <a:r>
              <a:rPr lang="en-US" sz="2400" b="1" dirty="0">
                <a:solidFill>
                  <a:schemeClr val="bg1"/>
                </a:solidFill>
                <a:latin typeface="+mj-lt"/>
                <a:ea typeface="Arial Unicode MS" pitchFamily="34" charset="-128"/>
                <a:cs typeface="Arial Unicode MS" pitchFamily="34" charset="-128"/>
              </a:rPr>
              <a:t>:</a:t>
            </a:r>
            <a:r>
              <a:rPr lang="en-US" sz="2400" b="1" dirty="0">
                <a:latin typeface="+mj-lt"/>
                <a:ea typeface="Arial Unicode MS" pitchFamily="34" charset="-128"/>
                <a:cs typeface="Arial Unicode MS" pitchFamily="34" charset="-128"/>
              </a:rPr>
              <a:t> </a:t>
            </a:r>
            <a:r>
              <a:rPr lang="en-US" sz="2400" dirty="0">
                <a:solidFill>
                  <a:schemeClr val="bg1"/>
                </a:solidFill>
                <a:latin typeface="+mj-lt"/>
                <a:ea typeface="Arial Unicode MS" pitchFamily="34" charset="-128"/>
                <a:cs typeface="Arial Unicode MS" pitchFamily="34" charset="-128"/>
              </a:rPr>
              <a:t>Ministry of Women and Child Development</a:t>
            </a:r>
          </a:p>
          <a:p>
            <a:pPr fontAlgn="t"/>
            <a:endParaRPr lang="en-US" dirty="0">
              <a:solidFill>
                <a:schemeClr val="bg1"/>
              </a:solidFill>
              <a:latin typeface="Helvetica"/>
            </a:endParaRPr>
          </a:p>
          <a:p>
            <a:pPr fontAlgn="t"/>
            <a:endParaRPr lang="en-US" dirty="0">
              <a:solidFill>
                <a:schemeClr val="bg1"/>
              </a:solidFill>
              <a:latin typeface="Helveti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0066"/>
        </a:solidFill>
        <a:effectLst/>
      </p:bgPr>
    </p:bg>
    <p:spTree>
      <p:nvGrpSpPr>
        <p:cNvPr id="1" name=""/>
        <p:cNvGrpSpPr/>
        <p:nvPr/>
      </p:nvGrpSpPr>
      <p:grpSpPr>
        <a:xfrm>
          <a:off x="0" y="0"/>
          <a:ext cx="0" cy="0"/>
          <a:chOff x="0" y="0"/>
          <a:chExt cx="0" cy="0"/>
        </a:xfrm>
      </p:grpSpPr>
      <p:pic>
        <p:nvPicPr>
          <p:cNvPr id="35842" name="Picture 2" descr="Image result for indian women smiling knitting"/>
          <p:cNvPicPr>
            <a:picLocks noChangeAspect="1" noChangeArrowheads="1"/>
          </p:cNvPicPr>
          <p:nvPr/>
        </p:nvPicPr>
        <p:blipFill>
          <a:blip r:embed="rId2" cstate="print"/>
          <a:srcRect r="10526"/>
          <a:stretch>
            <a:fillRect/>
          </a:stretch>
        </p:blipFill>
        <p:spPr bwMode="auto">
          <a:xfrm>
            <a:off x="228600" y="3124200"/>
            <a:ext cx="5181600" cy="34343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28600" y="228600"/>
            <a:ext cx="3716082" cy="461665"/>
          </a:xfrm>
          <a:prstGeom prst="rect">
            <a:avLst/>
          </a:prstGeom>
        </p:spPr>
        <p:txBody>
          <a:bodyPr wrap="none">
            <a:spAutoFit/>
          </a:bodyPr>
          <a:lstStyle/>
          <a:p>
            <a:r>
              <a:rPr lang="en-US" sz="2400" b="1" dirty="0">
                <a:solidFill>
                  <a:schemeClr val="bg1"/>
                </a:solidFill>
                <a:latin typeface="Castellar" pitchFamily="18" charset="0"/>
              </a:rPr>
              <a:t>MORE ON THE PROB:</a:t>
            </a:r>
          </a:p>
        </p:txBody>
      </p:sp>
      <p:sp>
        <p:nvSpPr>
          <p:cNvPr id="6" name="Rectangle 5"/>
          <p:cNvSpPr/>
          <p:nvPr/>
        </p:nvSpPr>
        <p:spPr>
          <a:xfrm>
            <a:off x="381000" y="914400"/>
            <a:ext cx="8153400" cy="2031325"/>
          </a:xfrm>
          <a:prstGeom prst="rect">
            <a:avLst/>
          </a:prstGeom>
        </p:spPr>
        <p:txBody>
          <a:bodyPr wrap="square">
            <a:spAutoFit/>
          </a:bodyPr>
          <a:lstStyle/>
          <a:p>
            <a:r>
              <a:rPr lang="en-IN" dirty="0">
                <a:solidFill>
                  <a:schemeClr val="bg1"/>
                </a:solidFill>
              </a:rPr>
              <a:t>Women across the world and especially in India had a very different set of responsibilities as compared to that of men- Homemaking! While men were expected to go out and earn their family’s livelihoods, the women would stay back to take care of the home. Women then didn’t know what it was like to “follow passion” and “growing career”. What women did know was how to make a house a home- having a lingering fragrance of a tasty home cooked meal, having clothes neatly tucked away and so 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pic>
        <p:nvPicPr>
          <p:cNvPr id="29698" name="Picture 2" descr="Related image"/>
          <p:cNvPicPr>
            <a:picLocks noChangeAspect="1" noChangeArrowheads="1"/>
          </p:cNvPicPr>
          <p:nvPr/>
        </p:nvPicPr>
        <p:blipFill>
          <a:blip r:embed="rId2" cstate="print"/>
          <a:srcRect/>
          <a:stretch>
            <a:fillRect/>
          </a:stretch>
        </p:blipFill>
        <p:spPr bwMode="auto">
          <a:xfrm>
            <a:off x="4114800" y="3810000"/>
            <a:ext cx="4849889" cy="28458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28600" y="228600"/>
            <a:ext cx="3716082" cy="461665"/>
          </a:xfrm>
          <a:prstGeom prst="rect">
            <a:avLst/>
          </a:prstGeom>
        </p:spPr>
        <p:txBody>
          <a:bodyPr wrap="none">
            <a:spAutoFit/>
          </a:bodyPr>
          <a:lstStyle/>
          <a:p>
            <a:r>
              <a:rPr lang="en-US" sz="2400" b="1" dirty="0">
                <a:solidFill>
                  <a:schemeClr val="bg1"/>
                </a:solidFill>
                <a:latin typeface="Castellar" pitchFamily="18" charset="0"/>
              </a:rPr>
              <a:t>MORE ON THE PROB:</a:t>
            </a:r>
          </a:p>
        </p:txBody>
      </p:sp>
      <p:sp>
        <p:nvSpPr>
          <p:cNvPr id="5" name="Rectangle 4"/>
          <p:cNvSpPr/>
          <p:nvPr/>
        </p:nvSpPr>
        <p:spPr>
          <a:xfrm>
            <a:off x="609600" y="1066800"/>
            <a:ext cx="8077200" cy="2308324"/>
          </a:xfrm>
          <a:prstGeom prst="rect">
            <a:avLst/>
          </a:prstGeom>
        </p:spPr>
        <p:txBody>
          <a:bodyPr wrap="square">
            <a:spAutoFit/>
          </a:bodyPr>
          <a:lstStyle/>
          <a:p>
            <a:r>
              <a:rPr lang="en-IN" dirty="0">
                <a:solidFill>
                  <a:schemeClr val="bg1"/>
                </a:solidFill>
              </a:rPr>
              <a:t>Technically speaking, women today have redefined “homemaking”. These new- age homemakers are in fact an unstoppable force now- not restricting themselves to just real estate jobs but moving up the ladder to leadership roles in real estate companies. These new- age homemakers are here to stay and will continue to add to the business and the economy as a whole. </a:t>
            </a:r>
          </a:p>
          <a:p>
            <a:endParaRPr lang="en-IN" dirty="0">
              <a:solidFill>
                <a:schemeClr val="bg1"/>
              </a:solidFill>
            </a:endParaRPr>
          </a:p>
          <a:p>
            <a:r>
              <a:rPr lang="en-IN" dirty="0">
                <a:solidFill>
                  <a:schemeClr val="bg1"/>
                </a:solidFill>
              </a:rPr>
              <a:t>The successful presence of women in almost every field has a great impact on women entrepreneurship.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pic>
        <p:nvPicPr>
          <p:cNvPr id="34818" name="Picture 2" descr="Related image"/>
          <p:cNvPicPr>
            <a:picLocks noChangeAspect="1" noChangeArrowheads="1"/>
          </p:cNvPicPr>
          <p:nvPr/>
        </p:nvPicPr>
        <p:blipFill>
          <a:blip r:embed="rId2" cstate="print"/>
          <a:srcRect/>
          <a:stretch>
            <a:fillRect/>
          </a:stretch>
        </p:blipFill>
        <p:spPr bwMode="auto">
          <a:xfrm>
            <a:off x="381000" y="3124200"/>
            <a:ext cx="4540673" cy="32956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04800" y="457200"/>
            <a:ext cx="1380506" cy="461665"/>
          </a:xfrm>
          <a:prstGeom prst="rect">
            <a:avLst/>
          </a:prstGeom>
        </p:spPr>
        <p:txBody>
          <a:bodyPr wrap="none">
            <a:spAutoFit/>
          </a:bodyPr>
          <a:lstStyle/>
          <a:p>
            <a:r>
              <a:rPr lang="en-US" sz="2400" b="1" dirty="0">
                <a:solidFill>
                  <a:schemeClr val="bg1"/>
                </a:solidFill>
                <a:latin typeface="Castellar" pitchFamily="18" charset="0"/>
              </a:rPr>
              <a:t>STORY:</a:t>
            </a:r>
          </a:p>
        </p:txBody>
      </p:sp>
      <p:sp>
        <p:nvSpPr>
          <p:cNvPr id="4" name="Rectangle 3"/>
          <p:cNvSpPr/>
          <p:nvPr/>
        </p:nvSpPr>
        <p:spPr>
          <a:xfrm>
            <a:off x="457200" y="1066800"/>
            <a:ext cx="8229600" cy="1477328"/>
          </a:xfrm>
          <a:prstGeom prst="rect">
            <a:avLst/>
          </a:prstGeom>
        </p:spPr>
        <p:txBody>
          <a:bodyPr wrap="square">
            <a:spAutoFit/>
          </a:bodyPr>
          <a:lstStyle/>
          <a:p>
            <a:r>
              <a:rPr lang="en-IN" dirty="0">
                <a:solidFill>
                  <a:schemeClr val="bg1"/>
                </a:solidFill>
              </a:rPr>
              <a:t>The story of two women entrepreneurs- </a:t>
            </a:r>
            <a:r>
              <a:rPr lang="en-IN" dirty="0" err="1">
                <a:solidFill>
                  <a:schemeClr val="bg1"/>
                </a:solidFill>
              </a:rPr>
              <a:t>Priyashri</a:t>
            </a:r>
            <a:r>
              <a:rPr lang="en-IN" dirty="0">
                <a:solidFill>
                  <a:schemeClr val="bg1"/>
                </a:solidFill>
              </a:rPr>
              <a:t> Mani and </a:t>
            </a:r>
            <a:r>
              <a:rPr lang="en-IN" dirty="0" err="1">
                <a:solidFill>
                  <a:schemeClr val="bg1"/>
                </a:solidFill>
              </a:rPr>
              <a:t>Nishita</a:t>
            </a:r>
            <a:r>
              <a:rPr lang="en-IN" dirty="0">
                <a:solidFill>
                  <a:schemeClr val="bg1"/>
                </a:solidFill>
              </a:rPr>
              <a:t> </a:t>
            </a:r>
            <a:r>
              <a:rPr lang="en-IN" dirty="0" err="1">
                <a:solidFill>
                  <a:schemeClr val="bg1"/>
                </a:solidFill>
              </a:rPr>
              <a:t>Vasanth</a:t>
            </a:r>
            <a:r>
              <a:rPr lang="en-IN" dirty="0">
                <a:solidFill>
                  <a:schemeClr val="bg1"/>
                </a:solidFill>
              </a:rPr>
              <a:t> </a:t>
            </a:r>
            <a:r>
              <a:rPr lang="en-IN" dirty="0" err="1">
                <a:solidFill>
                  <a:schemeClr val="bg1"/>
                </a:solidFill>
              </a:rPr>
              <a:t>wroughting</a:t>
            </a:r>
            <a:r>
              <a:rPr lang="en-IN" dirty="0">
                <a:solidFill>
                  <a:schemeClr val="bg1"/>
                </a:solidFill>
              </a:rPr>
              <a:t> their own enterprise in </a:t>
            </a:r>
            <a:r>
              <a:rPr lang="en-IN" dirty="0" err="1">
                <a:solidFill>
                  <a:schemeClr val="bg1"/>
                </a:solidFill>
              </a:rPr>
              <a:t>Pali</a:t>
            </a:r>
            <a:r>
              <a:rPr lang="en-IN" dirty="0">
                <a:solidFill>
                  <a:schemeClr val="bg1"/>
                </a:solidFill>
              </a:rPr>
              <a:t> hills in </a:t>
            </a:r>
            <a:r>
              <a:rPr lang="en-IN" dirty="0" err="1">
                <a:solidFill>
                  <a:schemeClr val="bg1"/>
                </a:solidFill>
              </a:rPr>
              <a:t>Kodaikanal</a:t>
            </a:r>
            <a:r>
              <a:rPr lang="en-IN" dirty="0">
                <a:solidFill>
                  <a:schemeClr val="bg1"/>
                </a:solidFill>
              </a:rPr>
              <a:t> district of </a:t>
            </a:r>
            <a:r>
              <a:rPr lang="en-IN" dirty="0" err="1">
                <a:solidFill>
                  <a:schemeClr val="bg1"/>
                </a:solidFill>
              </a:rPr>
              <a:t>Tamilnadu</a:t>
            </a:r>
            <a:r>
              <a:rPr lang="en-IN" dirty="0">
                <a:solidFill>
                  <a:schemeClr val="bg1"/>
                </a:solidFill>
              </a:rPr>
              <a:t> by availing loans under Scheme of Indian Govt </a:t>
            </a:r>
          </a:p>
          <a:p>
            <a:endParaRPr lang="en-IN" dirty="0">
              <a:solidFill>
                <a:schemeClr val="bg1"/>
              </a:solidFill>
            </a:endParaRPr>
          </a:p>
          <a:p>
            <a:r>
              <a:rPr lang="en-IN" dirty="0" err="1">
                <a:solidFill>
                  <a:schemeClr val="bg1"/>
                </a:solidFill>
              </a:rPr>
              <a:t>Harbhajan</a:t>
            </a:r>
            <a:r>
              <a:rPr lang="en-IN" dirty="0">
                <a:solidFill>
                  <a:schemeClr val="bg1"/>
                </a:solidFill>
              </a:rPr>
              <a:t> </a:t>
            </a:r>
            <a:r>
              <a:rPr lang="en-IN" dirty="0" err="1">
                <a:solidFill>
                  <a:schemeClr val="bg1"/>
                </a:solidFill>
              </a:rPr>
              <a:t>Kaur</a:t>
            </a:r>
            <a:r>
              <a:rPr lang="en-IN" dirty="0">
                <a:solidFill>
                  <a:schemeClr val="bg1"/>
                </a:solidFill>
              </a:rPr>
              <a:t>, 90yr old Entrepreneur, </a:t>
            </a:r>
            <a:r>
              <a:rPr lang="en-IN" dirty="0" err="1">
                <a:solidFill>
                  <a:schemeClr val="bg1"/>
                </a:solidFill>
              </a:rPr>
              <a:t>besan</a:t>
            </a:r>
            <a:r>
              <a:rPr lang="en-IN" dirty="0">
                <a:solidFill>
                  <a:schemeClr val="bg1"/>
                </a:solidFill>
              </a:rPr>
              <a:t> </a:t>
            </a:r>
            <a:r>
              <a:rPr lang="en-IN" dirty="0" err="1">
                <a:solidFill>
                  <a:schemeClr val="bg1"/>
                </a:solidFill>
              </a:rPr>
              <a:t>burfi</a:t>
            </a:r>
            <a:r>
              <a:rPr lang="en-IN" dirty="0">
                <a:solidFill>
                  <a:schemeClr val="bg1"/>
                </a:solidFill>
              </a:rPr>
              <a:t> business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30722" name="Picture 2" descr="Related image"/>
          <p:cNvPicPr>
            <a:picLocks noChangeAspect="1" noChangeArrowheads="1"/>
          </p:cNvPicPr>
          <p:nvPr/>
        </p:nvPicPr>
        <p:blipFill>
          <a:blip r:embed="rId2" cstate="print"/>
          <a:srcRect/>
          <a:stretch>
            <a:fillRect/>
          </a:stretch>
        </p:blipFill>
        <p:spPr bwMode="auto">
          <a:xfrm>
            <a:off x="304800" y="3352800"/>
            <a:ext cx="4904334" cy="32670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28600" y="304800"/>
            <a:ext cx="2089033" cy="461665"/>
          </a:xfrm>
          <a:prstGeom prst="rect">
            <a:avLst/>
          </a:prstGeom>
        </p:spPr>
        <p:txBody>
          <a:bodyPr wrap="none">
            <a:spAutoFit/>
          </a:bodyPr>
          <a:lstStyle/>
          <a:p>
            <a:r>
              <a:rPr lang="en-US" sz="2400" b="1" dirty="0">
                <a:solidFill>
                  <a:schemeClr val="bg1"/>
                </a:solidFill>
                <a:latin typeface="Castellar" pitchFamily="18" charset="0"/>
              </a:rPr>
              <a:t>STATISTICS:</a:t>
            </a:r>
          </a:p>
        </p:txBody>
      </p:sp>
      <p:sp>
        <p:nvSpPr>
          <p:cNvPr id="4" name="Rectangle 3"/>
          <p:cNvSpPr/>
          <p:nvPr/>
        </p:nvSpPr>
        <p:spPr>
          <a:xfrm>
            <a:off x="1600200" y="930182"/>
            <a:ext cx="6172200" cy="2308324"/>
          </a:xfrm>
          <a:prstGeom prst="rect">
            <a:avLst/>
          </a:prstGeom>
        </p:spPr>
        <p:txBody>
          <a:bodyPr wrap="square">
            <a:spAutoFit/>
          </a:bodyPr>
          <a:lstStyle/>
          <a:p>
            <a:r>
              <a:rPr lang="en-IN" sz="3600" dirty="0">
                <a:solidFill>
                  <a:schemeClr val="bg1"/>
                </a:solidFill>
              </a:rPr>
              <a:t>India is ranked 108</a:t>
            </a:r>
            <a:r>
              <a:rPr lang="en-IN" sz="3200" dirty="0">
                <a:solidFill>
                  <a:schemeClr val="bg1"/>
                </a:solidFill>
              </a:rPr>
              <a:t>th</a:t>
            </a:r>
            <a:r>
              <a:rPr lang="en-IN" sz="3600" dirty="0">
                <a:solidFill>
                  <a:schemeClr val="bg1"/>
                </a:solidFill>
              </a:rPr>
              <a:t> among 146 countries in World Economic Forum (WEF) gender gap index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989</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Adobe Caslon Pro</vt:lpstr>
      <vt:lpstr>Aharoni</vt:lpstr>
      <vt:lpstr>Arial</vt:lpstr>
      <vt:lpstr>Calibri</vt:lpstr>
      <vt:lpstr>Castellar</vt:lpstr>
      <vt:lpstr>Cinzel Black</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dc:creator>
  <cp:lastModifiedBy>Amandeep Kaur</cp:lastModifiedBy>
  <cp:revision>82</cp:revision>
  <dcterms:created xsi:type="dcterms:W3CDTF">2020-01-16T15:23:31Z</dcterms:created>
  <dcterms:modified xsi:type="dcterms:W3CDTF">2020-06-21T05:07:27Z</dcterms:modified>
</cp:coreProperties>
</file>