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59" r:id="rId7"/>
    <p:sldId id="261" r:id="rId8"/>
    <p:sldId id="262" r:id="rId9"/>
    <p:sldId id="268" r:id="rId10"/>
    <p:sldId id="265" r:id="rId11"/>
    <p:sldId id="266" r:id="rId12"/>
    <p:sldId id="285" r:id="rId13"/>
    <p:sldId id="267" r:id="rId14"/>
    <p:sldId id="289" r:id="rId15"/>
    <p:sldId id="270" r:id="rId16"/>
    <p:sldId id="271" r:id="rId17"/>
    <p:sldId id="274" r:id="rId18"/>
    <p:sldId id="272" r:id="rId19"/>
    <p:sldId id="275" r:id="rId20"/>
    <p:sldId id="273" r:id="rId21"/>
    <p:sldId id="278" r:id="rId22"/>
    <p:sldId id="279" r:id="rId23"/>
    <p:sldId id="276" r:id="rId24"/>
    <p:sldId id="277" r:id="rId25"/>
    <p:sldId id="280" r:id="rId26"/>
    <p:sldId id="281" r:id="rId27"/>
    <p:sldId id="282" r:id="rId28"/>
    <p:sldId id="283" r:id="rId29"/>
    <p:sldId id="284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B90E1-C36B-41B7-BA94-6B1FA6F30E27}" v="971" dt="2020-07-02T12:22:54.104"/>
    <p1510:client id="{1AC5669D-3AC1-407B-8593-385B0FACA3D3}" v="597" dt="2020-06-27T10:25:35.192"/>
    <p1510:client id="{6FD3813A-748E-4EE4-B0E7-0FA84807BE84}" v="3" dt="2020-06-27T14:03:45.962"/>
    <p1510:client id="{8434A0DF-D88F-4D9A-ADEA-9702947AD654}" v="4907" dt="2020-06-27T13:56:21.937"/>
    <p1510:client id="{8B18899C-D78D-4C60-860A-6B28BB5B95FF}" v="7" dt="2020-06-27T14:00:25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47AD-3499-4308-9DD0-CA1AD51606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5082-E533-4E8F-BBD3-C4B7F511B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47AD-3499-4308-9DD0-CA1AD51606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5082-E533-4E8F-BBD3-C4B7F511B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47AD-3499-4308-9DD0-CA1AD51606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5082-E533-4E8F-BBD3-C4B7F511B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47AD-3499-4308-9DD0-CA1AD51606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5082-E533-4E8F-BBD3-C4B7F511B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47AD-3499-4308-9DD0-CA1AD51606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5082-E533-4E8F-BBD3-C4B7F511B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47AD-3499-4308-9DD0-CA1AD51606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5082-E533-4E8F-BBD3-C4B7F511B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47AD-3499-4308-9DD0-CA1AD51606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5082-E533-4E8F-BBD3-C4B7F511B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47AD-3499-4308-9DD0-CA1AD51606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5082-E533-4E8F-BBD3-C4B7F511B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47AD-3499-4308-9DD0-CA1AD51606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5082-E533-4E8F-BBD3-C4B7F511B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47AD-3499-4308-9DD0-CA1AD51606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5082-E533-4E8F-BBD3-C4B7F511B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47AD-3499-4308-9DD0-CA1AD51606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5082-E533-4E8F-BBD3-C4B7F511B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47AD-3499-4308-9DD0-CA1AD51606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5082-E533-4E8F-BBD3-C4B7F511B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re-increment-and-post-increment-in-c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pp-programming/operators-precedence-associativity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pp-programming/operators-precedence-associativity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pp-programming/operators-precedence-associativity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pp-programming/operators-precedence-associativity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pp-programming/operators-precedence-associativity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examples/sizeof-operator-example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ular Pentagon 4"/>
          <p:cNvSpPr/>
          <p:nvPr/>
        </p:nvSpPr>
        <p:spPr>
          <a:xfrm>
            <a:off x="457200" y="1371600"/>
            <a:ext cx="3657600" cy="3429000"/>
          </a:xfrm>
          <a:prstGeom prst="pentagon">
            <a:avLst/>
          </a:prstGeom>
          <a:noFill/>
          <a:ln w="79375" cap="flat" cmpd="sng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1"/>
              <a:tileRect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2955" y="2960819"/>
            <a:ext cx="4846198" cy="14465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800" b="1">
                <a:solidFill>
                  <a:schemeClr val="bg1"/>
                </a:solidFill>
                <a:latin typeface="Agency FB"/>
                <a:cs typeface="Courier New"/>
              </a:rPr>
              <a:t>Expressions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17D9FA-F78C-49F6-82DF-411C1D41A17C}"/>
              </a:ext>
            </a:extLst>
          </p:cNvPr>
          <p:cNvSpPr txBox="1"/>
          <p:nvPr/>
        </p:nvSpPr>
        <p:spPr>
          <a:xfrm>
            <a:off x="3529822" y="734714"/>
            <a:ext cx="48395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*All instructions amandeep ke lie written like this.</a:t>
            </a:r>
            <a:endParaRPr lang="en-US">
              <a:highlight>
                <a:srgbClr val="FFFF00"/>
              </a:highlight>
              <a:cs typeface="Calibri"/>
            </a:endParaRPr>
          </a:p>
          <a:p>
            <a:endParaRPr lang="en-US">
              <a:highlight>
                <a:srgbClr val="FFFF00"/>
              </a:highlight>
              <a:cs typeface="Calibri"/>
            </a:endParaRPr>
          </a:p>
          <a:p>
            <a:r>
              <a:rPr lang="en-US">
                <a:highlight>
                  <a:srgbClr val="FFFF00"/>
                </a:highlight>
                <a:cs typeface="Calibri"/>
              </a:rPr>
              <a:t>Once noted, hatadio!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52400"/>
            <a:ext cx="524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entury Gothic" pitchFamily="34" charset="0"/>
              </a:rPr>
              <a:t>Program to demonstrate </a:t>
            </a:r>
            <a:r>
              <a:rPr lang="en-US" b="1" err="1">
                <a:solidFill>
                  <a:schemeClr val="bg1"/>
                </a:solidFill>
                <a:latin typeface="Century Gothic" pitchFamily="34" charset="0"/>
              </a:rPr>
              <a:t>typedef</a:t>
            </a:r>
            <a:r>
              <a:rPr lang="en-US" b="1">
                <a:solidFill>
                  <a:schemeClr val="bg1"/>
                </a:solidFill>
                <a:latin typeface="Century Gothic" pitchFamily="34" charset="0"/>
              </a:rPr>
              <a:t> declaration: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5344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2286000"/>
            <a:ext cx="2514406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Paste your snippet here:</a:t>
            </a:r>
          </a:p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Sublime / Vs code!</a:t>
            </a:r>
          </a:p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And marker se </a:t>
            </a:r>
            <a:r>
              <a:rPr lang="en-US" err="1">
                <a:highlight>
                  <a:srgbClr val="FFFF00"/>
                </a:highlight>
                <a:ea typeface="+mn-lt"/>
                <a:cs typeface="+mn-lt"/>
              </a:rPr>
              <a:t>samjhaio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!</a:t>
            </a:r>
            <a:endParaRPr lang="en-US">
              <a:highlight>
                <a:srgbClr val="FFFF00"/>
              </a:highlight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52400"/>
            <a:ext cx="581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entury Gothic" pitchFamily="34" charset="0"/>
              </a:rPr>
              <a:t>Program to demonstrate enumerated declaration: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5344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2286000"/>
            <a:ext cx="2514406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Paste your snippet here:</a:t>
            </a:r>
          </a:p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Sublime / Vs code!</a:t>
            </a:r>
          </a:p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And marker se </a:t>
            </a:r>
            <a:r>
              <a:rPr lang="en-US" err="1">
                <a:highlight>
                  <a:srgbClr val="FFFF00"/>
                </a:highlight>
                <a:ea typeface="+mn-lt"/>
                <a:cs typeface="+mn-lt"/>
              </a:rPr>
              <a:t>samjhaio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DA9053-2EE4-48C1-9C48-F9A76EF5F54B}"/>
              </a:ext>
            </a:extLst>
          </p:cNvPr>
          <p:cNvSpPr/>
          <p:nvPr/>
        </p:nvSpPr>
        <p:spPr>
          <a:xfrm>
            <a:off x="304800" y="445221"/>
            <a:ext cx="8534400" cy="5981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630FDCA-E24A-495B-B2DA-A537B2CC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374" y="1049165"/>
            <a:ext cx="4989269" cy="499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9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ular Pentagon 4"/>
          <p:cNvSpPr/>
          <p:nvPr/>
        </p:nvSpPr>
        <p:spPr>
          <a:xfrm>
            <a:off x="457200" y="1371600"/>
            <a:ext cx="3657600" cy="3429000"/>
          </a:xfrm>
          <a:prstGeom prst="pentagon">
            <a:avLst/>
          </a:prstGeom>
          <a:noFill/>
          <a:ln w="79375" cap="flat" cmpd="sng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1"/>
              <a:tileRect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71800" y="3276600"/>
            <a:ext cx="39164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>
                <a:solidFill>
                  <a:schemeClr val="bg1"/>
                </a:solidFill>
                <a:latin typeface="Agency FB" pitchFamily="34" charset="0"/>
                <a:cs typeface="Courier New" pitchFamily="49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ular Pentagon 4"/>
          <p:cNvSpPr/>
          <p:nvPr/>
        </p:nvSpPr>
        <p:spPr>
          <a:xfrm>
            <a:off x="457200" y="1371600"/>
            <a:ext cx="3657600" cy="3429000"/>
          </a:xfrm>
          <a:prstGeom prst="pentagon">
            <a:avLst/>
          </a:prstGeom>
          <a:noFill/>
          <a:ln w="79375" cap="flat" cmpd="sng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1"/>
              <a:tileRect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2955" y="2960819"/>
            <a:ext cx="4134465" cy="14465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gency FB"/>
                <a:cs typeface="Courier New"/>
              </a:rPr>
              <a:t>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17D9FA-F78C-49F6-82DF-411C1D41A17C}"/>
              </a:ext>
            </a:extLst>
          </p:cNvPr>
          <p:cNvSpPr txBox="1"/>
          <p:nvPr/>
        </p:nvSpPr>
        <p:spPr>
          <a:xfrm>
            <a:off x="3529822" y="734714"/>
            <a:ext cx="48395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*All instructions amandeep ke lie written like this.</a:t>
            </a:r>
            <a:endParaRPr lang="en-US">
              <a:highlight>
                <a:srgbClr val="FFFF00"/>
              </a:highlight>
              <a:cs typeface="Calibri"/>
            </a:endParaRPr>
          </a:p>
          <a:p>
            <a:endParaRPr lang="en-US">
              <a:highlight>
                <a:srgbClr val="FFFF00"/>
              </a:highlight>
              <a:cs typeface="Calibri"/>
            </a:endParaRPr>
          </a:p>
          <a:p>
            <a:r>
              <a:rPr lang="en-US">
                <a:highlight>
                  <a:srgbClr val="FFFF00"/>
                </a:highlight>
                <a:cs typeface="Calibri"/>
              </a:rPr>
              <a:t>Once noted, hatadio!</a:t>
            </a:r>
          </a:p>
        </p:txBody>
      </p:sp>
    </p:spTree>
    <p:extLst>
      <p:ext uri="{BB962C8B-B14F-4D97-AF65-F5344CB8AC3E}">
        <p14:creationId xmlns:p14="http://schemas.microsoft.com/office/powerpoint/2010/main" val="179587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423D3-0B5F-40D2-B228-00EE41D3F99B}"/>
              </a:ext>
            </a:extLst>
          </p:cNvPr>
          <p:cNvSpPr txBox="1"/>
          <p:nvPr/>
        </p:nvSpPr>
        <p:spPr>
          <a:xfrm>
            <a:off x="365361" y="345396"/>
            <a:ext cx="8463190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FFFF"/>
                </a:solidFill>
                <a:latin typeface="Century Gothic"/>
                <a:cs typeface="Segoe UI"/>
              </a:rPr>
              <a:t>Operators and Operands:</a:t>
            </a:r>
            <a:endParaRPr lang="en-US"/>
          </a:p>
          <a:p>
            <a:r>
              <a:rPr lang="en-US">
                <a:latin typeface="Century Gothic"/>
                <a:cs typeface="Segoe UI"/>
              </a:rPr>
              <a:t>​​</a:t>
            </a:r>
          </a:p>
          <a:p>
            <a:r>
              <a:rPr lang="en-US">
                <a:solidFill>
                  <a:schemeClr val="bg1"/>
                </a:solidFill>
                <a:latin typeface="Century Gothic"/>
                <a:cs typeface="Segoe UI"/>
              </a:rPr>
              <a:t>An operator is a symbol which lets us perform an arithmetic or a logical action on variables and values.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r>
              <a:rPr lang="en-US">
                <a:solidFill>
                  <a:schemeClr val="bg1"/>
                </a:solidFill>
                <a:latin typeface="Century Gothic"/>
                <a:cs typeface="Segoe UI"/>
              </a:rPr>
              <a:t>An operand is the quantity or the variable on which the operation is being done.</a:t>
            </a: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r>
              <a:rPr lang="en-US">
                <a:solidFill>
                  <a:schemeClr val="bg1"/>
                </a:solidFill>
                <a:latin typeface="Century Gothic"/>
                <a:cs typeface="Segoe UI"/>
              </a:rPr>
              <a:t>An operator can be unary or binary.</a:t>
            </a:r>
          </a:p>
          <a:p>
            <a:r>
              <a:rPr lang="en-US">
                <a:solidFill>
                  <a:schemeClr val="bg1"/>
                </a:solidFill>
                <a:latin typeface="Century Gothic"/>
                <a:cs typeface="Segoe UI"/>
              </a:rPr>
              <a:t>A unary operator is one which requires only one operand to work on.</a:t>
            </a:r>
          </a:p>
          <a:p>
            <a:r>
              <a:rPr lang="en-US">
                <a:solidFill>
                  <a:schemeClr val="bg1"/>
                </a:solidFill>
                <a:latin typeface="Century Gothic"/>
                <a:cs typeface="Segoe UI"/>
              </a:rPr>
              <a:t>Like: a++, ! </a:t>
            </a: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latin typeface="Century Gothic"/>
                <a:cs typeface="Segoe UI"/>
              </a:rPr>
              <a:t>(</a:t>
            </a:r>
            <a:r>
              <a:rPr lang="en-US">
                <a:highlight>
                  <a:srgbClr val="FFFF00"/>
                </a:highlight>
                <a:latin typeface="Century Gothic"/>
                <a:cs typeface="Segoe UI"/>
              </a:rPr>
              <a:t>yaha boldio we will see more on this later)</a:t>
            </a: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r>
              <a:rPr lang="en-US">
                <a:solidFill>
                  <a:schemeClr val="bg1"/>
                </a:solidFill>
                <a:latin typeface="Century Gothic"/>
                <a:cs typeface="Segoe UI"/>
              </a:rPr>
              <a:t>A binary operator require two operators to operate.</a:t>
            </a:r>
          </a:p>
          <a:p>
            <a:r>
              <a:rPr lang="en-US">
                <a:solidFill>
                  <a:schemeClr val="bg1"/>
                </a:solidFill>
                <a:latin typeface="Century Gothic"/>
                <a:cs typeface="Segoe UI"/>
              </a:rPr>
              <a:t>Like: &lt;, &gt;=, || </a:t>
            </a: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(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yaha boldio we will see more on this later)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D31BC-70D2-4359-8B7C-455094411E92}"/>
              </a:ext>
            </a:extLst>
          </p:cNvPr>
          <p:cNvSpPr txBox="1"/>
          <p:nvPr/>
        </p:nvSpPr>
        <p:spPr>
          <a:xfrm>
            <a:off x="404626" y="2738541"/>
            <a:ext cx="6396303" cy="73866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entury Gothic" pitchFamily="34" charset="0"/>
              </a:rPr>
              <a:t>Example:      </a:t>
            </a:r>
          </a:p>
          <a:p>
            <a:r>
              <a:rPr lang="en-US" b="1">
                <a:solidFill>
                  <a:schemeClr val="bg1"/>
                </a:solidFill>
                <a:latin typeface="Century Gothic"/>
              </a:rPr>
              <a:t>                                             </a:t>
            </a:r>
            <a:r>
              <a:rPr lang="en-US" b="1">
                <a:solidFill>
                  <a:schemeClr val="bg1"/>
                </a:solidFill>
                <a:latin typeface="Century Gothic"/>
                <a:cs typeface="Courier New"/>
              </a:rPr>
              <a:t>  </a:t>
            </a:r>
            <a:r>
              <a:rPr lang="en-US" b="1">
                <a:solidFill>
                  <a:schemeClr val="bg1"/>
                </a:solidFill>
                <a:latin typeface="Century Gothic"/>
              </a:rPr>
              <a:t> </a:t>
            </a:r>
            <a:r>
              <a:rPr lang="en-US" sz="2400">
                <a:solidFill>
                  <a:schemeClr val="bg1"/>
                </a:solidFill>
                <a:latin typeface="Courier New"/>
                <a:cs typeface="Courier New"/>
              </a:rPr>
              <a:t>100    </a:t>
            </a:r>
            <a:r>
              <a:rPr lang="en-US" sz="2400">
                <a:solidFill>
                  <a:srgbClr val="FFFF00"/>
                </a:solidFill>
                <a:latin typeface="Courier New"/>
                <a:cs typeface="Courier New"/>
              </a:rPr>
              <a:t>+    </a:t>
            </a:r>
            <a:r>
              <a:rPr lang="en-US" sz="2400">
                <a:solidFill>
                  <a:schemeClr val="bg1"/>
                </a:solidFill>
                <a:latin typeface="Courier New"/>
                <a:cs typeface="Courier New"/>
              </a:rPr>
              <a:t>100 </a:t>
            </a:r>
            <a:endParaRPr lang="en-US" sz="2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89B373A-9F43-41E9-9F3F-669334590AAE}"/>
              </a:ext>
            </a:extLst>
          </p:cNvPr>
          <p:cNvSpPr/>
          <p:nvPr/>
        </p:nvSpPr>
        <p:spPr>
          <a:xfrm rot="5400000">
            <a:off x="3709108" y="3202065"/>
            <a:ext cx="304800" cy="762000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035E61E-30F2-43FD-B5DC-3E08F8D8222B}"/>
              </a:ext>
            </a:extLst>
          </p:cNvPr>
          <p:cNvSpPr/>
          <p:nvPr/>
        </p:nvSpPr>
        <p:spPr>
          <a:xfrm rot="5400000">
            <a:off x="5905265" y="3192082"/>
            <a:ext cx="304800" cy="762000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AA6584D-31F4-4914-9359-A0319D554275}"/>
              </a:ext>
            </a:extLst>
          </p:cNvPr>
          <p:cNvSpPr/>
          <p:nvPr/>
        </p:nvSpPr>
        <p:spPr>
          <a:xfrm rot="5400000">
            <a:off x="4797204" y="3182100"/>
            <a:ext cx="304800" cy="762000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5E746-B251-4D5F-927B-D966BBBB33C0}"/>
              </a:ext>
            </a:extLst>
          </p:cNvPr>
          <p:cNvSpPr txBox="1"/>
          <p:nvPr/>
        </p:nvSpPr>
        <p:spPr>
          <a:xfrm>
            <a:off x="3400051" y="3829299"/>
            <a:ext cx="3352133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>
                <a:solidFill>
                  <a:srgbClr val="FFFFFF"/>
                </a:solidFill>
                <a:latin typeface="Century Gothic"/>
              </a:rPr>
              <a:t>Operand 1     Operator       Operand 2</a:t>
            </a: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74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0BAFA9-7BD5-4954-A40E-0AF73BEE3290}"/>
              </a:ext>
            </a:extLst>
          </p:cNvPr>
          <p:cNvSpPr txBox="1"/>
          <p:nvPr/>
        </p:nvSpPr>
        <p:spPr>
          <a:xfrm>
            <a:off x="395309" y="495133"/>
            <a:ext cx="8582981" cy="48871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FFFF"/>
                </a:solidFill>
                <a:latin typeface="Century Gothic"/>
                <a:cs typeface="Segoe UI"/>
              </a:rPr>
              <a:t>Operators Types:</a:t>
            </a:r>
            <a:r>
              <a:rPr lang="en-US">
                <a:latin typeface="Century Gothic"/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en-US">
                <a:latin typeface="Century Gothic"/>
                <a:cs typeface="Segoe UI"/>
              </a:rPr>
              <a:t>​​​​​​​​</a:t>
            </a:r>
            <a:endParaRPr lang="en-US">
              <a:solidFill>
                <a:srgbClr val="000000"/>
              </a:solidFill>
              <a:latin typeface="Century Gothic"/>
              <a:cs typeface="Segoe UI"/>
            </a:endParaRPr>
          </a:p>
          <a:p>
            <a:pPr>
              <a:lnSpc>
                <a:spcPct val="200000"/>
              </a:lnSpc>
              <a:buChar char="•"/>
            </a:pP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Arithmetic Operators        </a:t>
            </a:r>
            <a:r>
              <a:rPr lang="en-US">
                <a:latin typeface="Century Gothic"/>
                <a:cs typeface="Arial"/>
              </a:rPr>
              <a:t>​</a:t>
            </a:r>
            <a:endParaRPr lang="en-US">
              <a:cs typeface="Calibri"/>
            </a:endParaRPr>
          </a:p>
          <a:p>
            <a:pPr>
              <a:lnSpc>
                <a:spcPct val="200000"/>
              </a:lnSpc>
              <a:buChar char="•"/>
            </a:pP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Logical Operators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pPr>
              <a:lnSpc>
                <a:spcPct val="200000"/>
              </a:lnSpc>
              <a:buChar char="•"/>
            </a:pP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Relational Operators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pPr>
              <a:lnSpc>
                <a:spcPct val="200000"/>
              </a:lnSpc>
              <a:buChar char="•"/>
            </a:pP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Bitwise Operators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pPr>
              <a:lnSpc>
                <a:spcPct val="200000"/>
              </a:lnSpc>
              <a:buChar char="•"/>
            </a:pP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Assignment Operators</a:t>
            </a:r>
            <a:r>
              <a:rPr lang="en-US">
                <a:solidFill>
                  <a:srgbClr val="000000"/>
                </a:solidFill>
                <a:latin typeface="Century Gothic"/>
                <a:cs typeface="Arial"/>
              </a:rPr>
              <a:t>​</a:t>
            </a:r>
            <a:endParaRPr lang="en-US">
              <a:latin typeface="Century Gothic"/>
              <a:cs typeface="Arial"/>
            </a:endParaRPr>
          </a:p>
          <a:p>
            <a:pPr>
              <a:lnSpc>
                <a:spcPct val="200000"/>
              </a:lnSpc>
              <a:buChar char="•"/>
            </a:pP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Miscellaneous Operators</a:t>
            </a:r>
          </a:p>
          <a:p>
            <a:pPr>
              <a:lnSpc>
                <a:spcPct val="150000"/>
              </a:lnSpc>
              <a:buChar char="•"/>
            </a:pPr>
            <a:endParaRPr lang="en-US">
              <a:solidFill>
                <a:srgbClr val="FFFF00"/>
              </a:solidFill>
              <a:latin typeface="Century Gothic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>
                <a:highlight>
                  <a:srgbClr val="FFFF00"/>
                </a:highlight>
                <a:latin typeface="Century Gothic"/>
                <a:cs typeface="Arial"/>
              </a:rPr>
              <a:t>Bolio Let us see each one in more detail now</a:t>
            </a:r>
          </a:p>
        </p:txBody>
      </p:sp>
    </p:spTree>
    <p:extLst>
      <p:ext uri="{BB962C8B-B14F-4D97-AF65-F5344CB8AC3E}">
        <p14:creationId xmlns:p14="http://schemas.microsoft.com/office/powerpoint/2010/main" val="373928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F989EB-BBDA-42AC-B0A2-E73226CD9DE9}"/>
              </a:ext>
            </a:extLst>
          </p:cNvPr>
          <p:cNvSpPr txBox="1"/>
          <p:nvPr/>
        </p:nvSpPr>
        <p:spPr>
          <a:xfrm>
            <a:off x="365361" y="345396"/>
            <a:ext cx="846319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FFFF"/>
                </a:solidFill>
                <a:latin typeface="Century Gothic"/>
                <a:cs typeface="Segoe UI"/>
              </a:rPr>
              <a:t>Arithmetic Operators:</a:t>
            </a:r>
            <a:endParaRPr lang="en-US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b="1">
              <a:solidFill>
                <a:srgbClr val="FFFFFF"/>
              </a:solidFill>
              <a:latin typeface="Century Gothic"/>
              <a:cs typeface="Segoe UI"/>
            </a:endParaRPr>
          </a:p>
          <a:p>
            <a:r>
              <a:rPr lang="en-US">
                <a:solidFill>
                  <a:schemeClr val="bg1"/>
                </a:solidFill>
                <a:latin typeface="Century Gothic"/>
                <a:cs typeface="Segoe UI"/>
              </a:rPr>
              <a:t>An arithmetic operator is a symbol which lets us perform some basic mathematical operations on variables or values.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rgbClr val="FFFFFF"/>
              </a:solidFill>
              <a:latin typeface="Century Gothic"/>
              <a:ea typeface="+mn-lt"/>
              <a:cs typeface="Segoe UI"/>
            </a:endParaRPr>
          </a:p>
          <a:p>
            <a:endParaRPr lang="en-US">
              <a:solidFill>
                <a:srgbClr val="FFFFFF"/>
              </a:solidFill>
              <a:latin typeface="Century Gothic"/>
              <a:ea typeface="+mn-lt"/>
              <a:cs typeface="Segoe UI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4F4F9-73C8-4B5D-B842-3EDC9803290B}"/>
              </a:ext>
            </a:extLst>
          </p:cNvPr>
          <p:cNvSpPr txBox="1"/>
          <p:nvPr/>
        </p:nvSpPr>
        <p:spPr>
          <a:xfrm>
            <a:off x="364696" y="1770235"/>
            <a:ext cx="7028647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/>
              </a:rPr>
              <a:t>Example:      </a:t>
            </a:r>
            <a:endParaRPr lang="en-US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  <a:latin typeface="Century Gothic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+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Y 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 Addition                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-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Y 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 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Sutraction</a:t>
            </a:r>
            <a:endParaRPr lang="en-US" dirty="0" err="1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*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Y 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 Multiplication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 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/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 Division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%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 Modulus </a:t>
            </a:r>
            <a:endParaRPr lang="en-US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++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    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Post-increment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-- 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  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Post-decrement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++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   Pre-Increment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--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   Pre-Increment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8111B30-C92F-4DBE-AD6F-8913F2869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10844"/>
              </p:ext>
            </p:extLst>
          </p:nvPr>
        </p:nvGraphicFramePr>
        <p:xfrm>
          <a:off x="5031195" y="1876716"/>
          <a:ext cx="3809143" cy="2358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111">
                  <a:extLst>
                    <a:ext uri="{9D8B030D-6E8A-4147-A177-3AD203B41FA5}">
                      <a16:colId xmlns:a16="http://schemas.microsoft.com/office/drawing/2014/main" val="1802703710"/>
                    </a:ext>
                  </a:extLst>
                </a:gridCol>
                <a:gridCol w="1301032">
                  <a:extLst>
                    <a:ext uri="{9D8B030D-6E8A-4147-A177-3AD203B41FA5}">
                      <a16:colId xmlns:a16="http://schemas.microsoft.com/office/drawing/2014/main" val="1348412486"/>
                    </a:ext>
                  </a:extLst>
                </a:gridCol>
              </a:tblGrid>
              <a:tr h="37575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Century Gothic"/>
                        </a:rPr>
                        <a:t>CODE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Century Gothic"/>
                        </a:rPr>
                        <a:t>OUTPUT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88933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Courier New"/>
                        </a:rPr>
                        <a:t>cout&lt;&lt;21+3;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Courier New"/>
                        </a:rPr>
                        <a:t>24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253001"/>
                  </a:ext>
                </a:extLst>
              </a:tr>
              <a:tr h="440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Courier New"/>
                        </a:rPr>
                        <a:t>cout&lt;&lt;21-3;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Courier New"/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0923"/>
                  </a:ext>
                </a:extLst>
              </a:tr>
              <a:tr h="3887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Courier New"/>
                        </a:rPr>
                        <a:t>cout&lt;&lt;21*3;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Courier New"/>
                        </a:rPr>
                        <a:t>63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842317"/>
                  </a:ext>
                </a:extLst>
              </a:tr>
              <a:tr h="3887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Courier New"/>
                        </a:rPr>
                        <a:t>cout&lt;&lt;21/3;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Courier New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984827"/>
                  </a:ext>
                </a:extLst>
              </a:tr>
              <a:tr h="3887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Courier New"/>
                        </a:rPr>
                        <a:t>cout&lt;&lt;21%3;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Courier New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0224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CAFD8D-8D4D-4EDF-8773-253B1F6F55D5}"/>
              </a:ext>
            </a:extLst>
          </p:cNvPr>
          <p:cNvSpPr txBox="1"/>
          <p:nvPr/>
        </p:nvSpPr>
        <p:spPr>
          <a:xfrm>
            <a:off x="5067134" y="4997256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Inkelie boldio these should be best understood with the help of a program and next slide me 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8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298DD4-D4ED-4CB6-B575-786D779C2E88}"/>
              </a:ext>
            </a:extLst>
          </p:cNvPr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69AC13-B015-404E-8400-6D2662EAC48F}"/>
              </a:ext>
            </a:extLst>
          </p:cNvPr>
          <p:cNvSpPr txBox="1"/>
          <p:nvPr/>
        </p:nvSpPr>
        <p:spPr>
          <a:xfrm>
            <a:off x="308460" y="272191"/>
            <a:ext cx="529023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entury Gothic"/>
              </a:rPr>
              <a:t>Program to demonstrate Arithmetic operators: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80F3B-B2E5-40D2-9BAF-DE1E2BA6731E}"/>
              </a:ext>
            </a:extLst>
          </p:cNvPr>
          <p:cNvSpPr/>
          <p:nvPr/>
        </p:nvSpPr>
        <p:spPr>
          <a:xfrm>
            <a:off x="304800" y="914400"/>
            <a:ext cx="85344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550FF-70A8-4979-82C6-3A0CA06C36A9}"/>
              </a:ext>
            </a:extLst>
          </p:cNvPr>
          <p:cNvSpPr txBox="1"/>
          <p:nvPr/>
        </p:nvSpPr>
        <p:spPr>
          <a:xfrm>
            <a:off x="762000" y="2286000"/>
            <a:ext cx="7020383" cy="369331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Paste your snippet here:</a:t>
            </a:r>
          </a:p>
          <a:p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Sublime / Vs code!</a:t>
            </a:r>
          </a:p>
          <a:p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And marker se </a:t>
            </a:r>
            <a:r>
              <a:rPr lang="en-US" dirty="0" err="1">
                <a:highlight>
                  <a:srgbClr val="FFFF00"/>
                </a:highlight>
                <a:ea typeface="+mn-lt"/>
                <a:cs typeface="+mn-lt"/>
              </a:rPr>
              <a:t>samjhaio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! </a:t>
            </a:r>
          </a:p>
          <a:p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 dirty="0" err="1">
                <a:highlight>
                  <a:srgbClr val="FFFF00"/>
                </a:highlight>
                <a:ea typeface="+mn-lt"/>
                <a:cs typeface="+mn-lt"/>
              </a:rPr>
              <a:t>Isme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 show one example each in all the operators types. </a:t>
            </a:r>
          </a:p>
          <a:p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And also please show the difference between pre and post increment!!!!</a:t>
            </a:r>
          </a:p>
          <a:p>
            <a:endParaRPr lang="en-US" dirty="0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 dirty="0">
                <a:highlight>
                  <a:srgbClr val="FFFF00"/>
                </a:highlight>
                <a:ea typeface="+mn-lt"/>
                <a:cs typeface="+mn-lt"/>
                <a:hlinkClick r:id="rId2"/>
              </a:rPr>
              <a:t>https://www.geeksforgeeks.org/pre-increment-and-post-increment-in-c/</a:t>
            </a:r>
            <a:endParaRPr lang="en-US" dirty="0"/>
          </a:p>
          <a:p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endParaRPr lang="en-US" dirty="0">
              <a:highlight>
                <a:srgbClr val="FFFF00"/>
              </a:highlight>
              <a:cs typeface="Calibri"/>
            </a:endParaRPr>
          </a:p>
          <a:p>
            <a:endParaRPr lang="en-US">
              <a:highlight>
                <a:srgbClr val="FFFF00"/>
              </a:highlight>
              <a:cs typeface="Calibri"/>
            </a:endParaRPr>
          </a:p>
          <a:p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3186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F989EB-BBDA-42AC-B0A2-E73226CD9DE9}"/>
              </a:ext>
            </a:extLst>
          </p:cNvPr>
          <p:cNvSpPr txBox="1"/>
          <p:nvPr/>
        </p:nvSpPr>
        <p:spPr>
          <a:xfrm>
            <a:off x="365361" y="345396"/>
            <a:ext cx="846319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FFFF"/>
                </a:solidFill>
                <a:latin typeface="Century Gothic"/>
                <a:cs typeface="Segoe UI"/>
              </a:rPr>
              <a:t>Logical Operators:</a:t>
            </a:r>
            <a:endParaRPr lang="en-US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b="1">
              <a:solidFill>
                <a:srgbClr val="FFFFFF"/>
              </a:solidFill>
              <a:latin typeface="Century Gothic"/>
              <a:cs typeface="Segoe UI"/>
            </a:endParaRPr>
          </a:p>
          <a:p>
            <a:r>
              <a:rPr lang="en-US">
                <a:solidFill>
                  <a:schemeClr val="bg1"/>
                </a:solidFill>
                <a:latin typeface="Century Gothic"/>
                <a:cs typeface="Segoe UI"/>
              </a:rPr>
              <a:t>A logical operator evaluates an expression and returs a boolean value, whether true(1) or false(0).</a:t>
            </a: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rgbClr val="FFFFFF"/>
              </a:solidFill>
              <a:latin typeface="Century Gothic"/>
              <a:ea typeface="+mn-lt"/>
              <a:cs typeface="Segoe UI"/>
            </a:endParaRPr>
          </a:p>
          <a:p>
            <a:endParaRPr lang="en-US">
              <a:solidFill>
                <a:srgbClr val="FFFFFF"/>
              </a:solidFill>
              <a:latin typeface="Century Gothic"/>
              <a:ea typeface="+mn-lt"/>
              <a:cs typeface="Segoe UI"/>
            </a:endParaRPr>
          </a:p>
          <a:p>
            <a:endParaRPr lang="en-US">
              <a:solidFill>
                <a:srgbClr val="FFFFFF"/>
              </a:solidFill>
              <a:latin typeface="Century Gothic"/>
              <a:ea typeface="+mn-lt"/>
              <a:cs typeface="Segoe UI"/>
            </a:endParaRPr>
          </a:p>
          <a:p>
            <a:endParaRPr lang="en-US">
              <a:solidFill>
                <a:srgbClr val="FFFFFF"/>
              </a:solidFill>
              <a:latin typeface="Century Gothic"/>
              <a:ea typeface="+mn-lt"/>
              <a:cs typeface="Segoe UI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4F4F9-73C8-4B5D-B842-3EDC9803290B}"/>
              </a:ext>
            </a:extLst>
          </p:cNvPr>
          <p:cNvSpPr txBox="1"/>
          <p:nvPr/>
        </p:nvSpPr>
        <p:spPr>
          <a:xfrm>
            <a:off x="574329" y="1880043"/>
            <a:ext cx="7028647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/>
              </a:rPr>
              <a:t>Example:      </a:t>
            </a:r>
            <a:endParaRPr lang="en-US" b="1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 b="1">
              <a:solidFill>
                <a:schemeClr val="bg1"/>
              </a:solidFill>
              <a:latin typeface="Century Gothic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&amp;&amp;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 AND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 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||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Y 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 OR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 !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  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  NOT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10A2B2A-D56F-4778-B9A9-AE6581AB5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15162"/>
              </p:ext>
            </p:extLst>
          </p:nvPr>
        </p:nvGraphicFramePr>
        <p:xfrm>
          <a:off x="429248" y="4202646"/>
          <a:ext cx="2647148" cy="232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361">
                  <a:extLst>
                    <a:ext uri="{9D8B030D-6E8A-4147-A177-3AD203B41FA5}">
                      <a16:colId xmlns:a16="http://schemas.microsoft.com/office/drawing/2014/main" val="319163763"/>
                    </a:ext>
                  </a:extLst>
                </a:gridCol>
                <a:gridCol w="802166">
                  <a:extLst>
                    <a:ext uri="{9D8B030D-6E8A-4147-A177-3AD203B41FA5}">
                      <a16:colId xmlns:a16="http://schemas.microsoft.com/office/drawing/2014/main" val="2506215254"/>
                    </a:ext>
                  </a:extLst>
                </a:gridCol>
                <a:gridCol w="1216621">
                  <a:extLst>
                    <a:ext uri="{9D8B030D-6E8A-4147-A177-3AD203B41FA5}">
                      <a16:colId xmlns:a16="http://schemas.microsoft.com/office/drawing/2014/main" val="735047276"/>
                    </a:ext>
                  </a:extLst>
                </a:gridCol>
              </a:tblGrid>
              <a:tr h="461692"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X&amp;&amp;Y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466348"/>
                  </a:ext>
                </a:extLst>
              </a:tr>
              <a:tr h="46540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47962"/>
                  </a:ext>
                </a:extLst>
              </a:tr>
              <a:tr h="46540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576548"/>
                  </a:ext>
                </a:extLst>
              </a:tr>
              <a:tr h="46540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070287"/>
                  </a:ext>
                </a:extLst>
              </a:tr>
              <a:tr h="46540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717223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CA629113-C8BC-4231-9DC6-FC714272A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43043"/>
              </p:ext>
            </p:extLst>
          </p:nvPr>
        </p:nvGraphicFramePr>
        <p:xfrm>
          <a:off x="3603693" y="4172698"/>
          <a:ext cx="2647148" cy="232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361">
                  <a:extLst>
                    <a:ext uri="{9D8B030D-6E8A-4147-A177-3AD203B41FA5}">
                      <a16:colId xmlns:a16="http://schemas.microsoft.com/office/drawing/2014/main" val="319163763"/>
                    </a:ext>
                  </a:extLst>
                </a:gridCol>
                <a:gridCol w="802166">
                  <a:extLst>
                    <a:ext uri="{9D8B030D-6E8A-4147-A177-3AD203B41FA5}">
                      <a16:colId xmlns:a16="http://schemas.microsoft.com/office/drawing/2014/main" val="2506215254"/>
                    </a:ext>
                  </a:extLst>
                </a:gridCol>
                <a:gridCol w="1216621">
                  <a:extLst>
                    <a:ext uri="{9D8B030D-6E8A-4147-A177-3AD203B41FA5}">
                      <a16:colId xmlns:a16="http://schemas.microsoft.com/office/drawing/2014/main" val="735047276"/>
                    </a:ext>
                  </a:extLst>
                </a:gridCol>
              </a:tblGrid>
              <a:tr h="465401"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X||Y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466348"/>
                  </a:ext>
                </a:extLst>
              </a:tr>
              <a:tr h="46540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47962"/>
                  </a:ext>
                </a:extLst>
              </a:tr>
              <a:tr h="46540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576548"/>
                  </a:ext>
                </a:extLst>
              </a:tr>
              <a:tr h="46540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070287"/>
                  </a:ext>
                </a:extLst>
              </a:tr>
              <a:tr h="46540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717223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FA254662-9987-42C2-88A5-CC34CC330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92936"/>
              </p:ext>
            </p:extLst>
          </p:nvPr>
        </p:nvGraphicFramePr>
        <p:xfrm>
          <a:off x="6818069" y="4192664"/>
          <a:ext cx="1844982" cy="1396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361">
                  <a:extLst>
                    <a:ext uri="{9D8B030D-6E8A-4147-A177-3AD203B41FA5}">
                      <a16:colId xmlns:a16="http://schemas.microsoft.com/office/drawing/2014/main" val="319163763"/>
                    </a:ext>
                  </a:extLst>
                </a:gridCol>
                <a:gridCol w="1216621">
                  <a:extLst>
                    <a:ext uri="{9D8B030D-6E8A-4147-A177-3AD203B41FA5}">
                      <a16:colId xmlns:a16="http://schemas.microsoft.com/office/drawing/2014/main" val="735047276"/>
                    </a:ext>
                  </a:extLst>
                </a:gridCol>
              </a:tblGrid>
              <a:tr h="465401"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! X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466348"/>
                  </a:ext>
                </a:extLst>
              </a:tr>
              <a:tr h="46540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47962"/>
                  </a:ext>
                </a:extLst>
              </a:tr>
              <a:tr h="46540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576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228600"/>
            <a:ext cx="7391767" cy="31393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u="sng">
                <a:solidFill>
                  <a:schemeClr val="bg1"/>
                </a:solidFill>
                <a:latin typeface="Century Gothic" pitchFamily="34" charset="0"/>
              </a:rPr>
              <a:t>Variable</a:t>
            </a:r>
            <a:r>
              <a:rPr lang="en-US" b="1">
                <a:solidFill>
                  <a:schemeClr val="bg1"/>
                </a:solidFill>
                <a:latin typeface="Century Gothic" pitchFamily="34" charset="0"/>
              </a:rPr>
              <a:t>: </a:t>
            </a:r>
          </a:p>
          <a:p>
            <a:r>
              <a:rPr lang="en-US">
                <a:solidFill>
                  <a:schemeClr val="bg1"/>
                </a:solidFill>
                <a:latin typeface="Century Gothic"/>
              </a:rPr>
              <a:t>A named location in a memory used to store some information</a:t>
            </a:r>
          </a:p>
          <a:p>
            <a:endParaRPr lang="en-US" b="1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en-US" b="1" u="sng">
                <a:solidFill>
                  <a:schemeClr val="bg1"/>
                </a:solidFill>
                <a:latin typeface="Century Gothic" pitchFamily="34" charset="0"/>
              </a:rPr>
              <a:t>Data type</a:t>
            </a:r>
            <a:r>
              <a:rPr lang="en-US" b="1">
                <a:solidFill>
                  <a:schemeClr val="bg1"/>
                </a:solidFill>
                <a:latin typeface="Century Gothic" pitchFamily="34" charset="0"/>
              </a:rPr>
              <a:t>: </a:t>
            </a:r>
          </a:p>
          <a:p>
            <a:r>
              <a:rPr lang="en-US">
                <a:solidFill>
                  <a:schemeClr val="bg1"/>
                </a:solidFill>
                <a:latin typeface="Century Gothic"/>
              </a:rPr>
              <a:t>The type of information that a variable can hold.</a:t>
            </a:r>
          </a:p>
          <a:p>
            <a:endParaRPr lang="en-US" b="1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en-US" b="1" u="sng">
                <a:solidFill>
                  <a:schemeClr val="bg1"/>
                </a:solidFill>
                <a:latin typeface="Century Gothic" pitchFamily="34" charset="0"/>
              </a:rPr>
              <a:t>Identifiers</a:t>
            </a:r>
            <a:r>
              <a:rPr lang="en-US" b="1">
                <a:solidFill>
                  <a:schemeClr val="bg1"/>
                </a:solidFill>
                <a:latin typeface="Century Gothic" pitchFamily="34" charset="0"/>
              </a:rPr>
              <a:t>: </a:t>
            </a:r>
          </a:p>
          <a:p>
            <a:r>
              <a:rPr lang="en-US">
                <a:solidFill>
                  <a:schemeClr val="bg1"/>
                </a:solidFill>
                <a:latin typeface="Century Gothic" pitchFamily="34" charset="0"/>
              </a:rPr>
              <a:t>The names of variables (or functions or other user-defined items) </a:t>
            </a:r>
          </a:p>
          <a:p>
            <a:endParaRPr lang="en-US" b="1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 b="1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 b="1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3048000"/>
            <a:ext cx="55948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entury Gothic" pitchFamily="34" charset="0"/>
              </a:rPr>
              <a:t>Example:      </a:t>
            </a:r>
          </a:p>
          <a:p>
            <a:r>
              <a:rPr lang="en-US" b="1">
                <a:solidFill>
                  <a:schemeClr val="bg1"/>
                </a:solidFill>
                <a:latin typeface="Century Gothic" pitchFamily="34" charset="0"/>
              </a:rPr>
              <a:t>                                                </a:t>
            </a:r>
            <a:r>
              <a:rPr lang="en-US" sz="240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count ; 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3539404" y="3581401"/>
            <a:ext cx="304800" cy="762000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4453804" y="3505201"/>
            <a:ext cx="304800" cy="914400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26343" y="4267201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entury Gothic" pitchFamily="34" charset="0"/>
              </a:rPr>
              <a:t>Data </a:t>
            </a:r>
          </a:p>
          <a:p>
            <a:r>
              <a:rPr lang="en-US">
                <a:solidFill>
                  <a:schemeClr val="bg1"/>
                </a:solidFill>
                <a:latin typeface="Century Gothic" pitchFamily="34" charset="0"/>
              </a:rPr>
              <a:t>type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9004" y="4267201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entury Gothic" pitchFamily="34" charset="0"/>
              </a:rPr>
              <a:t>Identifier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4149004" y="4038601"/>
            <a:ext cx="228600" cy="2057400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0804" y="5334001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entury Gothic" pitchFamily="34" charset="0"/>
              </a:rPr>
              <a:t>Variable created!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/>
      <p:bldP spid="14" grpId="0"/>
      <p:bldP spid="17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298DD4-D4ED-4CB6-B575-786D779C2E88}"/>
              </a:ext>
            </a:extLst>
          </p:cNvPr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69AC13-B015-404E-8400-6D2662EAC48F}"/>
              </a:ext>
            </a:extLst>
          </p:cNvPr>
          <p:cNvSpPr txBox="1"/>
          <p:nvPr/>
        </p:nvSpPr>
        <p:spPr>
          <a:xfrm>
            <a:off x="308460" y="272191"/>
            <a:ext cx="50048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entury Gothic"/>
              </a:rPr>
              <a:t>Program to demonstrate Logical Operators: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80F3B-B2E5-40D2-9BAF-DE1E2BA6731E}"/>
              </a:ext>
            </a:extLst>
          </p:cNvPr>
          <p:cNvSpPr/>
          <p:nvPr/>
        </p:nvSpPr>
        <p:spPr>
          <a:xfrm>
            <a:off x="304800" y="914400"/>
            <a:ext cx="85344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550FF-70A8-4979-82C6-3A0CA06C36A9}"/>
              </a:ext>
            </a:extLst>
          </p:cNvPr>
          <p:cNvSpPr txBox="1"/>
          <p:nvPr/>
        </p:nvSpPr>
        <p:spPr>
          <a:xfrm>
            <a:off x="762000" y="2286000"/>
            <a:ext cx="7995715" cy="23083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Paste your snippet here:</a:t>
            </a:r>
          </a:p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Sublime / Vs code!</a:t>
            </a:r>
          </a:p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And marker se samjhaio! </a:t>
            </a:r>
          </a:p>
          <a:p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Isme dikhadio sab logical operators</a:t>
            </a:r>
            <a:endParaRPr lang="en-US">
              <a:ea typeface="+mn-lt"/>
              <a:cs typeface="+mn-lt"/>
            </a:endParaRPr>
          </a:p>
          <a:p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2"/>
              </a:rPr>
              <a:t>https://www.programiz.com/cpp-programming/operators-precedence-associativity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020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F989EB-BBDA-42AC-B0A2-E73226CD9DE9}"/>
              </a:ext>
            </a:extLst>
          </p:cNvPr>
          <p:cNvSpPr txBox="1"/>
          <p:nvPr/>
        </p:nvSpPr>
        <p:spPr>
          <a:xfrm>
            <a:off x="365361" y="345396"/>
            <a:ext cx="846319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FFFF"/>
                </a:solidFill>
                <a:latin typeface="Century Gothic"/>
                <a:cs typeface="Segoe UI"/>
              </a:rPr>
              <a:t>Relational Operators:</a:t>
            </a:r>
            <a:endParaRPr lang="en-US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b="1">
              <a:solidFill>
                <a:srgbClr val="FFFFFF"/>
              </a:solidFill>
              <a:latin typeface="Century Gothic"/>
              <a:cs typeface="Segoe UI"/>
            </a:endParaRPr>
          </a:p>
          <a:p>
            <a:r>
              <a:rPr lang="en-US">
                <a:solidFill>
                  <a:schemeClr val="bg1"/>
                </a:solidFill>
                <a:latin typeface="Century Gothic"/>
                <a:cs typeface="Segoe UI"/>
              </a:rPr>
              <a:t>A relational operator compares the value of the two operands. If the relation  is satisfied it returns true value</a:t>
            </a: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rgbClr val="FFFFFF"/>
              </a:solidFill>
              <a:latin typeface="Century Gothic"/>
              <a:ea typeface="+mn-lt"/>
              <a:cs typeface="Segoe UI"/>
            </a:endParaRPr>
          </a:p>
          <a:p>
            <a:endParaRPr lang="en-US">
              <a:solidFill>
                <a:srgbClr val="FFFFFF"/>
              </a:solidFill>
              <a:latin typeface="Century Gothic"/>
              <a:ea typeface="+mn-lt"/>
              <a:cs typeface="Segoe UI"/>
            </a:endParaRPr>
          </a:p>
          <a:p>
            <a:endParaRPr lang="en-US">
              <a:solidFill>
                <a:srgbClr val="FFFFFF"/>
              </a:solidFill>
              <a:latin typeface="Century Gothic"/>
              <a:ea typeface="+mn-lt"/>
              <a:cs typeface="Segoe UI"/>
            </a:endParaRPr>
          </a:p>
          <a:p>
            <a:endParaRPr lang="en-US">
              <a:solidFill>
                <a:srgbClr val="FFFFFF"/>
              </a:solidFill>
              <a:latin typeface="Century Gothic"/>
              <a:ea typeface="+mn-lt"/>
              <a:cs typeface="Segoe UI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7D08E-278B-4611-8CC4-0FE7C50CE81F}"/>
              </a:ext>
            </a:extLst>
          </p:cNvPr>
          <p:cNvSpPr txBox="1"/>
          <p:nvPr/>
        </p:nvSpPr>
        <p:spPr>
          <a:xfrm>
            <a:off x="923718" y="1640463"/>
            <a:ext cx="7028647" cy="58169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/>
              </a:rPr>
              <a:t>Example:      </a:t>
            </a:r>
            <a:endParaRPr lang="en-US" b="1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 b="1">
              <a:solidFill>
                <a:schemeClr val="bg1"/>
              </a:solidFill>
              <a:latin typeface="Century Gothic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==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 Whether equal values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  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          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 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!=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 Not equal to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&gt;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  Greater than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&lt;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  Less than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 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&gt;=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 Greater than or equal to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&lt;=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Y 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 Less than or equal to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sz="240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0429D-C653-41BD-B037-26BC3CBBE874}"/>
              </a:ext>
            </a:extLst>
          </p:cNvPr>
          <p:cNvSpPr txBox="1"/>
          <p:nvPr/>
        </p:nvSpPr>
        <p:spPr>
          <a:xfrm>
            <a:off x="6085352" y="17329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Ye sab marker se samjhaio</a:t>
            </a:r>
            <a:endParaRPr lang="en-US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26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298DD4-D4ED-4CB6-B575-786D779C2E88}"/>
              </a:ext>
            </a:extLst>
          </p:cNvPr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69AC13-B015-404E-8400-6D2662EAC48F}"/>
              </a:ext>
            </a:extLst>
          </p:cNvPr>
          <p:cNvSpPr txBox="1"/>
          <p:nvPr/>
        </p:nvSpPr>
        <p:spPr>
          <a:xfrm>
            <a:off x="308460" y="272191"/>
            <a:ext cx="521809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entury Gothic"/>
              </a:rPr>
              <a:t>Program to demonstrate Relational operator: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80F3B-B2E5-40D2-9BAF-DE1E2BA6731E}"/>
              </a:ext>
            </a:extLst>
          </p:cNvPr>
          <p:cNvSpPr/>
          <p:nvPr/>
        </p:nvSpPr>
        <p:spPr>
          <a:xfrm>
            <a:off x="304800" y="914400"/>
            <a:ext cx="85344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550FF-70A8-4979-82C6-3A0CA06C36A9}"/>
              </a:ext>
            </a:extLst>
          </p:cNvPr>
          <p:cNvSpPr txBox="1"/>
          <p:nvPr/>
        </p:nvSpPr>
        <p:spPr>
          <a:xfrm>
            <a:off x="762000" y="2286000"/>
            <a:ext cx="7995715" cy="23083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Paste your snippet here:</a:t>
            </a:r>
          </a:p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Sublime / Vs code!</a:t>
            </a:r>
          </a:p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And marker se samjhaio! </a:t>
            </a:r>
          </a:p>
          <a:p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Isme dikhadio sab relational operators</a:t>
            </a:r>
            <a:endParaRPr lang="en-US">
              <a:ea typeface="+mn-lt"/>
              <a:cs typeface="+mn-lt"/>
            </a:endParaRPr>
          </a:p>
          <a:p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2"/>
              </a:rPr>
              <a:t>https://www.programiz.com/cpp-programming/operators-precedence-associativity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4117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F989EB-BBDA-42AC-B0A2-E73226CD9DE9}"/>
              </a:ext>
            </a:extLst>
          </p:cNvPr>
          <p:cNvSpPr txBox="1"/>
          <p:nvPr/>
        </p:nvSpPr>
        <p:spPr>
          <a:xfrm>
            <a:off x="365361" y="345396"/>
            <a:ext cx="846319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FFFF"/>
                </a:solidFill>
                <a:latin typeface="Century Gothic"/>
                <a:cs typeface="Segoe UI"/>
              </a:rPr>
              <a:t>Bitwise Operators:</a:t>
            </a:r>
            <a:endParaRPr lang="en-US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b="1">
              <a:solidFill>
                <a:srgbClr val="FFFFFF"/>
              </a:solidFill>
              <a:latin typeface="Century Gothic"/>
              <a:cs typeface="Segoe UI"/>
            </a:endParaRPr>
          </a:p>
          <a:p>
            <a:r>
              <a:rPr lang="en-US">
                <a:solidFill>
                  <a:schemeClr val="bg1"/>
                </a:solidFill>
                <a:latin typeface="Century Gothic"/>
                <a:cs typeface="Segoe UI"/>
              </a:rPr>
              <a:t>A relational operator performs operations at the bit level, this makes excecution faster and much more efficient</a:t>
            </a: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rgbClr val="FFFFFF"/>
              </a:solidFill>
              <a:latin typeface="Century Gothic"/>
              <a:ea typeface="+mn-lt"/>
              <a:cs typeface="Segoe UI"/>
            </a:endParaRPr>
          </a:p>
          <a:p>
            <a:endParaRPr lang="en-US">
              <a:solidFill>
                <a:srgbClr val="FFFFFF"/>
              </a:solidFill>
              <a:latin typeface="Century Gothic"/>
              <a:ea typeface="+mn-lt"/>
              <a:cs typeface="Segoe UI"/>
            </a:endParaRPr>
          </a:p>
          <a:p>
            <a:endParaRPr lang="en-US">
              <a:solidFill>
                <a:srgbClr val="FFFFFF"/>
              </a:solidFill>
              <a:latin typeface="Century Gothic"/>
              <a:ea typeface="+mn-lt"/>
              <a:cs typeface="Segoe UI"/>
            </a:endParaRPr>
          </a:p>
          <a:p>
            <a:endParaRPr lang="en-US">
              <a:solidFill>
                <a:srgbClr val="FFFFFF"/>
              </a:solidFill>
              <a:latin typeface="Century Gothic"/>
              <a:ea typeface="+mn-lt"/>
              <a:cs typeface="Segoe UI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7D08E-278B-4611-8CC4-0FE7C50CE81F}"/>
              </a:ext>
            </a:extLst>
          </p:cNvPr>
          <p:cNvSpPr txBox="1"/>
          <p:nvPr/>
        </p:nvSpPr>
        <p:spPr>
          <a:xfrm>
            <a:off x="913735" y="1710341"/>
            <a:ext cx="7028647" cy="58169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/>
              </a:rPr>
              <a:t>Example:      </a:t>
            </a:r>
            <a:endParaRPr lang="en-US" b="1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 b="1">
              <a:solidFill>
                <a:schemeClr val="bg1"/>
              </a:solidFill>
              <a:latin typeface="Century Gothic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&amp;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  Bitwise AND 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            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|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  Bitwise OR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 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^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  Bitwise Exclusive or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 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~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  Bitwise Complement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&lt;&lt;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 Shift Left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 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&gt;&gt;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 Shift Right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sz="240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47C4C-41BF-4609-9A68-B150BA2C10E9}"/>
              </a:ext>
            </a:extLst>
          </p:cNvPr>
          <p:cNvSpPr txBox="1"/>
          <p:nvPr/>
        </p:nvSpPr>
        <p:spPr>
          <a:xfrm>
            <a:off x="6324932" y="171300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FFFF00"/>
                </a:highlight>
                <a:cs typeface="Calibri"/>
              </a:rPr>
              <a:t>Ye sab samjhaio with marker</a:t>
            </a:r>
          </a:p>
        </p:txBody>
      </p:sp>
    </p:spTree>
    <p:extLst>
      <p:ext uri="{BB962C8B-B14F-4D97-AF65-F5344CB8AC3E}">
        <p14:creationId xmlns:p14="http://schemas.microsoft.com/office/powerpoint/2010/main" val="88590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298DD4-D4ED-4CB6-B575-786D779C2E88}"/>
              </a:ext>
            </a:extLst>
          </p:cNvPr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69AC13-B015-404E-8400-6D2662EAC48F}"/>
              </a:ext>
            </a:extLst>
          </p:cNvPr>
          <p:cNvSpPr txBox="1"/>
          <p:nvPr/>
        </p:nvSpPr>
        <p:spPr>
          <a:xfrm>
            <a:off x="308460" y="272191"/>
            <a:ext cx="479330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entury Gothic"/>
              </a:rPr>
              <a:t>Program to demonstrate Bitwise operator: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80F3B-B2E5-40D2-9BAF-DE1E2BA6731E}"/>
              </a:ext>
            </a:extLst>
          </p:cNvPr>
          <p:cNvSpPr/>
          <p:nvPr/>
        </p:nvSpPr>
        <p:spPr>
          <a:xfrm>
            <a:off x="304800" y="914400"/>
            <a:ext cx="85344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550FF-70A8-4979-82C6-3A0CA06C36A9}"/>
              </a:ext>
            </a:extLst>
          </p:cNvPr>
          <p:cNvSpPr txBox="1"/>
          <p:nvPr/>
        </p:nvSpPr>
        <p:spPr>
          <a:xfrm>
            <a:off x="762000" y="2286000"/>
            <a:ext cx="7995715" cy="23083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Paste your snippet here:</a:t>
            </a:r>
          </a:p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Sublime / Vs code!</a:t>
            </a:r>
          </a:p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And marker se samjhaio! </a:t>
            </a:r>
          </a:p>
          <a:p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Isme dikhadio sab bitwise operators</a:t>
            </a:r>
            <a:endParaRPr lang="en-US">
              <a:ea typeface="+mn-lt"/>
              <a:cs typeface="+mn-lt"/>
            </a:endParaRPr>
          </a:p>
          <a:p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2"/>
              </a:rPr>
              <a:t>https://www.programiz.com/cpp-programming/operators-precedence-associativity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0414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F989EB-BBDA-42AC-B0A2-E73226CD9DE9}"/>
              </a:ext>
            </a:extLst>
          </p:cNvPr>
          <p:cNvSpPr txBox="1"/>
          <p:nvPr/>
        </p:nvSpPr>
        <p:spPr>
          <a:xfrm>
            <a:off x="365361" y="345396"/>
            <a:ext cx="846319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FFFF"/>
                </a:solidFill>
                <a:latin typeface="Century Gothic"/>
                <a:cs typeface="Segoe UI"/>
              </a:rPr>
              <a:t>Assignment Operators:</a:t>
            </a:r>
            <a:endParaRPr lang="en-US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b="1">
              <a:solidFill>
                <a:srgbClr val="FFFFFF"/>
              </a:solidFill>
              <a:latin typeface="Century Gothic"/>
              <a:cs typeface="Segoe UI"/>
            </a:endParaRPr>
          </a:p>
          <a:p>
            <a:r>
              <a:rPr lang="en-US">
                <a:solidFill>
                  <a:schemeClr val="bg1"/>
                </a:solidFill>
                <a:latin typeface="Century Gothic"/>
                <a:cs typeface="Segoe UI"/>
              </a:rPr>
              <a:t>An assignment operator is used to assign a value to a variable</a:t>
            </a: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chemeClr val="bg1"/>
              </a:solidFill>
              <a:latin typeface="Century Gothic"/>
              <a:cs typeface="Segoe UI"/>
            </a:endParaRPr>
          </a:p>
          <a:p>
            <a:endParaRPr lang="en-US">
              <a:solidFill>
                <a:srgbClr val="FFFFFF"/>
              </a:solidFill>
              <a:latin typeface="Century Gothic"/>
              <a:ea typeface="+mn-lt"/>
              <a:cs typeface="Segoe UI"/>
            </a:endParaRPr>
          </a:p>
          <a:p>
            <a:endParaRPr lang="en-US">
              <a:solidFill>
                <a:srgbClr val="FFFFFF"/>
              </a:solidFill>
              <a:latin typeface="Century Gothic"/>
              <a:ea typeface="+mn-lt"/>
              <a:cs typeface="Segoe UI"/>
            </a:endParaRPr>
          </a:p>
          <a:p>
            <a:endParaRPr lang="en-US">
              <a:solidFill>
                <a:srgbClr val="FFFFFF"/>
              </a:solidFill>
              <a:latin typeface="Century Gothic"/>
              <a:ea typeface="+mn-lt"/>
              <a:cs typeface="Segoe UI"/>
            </a:endParaRPr>
          </a:p>
          <a:p>
            <a:endParaRPr lang="en-US">
              <a:solidFill>
                <a:srgbClr val="FFFFFF"/>
              </a:solidFill>
              <a:latin typeface="Century Gothic"/>
              <a:ea typeface="+mn-lt"/>
              <a:cs typeface="Segoe UI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7D08E-278B-4611-8CC4-0FE7C50CE81F}"/>
              </a:ext>
            </a:extLst>
          </p:cNvPr>
          <p:cNvSpPr txBox="1"/>
          <p:nvPr/>
        </p:nvSpPr>
        <p:spPr>
          <a:xfrm>
            <a:off x="724066" y="1810166"/>
            <a:ext cx="7986970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/>
              </a:rPr>
              <a:t>Example:      </a:t>
            </a:r>
            <a:endParaRPr lang="en-US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latin typeface="Century Gothic"/>
              <a:cs typeface="Courier New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 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=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100 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 Assigns X with value 100 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            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 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+=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100 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Assigns X with value X+100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-=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100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Assigns X with value X-100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 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*=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100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Assigns X with value X*100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 X 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/=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100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 Assigns X with value X/100</a:t>
            </a:r>
            <a:endParaRPr lang="en-US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47C4C-41BF-4609-9A68-B150BA2C10E9}"/>
              </a:ext>
            </a:extLst>
          </p:cNvPr>
          <p:cNvSpPr txBox="1"/>
          <p:nvPr/>
        </p:nvSpPr>
        <p:spPr>
          <a:xfrm>
            <a:off x="6464687" y="139356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FFFF00"/>
                </a:highlight>
                <a:cs typeface="Calibri"/>
              </a:rPr>
              <a:t>Ye sab samjhaio with marker</a:t>
            </a:r>
          </a:p>
        </p:txBody>
      </p:sp>
    </p:spTree>
    <p:extLst>
      <p:ext uri="{BB962C8B-B14F-4D97-AF65-F5344CB8AC3E}">
        <p14:creationId xmlns:p14="http://schemas.microsoft.com/office/powerpoint/2010/main" val="37522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298DD4-D4ED-4CB6-B575-786D779C2E88}"/>
              </a:ext>
            </a:extLst>
          </p:cNvPr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69AC13-B015-404E-8400-6D2662EAC48F}"/>
              </a:ext>
            </a:extLst>
          </p:cNvPr>
          <p:cNvSpPr txBox="1"/>
          <p:nvPr/>
        </p:nvSpPr>
        <p:spPr>
          <a:xfrm>
            <a:off x="308460" y="272191"/>
            <a:ext cx="533511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entury Gothic"/>
              </a:rPr>
              <a:t>Program to demonstrate Assignment operator: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80F3B-B2E5-40D2-9BAF-DE1E2BA6731E}"/>
              </a:ext>
            </a:extLst>
          </p:cNvPr>
          <p:cNvSpPr/>
          <p:nvPr/>
        </p:nvSpPr>
        <p:spPr>
          <a:xfrm>
            <a:off x="304800" y="914400"/>
            <a:ext cx="85344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550FF-70A8-4979-82C6-3A0CA06C36A9}"/>
              </a:ext>
            </a:extLst>
          </p:cNvPr>
          <p:cNvSpPr txBox="1"/>
          <p:nvPr/>
        </p:nvSpPr>
        <p:spPr>
          <a:xfrm>
            <a:off x="762000" y="2286000"/>
            <a:ext cx="7995715" cy="23083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Paste your snippet here:</a:t>
            </a:r>
          </a:p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Sublime / Vs code!</a:t>
            </a:r>
          </a:p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And marker se samjhaio! </a:t>
            </a:r>
          </a:p>
          <a:p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Isme dikhadio sab Assignmentoperators</a:t>
            </a:r>
            <a:endParaRPr lang="en-US">
              <a:ea typeface="+mn-lt"/>
              <a:cs typeface="+mn-lt"/>
            </a:endParaRPr>
          </a:p>
          <a:p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2"/>
              </a:rPr>
              <a:t>https://www.programiz.com/cpp-programming/operators-precedence-associativity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2872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F989EB-BBDA-42AC-B0A2-E73226CD9DE9}"/>
              </a:ext>
            </a:extLst>
          </p:cNvPr>
          <p:cNvSpPr txBox="1"/>
          <p:nvPr/>
        </p:nvSpPr>
        <p:spPr>
          <a:xfrm>
            <a:off x="365361" y="345396"/>
            <a:ext cx="84631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entury Gothic"/>
                <a:cs typeface="Segoe UI"/>
              </a:rPr>
              <a:t>Some Miscellaneous Operators:</a:t>
            </a:r>
            <a:endParaRPr lang="en-US" dirty="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  <a:cs typeface="Segoe UI"/>
              </a:rPr>
              <a:t>There are many more useful operators. Some of them are: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7D08E-278B-4611-8CC4-0FE7C50CE81F}"/>
              </a:ext>
            </a:extLst>
          </p:cNvPr>
          <p:cNvSpPr txBox="1"/>
          <p:nvPr/>
        </p:nvSpPr>
        <p:spPr>
          <a:xfrm>
            <a:off x="704100" y="1151319"/>
            <a:ext cx="7927074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/>
              </a:rPr>
              <a:t>Example:      </a:t>
            </a:r>
            <a:endParaRPr lang="en-US" b="1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 sz="2400" b="1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b="1" dirty="0" err="1">
                <a:solidFill>
                  <a:srgbClr val="FFFF00"/>
                </a:solidFill>
                <a:latin typeface="Courier New"/>
                <a:cs typeface="Courier New"/>
              </a:rPr>
              <a:t>sizeof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a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) </a:t>
            </a:r>
            <a:endParaRPr lang="en-US" dirty="0"/>
          </a:p>
          <a:p>
            <a:r>
              <a:rPr lang="en-US" sz="2200" dirty="0">
                <a:solidFill>
                  <a:schemeClr val="bg1"/>
                </a:solidFill>
                <a:latin typeface="Courier New"/>
                <a:cs typeface="Courier New"/>
              </a:rPr>
              <a:t>Returns the memory occupied by the data type of the operand </a:t>
            </a:r>
            <a:endParaRPr lang="en-US" sz="2200">
              <a:solidFill>
                <a:schemeClr val="bg1"/>
              </a:solidFill>
              <a:cs typeface="Calibri"/>
            </a:endParaRPr>
          </a:p>
          <a:p>
            <a:r>
              <a:rPr lang="en-US" sz="2200" dirty="0">
                <a:solidFill>
                  <a:schemeClr val="bg1"/>
                </a:solidFill>
                <a:latin typeface="Courier New"/>
                <a:cs typeface="Courier New"/>
              </a:rPr>
              <a:t>             </a:t>
            </a:r>
            <a:endParaRPr lang="en-US" sz="2200">
              <a:solidFill>
                <a:schemeClr val="bg1"/>
              </a:solidFill>
              <a:cs typeface="Calibri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&amp;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 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/>
                <a:cs typeface="Courier New"/>
              </a:rPr>
              <a:t>Refers to the memory location where the operand is stored </a:t>
            </a:r>
            <a:endParaRPr lang="en-US" sz="2200">
              <a:solidFill>
                <a:schemeClr val="bg1"/>
              </a:solidFill>
              <a:cs typeface="Calibri"/>
            </a:endParaRPr>
          </a:p>
          <a:p>
            <a:r>
              <a:rPr lang="en-US" sz="2200" dirty="0">
                <a:solidFill>
                  <a:schemeClr val="bg1"/>
                </a:solidFill>
                <a:latin typeface="Courier New"/>
                <a:cs typeface="Courier New"/>
              </a:rPr>
              <a:t>      </a:t>
            </a:r>
            <a:endParaRPr lang="en-US" sz="2200">
              <a:solidFill>
                <a:schemeClr val="bg1"/>
              </a:solidFill>
              <a:cs typeface="Calibri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Condition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? 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exp1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: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exp2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 </a:t>
            </a:r>
            <a:r>
              <a:rPr lang="en-US" sz="2200" dirty="0">
                <a:solidFill>
                  <a:schemeClr val="bg1"/>
                </a:solidFill>
                <a:latin typeface="Courier New"/>
                <a:cs typeface="Courier New"/>
              </a:rPr>
              <a:t> </a:t>
            </a:r>
            <a:endParaRPr lang="en-US" sz="22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200" dirty="0">
                <a:solidFill>
                  <a:schemeClr val="bg1"/>
                </a:solidFill>
                <a:latin typeface="Courier New"/>
                <a:cs typeface="Courier New"/>
              </a:rPr>
              <a:t>Ternary Operator</a:t>
            </a:r>
            <a:endParaRPr lang="en-US" sz="22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*</a:t>
            </a:r>
            <a:r>
              <a:rPr lang="en-US" sz="2400" b="1" dirty="0">
                <a:solidFill>
                  <a:schemeClr val="bg1"/>
                </a:solidFill>
                <a:latin typeface="Courier New"/>
                <a:cs typeface="Courier New"/>
              </a:rPr>
              <a:t>X  </a:t>
            </a:r>
            <a:r>
              <a:rPr lang="en-US" sz="2200" b="1" dirty="0">
                <a:solidFill>
                  <a:schemeClr val="bg1"/>
                </a:solidFill>
                <a:latin typeface="Courier New"/>
                <a:cs typeface="Courier New"/>
              </a:rPr>
              <a:t> </a:t>
            </a:r>
            <a:r>
              <a:rPr lang="en-US" sz="2200" dirty="0">
                <a:solidFill>
                  <a:schemeClr val="bg1"/>
                </a:solidFill>
                <a:latin typeface="Courier New"/>
                <a:cs typeface="Courier New"/>
              </a:rPr>
              <a:t>     </a:t>
            </a:r>
            <a:endParaRPr lang="en-US" sz="22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200" dirty="0">
                <a:solidFill>
                  <a:schemeClr val="bg1"/>
                </a:solidFill>
                <a:latin typeface="Courier New"/>
                <a:cs typeface="Courier New"/>
              </a:rPr>
              <a:t>Pointer Operator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47C4C-41BF-4609-9A68-B150BA2C10E9}"/>
              </a:ext>
            </a:extLst>
          </p:cNvPr>
          <p:cNvSpPr txBox="1"/>
          <p:nvPr/>
        </p:nvSpPr>
        <p:spPr>
          <a:xfrm>
            <a:off x="6454705" y="521687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FFFF00"/>
                </a:highlight>
                <a:cs typeface="Calibri"/>
              </a:rPr>
              <a:t>Ye sab samjhaio with marker</a:t>
            </a:r>
          </a:p>
        </p:txBody>
      </p:sp>
    </p:spTree>
    <p:extLst>
      <p:ext uri="{BB962C8B-B14F-4D97-AF65-F5344CB8AC3E}">
        <p14:creationId xmlns:p14="http://schemas.microsoft.com/office/powerpoint/2010/main" val="31427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298DD4-D4ED-4CB6-B575-786D779C2E88}"/>
              </a:ext>
            </a:extLst>
          </p:cNvPr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69AC13-B015-404E-8400-6D2662EAC48F}"/>
              </a:ext>
            </a:extLst>
          </p:cNvPr>
          <p:cNvSpPr txBox="1"/>
          <p:nvPr/>
        </p:nvSpPr>
        <p:spPr>
          <a:xfrm>
            <a:off x="308460" y="272191"/>
            <a:ext cx="574227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/>
              </a:rPr>
              <a:t>Program to demonstrate Miscellaneous operators: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80F3B-B2E5-40D2-9BAF-DE1E2BA6731E}"/>
              </a:ext>
            </a:extLst>
          </p:cNvPr>
          <p:cNvSpPr/>
          <p:nvPr/>
        </p:nvSpPr>
        <p:spPr>
          <a:xfrm>
            <a:off x="304800" y="914400"/>
            <a:ext cx="85344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550FF-70A8-4979-82C6-3A0CA06C36A9}"/>
              </a:ext>
            </a:extLst>
          </p:cNvPr>
          <p:cNvSpPr txBox="1"/>
          <p:nvPr/>
        </p:nvSpPr>
        <p:spPr>
          <a:xfrm>
            <a:off x="762000" y="2286000"/>
            <a:ext cx="7995715" cy="23083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Paste your snippet here:</a:t>
            </a:r>
          </a:p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Sublime / Vs code!</a:t>
            </a:r>
          </a:p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And marker se samjhaio! </a:t>
            </a:r>
          </a:p>
          <a:p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Isme dikhadio sab Assignmentoperators</a:t>
            </a:r>
            <a:endParaRPr lang="en-US">
              <a:ea typeface="+mn-lt"/>
              <a:cs typeface="+mn-lt"/>
            </a:endParaRPr>
          </a:p>
          <a:p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2"/>
              </a:rPr>
              <a:t>https://www.programiz.com/cpp-programming/operators-precedence-associativity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1163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DA9053-2EE4-48C1-9C48-F9A76EF5F54B}"/>
              </a:ext>
            </a:extLst>
          </p:cNvPr>
          <p:cNvSpPr/>
          <p:nvPr/>
        </p:nvSpPr>
        <p:spPr>
          <a:xfrm>
            <a:off x="304800" y="445221"/>
            <a:ext cx="8534400" cy="5981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C3D0A82E-BFDE-446F-A366-8300FFA05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5" r="468" b="21669"/>
          <a:stretch/>
        </p:blipFill>
        <p:spPr>
          <a:xfrm>
            <a:off x="2182182" y="808310"/>
            <a:ext cx="4675369" cy="524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8268" y="468181"/>
            <a:ext cx="729774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u="sng">
                <a:solidFill>
                  <a:schemeClr val="bg1"/>
                </a:solidFill>
                <a:latin typeface="Century Gothic" pitchFamily="34" charset="0"/>
              </a:rPr>
              <a:t>Primitive Built-in Data types</a:t>
            </a:r>
            <a:r>
              <a:rPr lang="en-US" b="1">
                <a:solidFill>
                  <a:schemeClr val="bg1"/>
                </a:solidFill>
                <a:latin typeface="Century Gothic" pitchFamily="34" charset="0"/>
              </a:rPr>
              <a:t>:</a:t>
            </a:r>
          </a:p>
          <a:p>
            <a:endParaRPr lang="en-US" b="1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buFont typeface="Wingdings" pitchFamily="2" charset="2"/>
              <a:buChar char="§"/>
            </a:pPr>
            <a:endParaRPr lang="en-US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buFont typeface="Wingdings" pitchFamily="2" charset="2"/>
              <a:buChar char="§"/>
            </a:pPr>
            <a:endParaRPr lang="en-US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3D38D-3BD3-4E53-88EB-44D897D258F1}"/>
              </a:ext>
            </a:extLst>
          </p:cNvPr>
          <p:cNvSpPr txBox="1"/>
          <p:nvPr/>
        </p:nvSpPr>
        <p:spPr>
          <a:xfrm>
            <a:off x="2451710" y="1253807"/>
            <a:ext cx="738507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Integer                                </a:t>
            </a: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int</a:t>
            </a: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 x; </a:t>
            </a:r>
            <a:r>
              <a:rPr lang="en-US">
                <a:latin typeface="Century Gothic"/>
                <a:cs typeface="Arial"/>
              </a:rPr>
              <a:t>​</a:t>
            </a:r>
            <a:endParaRPr lang="en-US"/>
          </a:p>
          <a:p>
            <a:pPr>
              <a:buChar char="•"/>
            </a:pPr>
            <a:endParaRPr lang="en-US">
              <a:latin typeface="Century Gothic"/>
              <a:cs typeface="Arial"/>
            </a:endParaRPr>
          </a:p>
          <a:p>
            <a:endParaRPr lang="en-US">
              <a:latin typeface="Century Gothic"/>
              <a:cs typeface="Arial"/>
            </a:endParaRPr>
          </a:p>
          <a:p>
            <a:pPr>
              <a:buChar char="•"/>
            </a:pP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Character                          </a:t>
            </a: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char</a:t>
            </a: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 x;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endParaRPr lang="en-US">
              <a:latin typeface="Century Gothic"/>
              <a:cs typeface="Arial"/>
            </a:endParaRPr>
          </a:p>
          <a:p>
            <a:endParaRPr lang="en-US">
              <a:latin typeface="Century Gothic"/>
              <a:cs typeface="Arial"/>
            </a:endParaRPr>
          </a:p>
          <a:p>
            <a:pPr>
              <a:buChar char="•"/>
            </a:pP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Boolean                              </a:t>
            </a: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bool</a:t>
            </a: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 x;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endParaRPr lang="en-US">
              <a:latin typeface="Century Gothic"/>
              <a:cs typeface="Arial"/>
            </a:endParaRPr>
          </a:p>
          <a:p>
            <a:endParaRPr lang="en-US">
              <a:latin typeface="Century Gothic"/>
              <a:cs typeface="Arial"/>
            </a:endParaRPr>
          </a:p>
          <a:p>
            <a:pPr>
              <a:buChar char="•"/>
            </a:pP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Floating Point                     </a:t>
            </a: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float</a:t>
            </a: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 x;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endParaRPr lang="en-US">
              <a:latin typeface="Century Gothic"/>
              <a:cs typeface="Arial"/>
            </a:endParaRPr>
          </a:p>
          <a:p>
            <a:endParaRPr lang="en-US">
              <a:latin typeface="Century Gothic"/>
              <a:cs typeface="Arial"/>
            </a:endParaRPr>
          </a:p>
          <a:p>
            <a:pPr>
              <a:buChar char="•"/>
            </a:pP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Double Floating Point       </a:t>
            </a: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double</a:t>
            </a: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 x;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endParaRPr lang="en-US">
              <a:latin typeface="Century Gothic"/>
              <a:cs typeface="Arial"/>
            </a:endParaRPr>
          </a:p>
          <a:p>
            <a:endParaRPr lang="en-US">
              <a:latin typeface="Century Gothic"/>
              <a:cs typeface="Arial"/>
            </a:endParaRPr>
          </a:p>
          <a:p>
            <a:pPr>
              <a:buChar char="•"/>
            </a:pP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Value less                           </a:t>
            </a: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void</a:t>
            </a: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 main();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ular Pentagon 4"/>
          <p:cNvSpPr/>
          <p:nvPr/>
        </p:nvSpPr>
        <p:spPr>
          <a:xfrm>
            <a:off x="457200" y="1371600"/>
            <a:ext cx="3657600" cy="3429000"/>
          </a:xfrm>
          <a:prstGeom prst="pentagon">
            <a:avLst/>
          </a:prstGeom>
          <a:noFill/>
          <a:ln w="79375" cap="flat" cmpd="sng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1"/>
              <a:tileRect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71800" y="3276600"/>
            <a:ext cx="39164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>
                <a:solidFill>
                  <a:schemeClr val="bg1"/>
                </a:solidFill>
                <a:latin typeface="Agency FB" pitchFamily="34" charset="0"/>
                <a:cs typeface="Courier New" pitchFamily="49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3134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8425" y="637884"/>
            <a:ext cx="8489825" cy="424731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u="sng">
                <a:solidFill>
                  <a:schemeClr val="bg1"/>
                </a:solidFill>
                <a:latin typeface="Century Gothic" pitchFamily="34" charset="0"/>
              </a:rPr>
              <a:t>Type modifiers for Primitive Built-in Data types</a:t>
            </a:r>
            <a:r>
              <a:rPr lang="en-US" b="1">
                <a:solidFill>
                  <a:schemeClr val="bg1"/>
                </a:solidFill>
                <a:latin typeface="Century Gothic" pitchFamily="34" charset="0"/>
              </a:rPr>
              <a:t>:</a:t>
            </a:r>
          </a:p>
          <a:p>
            <a:endParaRPr lang="en-US" b="1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 b="1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 b="1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Century Gothic" pitchFamily="34" charset="0"/>
              </a:rPr>
              <a:t>These are keywords used to modify the properties of the current data type</a:t>
            </a:r>
          </a:p>
          <a:p>
            <a:r>
              <a:rPr lang="en-US">
                <a:solidFill>
                  <a:schemeClr val="bg1"/>
                </a:solidFill>
                <a:latin typeface="Century Gothic" pitchFamily="34" charset="0"/>
              </a:rPr>
              <a:t> </a:t>
            </a:r>
          </a:p>
          <a:p>
            <a:endParaRPr lang="en-US">
              <a:solidFill>
                <a:schemeClr val="bg1"/>
              </a:solidFill>
              <a:latin typeface="Century Gothic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>
                <a:solidFill>
                  <a:srgbClr val="FFFF00"/>
                </a:solidFill>
                <a:latin typeface="Century Gothic"/>
              </a:rPr>
              <a:t>Short: </a:t>
            </a:r>
            <a:r>
              <a:rPr lang="en-US">
                <a:solidFill>
                  <a:schemeClr val="bg1"/>
                </a:solidFill>
                <a:latin typeface="Century Gothic"/>
              </a:rPr>
              <a:t>           makes it use fewer bytes by reducing the range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>
                <a:solidFill>
                  <a:srgbClr val="FFFF00"/>
                </a:solidFill>
                <a:latin typeface="Century Gothic"/>
              </a:rPr>
              <a:t>Long:  </a:t>
            </a:r>
            <a:r>
              <a:rPr lang="en-US">
                <a:solidFill>
                  <a:schemeClr val="bg1"/>
                </a:solidFill>
                <a:latin typeface="Century Gothic"/>
              </a:rPr>
              <a:t>          increases the size by 2 extra bytes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>
                <a:solidFill>
                  <a:srgbClr val="FFFF00"/>
                </a:solidFill>
                <a:latin typeface="Century Gothic"/>
              </a:rPr>
              <a:t>Unsigned: </a:t>
            </a:r>
            <a:r>
              <a:rPr lang="en-US">
                <a:solidFill>
                  <a:schemeClr val="bg1"/>
                </a:solidFill>
                <a:latin typeface="Century Gothic"/>
              </a:rPr>
              <a:t>   can accept only positive values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>
              <a:solidFill>
                <a:srgbClr val="FFFF00"/>
              </a:solidFill>
              <a:latin typeface="Century Gothic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>
                <a:solidFill>
                  <a:srgbClr val="FFFF00"/>
                </a:solidFill>
                <a:latin typeface="Century Gothic"/>
              </a:rPr>
              <a:t>Signed:   </a:t>
            </a:r>
            <a:r>
              <a:rPr lang="en-US">
                <a:solidFill>
                  <a:schemeClr val="bg1"/>
                </a:solidFill>
                <a:latin typeface="Century Gothic"/>
              </a:rPr>
              <a:t>     can accept both positive and negative values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EE08B7-CFBC-4DDA-9F25-29DE82BDF3A8}"/>
              </a:ext>
            </a:extLst>
          </p:cNvPr>
          <p:cNvSpPr/>
          <p:nvPr/>
        </p:nvSpPr>
        <p:spPr>
          <a:xfrm>
            <a:off x="614259" y="400731"/>
            <a:ext cx="7913486" cy="56323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endParaRPr lang="en-US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/>
            <a:r>
              <a:rPr lang="en-US">
                <a:solidFill>
                  <a:schemeClr val="bg1"/>
                </a:solidFill>
                <a:latin typeface="Century Gothic"/>
              </a:rPr>
              <a:t>The allowed modifiers for some of the data types are :</a:t>
            </a:r>
          </a:p>
          <a:p>
            <a:pPr marL="342900" indent="-342900"/>
            <a:endParaRPr lang="en-US">
              <a:solidFill>
                <a:schemeClr val="bg1"/>
              </a:solidFill>
              <a:latin typeface="Century Gothic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FF00"/>
                </a:solidFill>
                <a:latin typeface="Century Gothic"/>
              </a:rPr>
              <a:t>Char</a:t>
            </a:r>
            <a:endParaRPr lang="en-US">
              <a:solidFill>
                <a:srgbClr val="FFFF00"/>
              </a:solidFill>
              <a:latin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Wingdings"/>
              <a:buChar char="ü"/>
            </a:pPr>
            <a:r>
              <a:rPr lang="en-US">
                <a:solidFill>
                  <a:schemeClr val="bg1"/>
                </a:solidFill>
                <a:latin typeface="Century Gothic"/>
              </a:rPr>
              <a:t> Unsigned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Wingdings"/>
              <a:buChar char="ü"/>
            </a:pPr>
            <a:r>
              <a:rPr lang="en-US">
                <a:solidFill>
                  <a:schemeClr val="bg1"/>
                </a:solidFill>
                <a:latin typeface="Century Gothic"/>
              </a:rPr>
              <a:t>Signed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FF00"/>
                </a:solidFill>
                <a:latin typeface="Century Gothic"/>
              </a:rPr>
              <a:t>Int</a:t>
            </a:r>
          </a:p>
          <a:p>
            <a:pPr marL="742950" lvl="1" indent="-285750">
              <a:lnSpc>
                <a:spcPct val="150000"/>
              </a:lnSpc>
              <a:buFont typeface="Wingdings"/>
              <a:buChar char="ü"/>
            </a:pPr>
            <a:r>
              <a:rPr lang="en-US">
                <a:solidFill>
                  <a:schemeClr val="bg1"/>
                </a:solidFill>
                <a:latin typeface="Century Gothic"/>
              </a:rPr>
              <a:t>Short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Wingdings"/>
              <a:buChar char="ü"/>
            </a:pPr>
            <a:r>
              <a:rPr lang="en-US">
                <a:solidFill>
                  <a:schemeClr val="bg1"/>
                </a:solidFill>
                <a:latin typeface="Century Gothic"/>
              </a:rPr>
              <a:t>Long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Wingdings"/>
              <a:buChar char="ü"/>
            </a:pPr>
            <a:r>
              <a:rPr lang="en-US">
                <a:solidFill>
                  <a:schemeClr val="bg1"/>
                </a:solidFill>
                <a:latin typeface="Century Gothic"/>
              </a:rPr>
              <a:t>Unsigned 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Wingdings"/>
              <a:buChar char="ü"/>
            </a:pPr>
            <a:r>
              <a:rPr lang="en-US">
                <a:solidFill>
                  <a:schemeClr val="bg1"/>
                </a:solidFill>
                <a:latin typeface="Century Gothic"/>
              </a:rPr>
              <a:t>Signed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>
                <a:solidFill>
                  <a:srgbClr val="FFFF00"/>
                </a:solidFill>
                <a:latin typeface="Century Gothic"/>
              </a:rPr>
              <a:t>Double</a:t>
            </a:r>
            <a:endParaRPr lang="en-US">
              <a:solidFill>
                <a:srgbClr val="FFFF00"/>
              </a:solidFill>
              <a:latin typeface="Century Gothic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/>
              <a:buChar char="ü"/>
            </a:pPr>
            <a:r>
              <a:rPr lang="en-US">
                <a:solidFill>
                  <a:schemeClr val="bg1"/>
                </a:solidFill>
                <a:latin typeface="Century Gothic"/>
              </a:rPr>
              <a:t> Long 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/>
            <a:r>
              <a:rPr lang="en-US">
                <a:solidFill>
                  <a:schemeClr val="bg1"/>
                </a:solidFill>
                <a:latin typeface="Century Gothic"/>
              </a:rPr>
              <a:t>It must be noted that, two or more type modifiers can be combined</a:t>
            </a:r>
          </a:p>
        </p:txBody>
      </p:sp>
    </p:spTree>
    <p:extLst>
      <p:ext uri="{BB962C8B-B14F-4D97-AF65-F5344CB8AC3E}">
        <p14:creationId xmlns:p14="http://schemas.microsoft.com/office/powerpoint/2010/main" val="164834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600" y="152400"/>
            <a:ext cx="4051109" cy="141577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u="sng">
                <a:solidFill>
                  <a:schemeClr val="bg1"/>
                </a:solidFill>
                <a:latin typeface="Century Gothic" pitchFamily="34" charset="0"/>
              </a:rPr>
              <a:t>Size of primitive Built-in Data types</a:t>
            </a:r>
            <a:r>
              <a:rPr lang="en-US" b="1">
                <a:solidFill>
                  <a:schemeClr val="bg1"/>
                </a:solidFill>
                <a:latin typeface="Century Gothic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 sz="140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/>
            <a:endParaRPr lang="en-US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4416" y="1024207"/>
            <a:ext cx="3733688" cy="48013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Century Gothic"/>
              </a:rPr>
              <a:t>16 or 32 bits</a:t>
            </a:r>
            <a:endParaRPr lang="en-US">
              <a:cs typeface="Calibri"/>
            </a:endParaRPr>
          </a:p>
          <a:p>
            <a:r>
              <a:rPr lang="en-US" sz="1700">
                <a:solidFill>
                  <a:schemeClr val="bg1"/>
                </a:solidFill>
                <a:latin typeface="Century Gothic"/>
              </a:rPr>
              <a:t>16 bits</a:t>
            </a:r>
          </a:p>
          <a:p>
            <a:r>
              <a:rPr lang="en-US" sz="1700">
                <a:solidFill>
                  <a:schemeClr val="bg1"/>
                </a:solidFill>
                <a:latin typeface="Century Gothic"/>
              </a:rPr>
              <a:t>32 bits</a:t>
            </a:r>
          </a:p>
          <a:p>
            <a:r>
              <a:rPr lang="en-US" sz="1700">
                <a:solidFill>
                  <a:schemeClr val="bg1"/>
                </a:solidFill>
                <a:latin typeface="Century Gothic"/>
              </a:rPr>
              <a:t>16 or 32 bits</a:t>
            </a:r>
          </a:p>
          <a:p>
            <a:r>
              <a:rPr lang="en-US" sz="1700">
                <a:solidFill>
                  <a:schemeClr val="bg1"/>
                </a:solidFill>
                <a:latin typeface="Century Gothic"/>
              </a:rPr>
              <a:t>16 or 32 bits</a:t>
            </a:r>
          </a:p>
          <a:p>
            <a:endParaRPr lang="en-US" sz="1700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 sz="170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en-US" sz="1700">
                <a:solidFill>
                  <a:schemeClr val="bg1"/>
                </a:solidFill>
                <a:latin typeface="Century Gothic"/>
              </a:rPr>
              <a:t>8 bits</a:t>
            </a:r>
          </a:p>
          <a:p>
            <a:r>
              <a:rPr lang="en-US" sz="1700">
                <a:solidFill>
                  <a:schemeClr val="bg1"/>
                </a:solidFill>
                <a:latin typeface="Century Gothic"/>
              </a:rPr>
              <a:t>8 bits</a:t>
            </a:r>
          </a:p>
          <a:p>
            <a:r>
              <a:rPr lang="en-US" sz="1700">
                <a:solidFill>
                  <a:schemeClr val="bg1"/>
                </a:solidFill>
                <a:latin typeface="Century Gothic"/>
              </a:rPr>
              <a:t>8 bits</a:t>
            </a:r>
          </a:p>
          <a:p>
            <a:endParaRPr lang="en-US" sz="170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en-US" sz="1700">
                <a:solidFill>
                  <a:schemeClr val="bg1"/>
                </a:solidFill>
                <a:latin typeface="Century Gothic"/>
              </a:rPr>
              <a:t>8 bits</a:t>
            </a:r>
          </a:p>
          <a:p>
            <a:endParaRPr lang="en-US" sz="170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en-US" sz="1700">
                <a:solidFill>
                  <a:schemeClr val="bg1"/>
                </a:solidFill>
                <a:latin typeface="Century Gothic"/>
              </a:rPr>
              <a:t>32 bits</a:t>
            </a:r>
          </a:p>
          <a:p>
            <a:endParaRPr lang="en-US" sz="1700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 sz="170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en-US" sz="1700">
                <a:solidFill>
                  <a:schemeClr val="bg1"/>
                </a:solidFill>
                <a:latin typeface="Century Gothic"/>
              </a:rPr>
              <a:t>64 bits</a:t>
            </a:r>
          </a:p>
          <a:p>
            <a:r>
              <a:rPr lang="en-US" sz="1700">
                <a:solidFill>
                  <a:schemeClr val="bg1"/>
                </a:solidFill>
                <a:latin typeface="Century Gothic"/>
              </a:rPr>
              <a:t>80 bits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2660" y="5612845"/>
            <a:ext cx="171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*1 BYTE = 8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E7E1B-217E-4FCF-BFDB-752E8B540AD4}"/>
              </a:ext>
            </a:extLst>
          </p:cNvPr>
          <p:cNvSpPr txBox="1"/>
          <p:nvPr/>
        </p:nvSpPr>
        <p:spPr>
          <a:xfrm>
            <a:off x="824558" y="744697"/>
            <a:ext cx="4839531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Integer        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pPr lvl="1">
              <a:buChar char="•"/>
            </a:pP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int</a:t>
            </a: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 x;                        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pPr lvl="2">
              <a:buChar char="•"/>
            </a:pP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short int </a:t>
            </a: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x;</a:t>
            </a: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                  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pPr lvl="2">
              <a:buChar char="•"/>
            </a:pP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long int  </a:t>
            </a: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x;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pPr lvl="2">
              <a:buChar char="•"/>
            </a:pP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unsigned int </a:t>
            </a: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x;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pPr lvl="2">
              <a:buChar char="•"/>
            </a:pP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signed int </a:t>
            </a: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x;</a:t>
            </a: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         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                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pPr>
              <a:buChar char="•"/>
            </a:pP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Character                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pPr lvl="1">
              <a:buChar char="•"/>
            </a:pP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char</a:t>
            </a: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 x;                         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pPr lvl="2">
              <a:buChar char="•"/>
            </a:pP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unsigned char </a:t>
            </a: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x;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pPr lvl="2">
              <a:buChar char="•"/>
            </a:pP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signed char </a:t>
            </a: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x;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           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pPr>
              <a:buChar char="•"/>
            </a:pP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Boolean          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                    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pPr>
              <a:buChar char="•"/>
            </a:pP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Floating Point                     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pPr>
              <a:buChar char="•"/>
            </a:pPr>
            <a:r>
              <a:rPr lang="en-US">
                <a:latin typeface="Century Gothic"/>
                <a:cs typeface="Arial"/>
              </a:rPr>
              <a:t>​</a:t>
            </a:r>
          </a:p>
          <a:p>
            <a:pPr>
              <a:buChar char="•"/>
            </a:pP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Double Floating Point  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pPr lvl="1">
              <a:buChar char="•"/>
            </a:pP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double </a:t>
            </a: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x;</a:t>
            </a:r>
            <a:r>
              <a:rPr lang="en-US">
                <a:latin typeface="Century Gothic"/>
                <a:cs typeface="Arial"/>
              </a:rPr>
              <a:t>​</a:t>
            </a:r>
          </a:p>
          <a:p>
            <a:pPr lvl="2">
              <a:buChar char="•"/>
            </a:pPr>
            <a:r>
              <a:rPr lang="en-US">
                <a:solidFill>
                  <a:srgbClr val="FFFF00"/>
                </a:solidFill>
                <a:latin typeface="Century Gothic"/>
                <a:cs typeface="Arial"/>
              </a:rPr>
              <a:t>long double</a:t>
            </a:r>
            <a:r>
              <a:rPr lang="en-US">
                <a:solidFill>
                  <a:srgbClr val="FFFFFF"/>
                </a:solidFill>
                <a:latin typeface="Century Gothic"/>
                <a:cs typeface="Arial"/>
              </a:rPr>
              <a:t> x;  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52400"/>
            <a:ext cx="623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entury Gothic" pitchFamily="34" charset="0"/>
              </a:rPr>
              <a:t>Program to determine the size of different data types, </a:t>
            </a:r>
          </a:p>
          <a:p>
            <a:r>
              <a:rPr lang="en-US" b="1">
                <a:solidFill>
                  <a:schemeClr val="bg1"/>
                </a:solidFill>
                <a:latin typeface="Century Gothic" pitchFamily="34" charset="0"/>
              </a:rPr>
              <a:t>before and after applying type modifiers: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5344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2286000"/>
            <a:ext cx="7723268" cy="20313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Paste your snippet here:</a:t>
            </a:r>
            <a:endParaRPr lang="en-US">
              <a:highlight>
                <a:srgbClr val="FFFF00"/>
              </a:highlight>
              <a:cs typeface="Calibri"/>
            </a:endParaRPr>
          </a:p>
          <a:p>
            <a:r>
              <a:rPr lang="en-US">
                <a:highlight>
                  <a:srgbClr val="FFFF00"/>
                </a:highlight>
                <a:cs typeface="Calibri"/>
              </a:rPr>
              <a:t>Sublime / Vs code!</a:t>
            </a:r>
          </a:p>
          <a:p>
            <a:r>
              <a:rPr lang="en-US">
                <a:highlight>
                  <a:srgbClr val="FFFF00"/>
                </a:highlight>
                <a:cs typeface="Calibri"/>
              </a:rPr>
              <a:t>And marker se </a:t>
            </a:r>
            <a:r>
              <a:rPr lang="en-US" err="1">
                <a:highlight>
                  <a:srgbClr val="FFFF00"/>
                </a:highlight>
                <a:cs typeface="Calibri"/>
              </a:rPr>
              <a:t>samjhaio</a:t>
            </a:r>
            <a:r>
              <a:rPr lang="en-US">
                <a:highlight>
                  <a:srgbClr val="FFFF00"/>
                </a:highlight>
                <a:cs typeface="Calibri"/>
              </a:rPr>
              <a:t>!</a:t>
            </a:r>
          </a:p>
          <a:p>
            <a:endParaRPr lang="en-US">
              <a:solidFill>
                <a:srgbClr val="FFFF00"/>
              </a:solidFill>
              <a:cs typeface="Calibri"/>
            </a:endParaRPr>
          </a:p>
          <a:p>
            <a:endParaRPr lang="en-US">
              <a:solidFill>
                <a:srgbClr val="FFFF00"/>
              </a:solidFill>
              <a:cs typeface="Calibri"/>
            </a:endParaRPr>
          </a:p>
          <a:p>
            <a:r>
              <a:rPr lang="en-US">
                <a:cs typeface="Calibri"/>
                <a:hlinkClick r:id="rId2"/>
              </a:rPr>
              <a:t>https://www.programiz.com/c-programming/examples/sizeof-operator-example</a:t>
            </a:r>
            <a:endParaRPr lang="en-US"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38233" y="657849"/>
            <a:ext cx="7160139" cy="480131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b="1" u="sng">
                <a:solidFill>
                  <a:schemeClr val="bg1"/>
                </a:solidFill>
                <a:latin typeface="Century Gothic" pitchFamily="34" charset="0"/>
              </a:rPr>
              <a:t>Some other data types:</a:t>
            </a:r>
          </a:p>
          <a:p>
            <a:endParaRPr lang="en-US" b="1" u="sng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 b="1" u="sng">
              <a:solidFill>
                <a:schemeClr val="bg1"/>
              </a:solidFill>
              <a:latin typeface="Century Gothic"/>
            </a:endParaRPr>
          </a:p>
          <a:p>
            <a:pPr>
              <a:buFont typeface="Wingdings" pitchFamily="2" charset="2"/>
              <a:buChar char="§"/>
            </a:pPr>
            <a:r>
              <a:rPr lang="en-US" b="1">
                <a:solidFill>
                  <a:schemeClr val="bg1"/>
                </a:solidFill>
                <a:latin typeface="Century Gothic"/>
              </a:rPr>
              <a:t>Typedef</a:t>
            </a:r>
          </a:p>
          <a:p>
            <a:pPr>
              <a:buFont typeface="Wingdings" pitchFamily="2" charset="2"/>
              <a:buChar char="§"/>
            </a:pPr>
            <a:endParaRPr lang="en-US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Century Gothic"/>
              </a:rPr>
              <a:t> This is used to create a new name for an existing data type</a:t>
            </a:r>
          </a:p>
          <a:p>
            <a:endParaRPr lang="en-US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>
              <a:solidFill>
                <a:schemeClr val="bg1"/>
              </a:solidFill>
              <a:latin typeface="Century Gothic" pitchFamily="34" charset="0"/>
            </a:endParaRPr>
          </a:p>
          <a:p>
            <a:endParaRPr lang="en-US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Century Gothic"/>
              </a:rPr>
              <a:t>Now '</a:t>
            </a:r>
            <a:r>
              <a:rPr lang="en-US" i="1" err="1">
                <a:solidFill>
                  <a:schemeClr val="bg1"/>
                </a:solidFill>
                <a:latin typeface="Century Gothic"/>
              </a:rPr>
              <a:t>my_int</a:t>
            </a:r>
            <a:r>
              <a:rPr lang="en-US">
                <a:solidFill>
                  <a:schemeClr val="bg1"/>
                </a:solidFill>
                <a:latin typeface="Century Gothic"/>
              </a:rPr>
              <a:t>' is a new and custom-made data type!</a:t>
            </a:r>
            <a:endParaRPr lang="en-US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4023" y="3010399"/>
            <a:ext cx="3687228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>
                <a:solidFill>
                  <a:srgbClr val="FFFF00"/>
                </a:solidFill>
                <a:latin typeface="Courier New"/>
                <a:cs typeface="Courier New"/>
              </a:rPr>
              <a:t>typedef</a:t>
            </a:r>
            <a:r>
              <a:rPr lang="en-US" sz="2400">
                <a:solidFill>
                  <a:schemeClr val="bg1"/>
                </a:solidFill>
                <a:latin typeface="Courier New"/>
                <a:cs typeface="Courier New"/>
              </a:rPr>
              <a:t> int </a:t>
            </a:r>
            <a:r>
              <a:rPr lang="en-US" sz="2400" err="1">
                <a:solidFill>
                  <a:schemeClr val="bg1"/>
                </a:solidFill>
                <a:latin typeface="Courier New"/>
                <a:cs typeface="Courier New"/>
              </a:rPr>
              <a:t>my_int</a:t>
            </a:r>
            <a:r>
              <a:rPr lang="en-US" sz="2400">
                <a:solidFill>
                  <a:schemeClr val="bg1"/>
                </a:solidFill>
                <a:latin typeface="Courier New"/>
                <a:cs typeface="Courier New"/>
              </a:rPr>
              <a:t>;</a:t>
            </a:r>
          </a:p>
          <a:p>
            <a:endParaRPr lang="en-US" sz="2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my_int</a:t>
            </a:r>
            <a:r>
              <a:rPr lang="en-US" sz="2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x=1;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6C4F98-6FA7-4E66-A365-7FC7772BD012}"/>
              </a:ext>
            </a:extLst>
          </p:cNvPr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3CA1AC1-5C93-49DE-BF5D-06F57B53726E}"/>
              </a:ext>
            </a:extLst>
          </p:cNvPr>
          <p:cNvSpPr/>
          <p:nvPr/>
        </p:nvSpPr>
        <p:spPr>
          <a:xfrm>
            <a:off x="667831" y="877132"/>
            <a:ext cx="71152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>
                <a:solidFill>
                  <a:schemeClr val="bg1"/>
                </a:solidFill>
                <a:latin typeface="Century Gothic" pitchFamily="34" charset="0"/>
              </a:rPr>
              <a:t>Enumerated</a:t>
            </a:r>
          </a:p>
          <a:p>
            <a:pPr>
              <a:buFont typeface="Wingdings" pitchFamily="2" charset="2"/>
              <a:buChar char="§"/>
            </a:pPr>
            <a:endParaRPr lang="en-US" b="1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Century Gothic" pitchFamily="34" charset="0"/>
              </a:rPr>
              <a:t>Used to assign natural number values (from 1 to n) to many variables, in a single line of code</a:t>
            </a:r>
          </a:p>
          <a:p>
            <a:endParaRPr lang="en-US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47BAD-6B8D-46A9-98C1-A38AD423C885}"/>
              </a:ext>
            </a:extLst>
          </p:cNvPr>
          <p:cNvSpPr txBox="1"/>
          <p:nvPr/>
        </p:nvSpPr>
        <p:spPr>
          <a:xfrm>
            <a:off x="2338242" y="2601781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my_enum</a:t>
            </a:r>
            <a:r>
              <a:rPr lang="en-US" sz="2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x,y,z</a:t>
            </a:r>
            <a:r>
              <a:rPr lang="en-US" sz="2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033A81-A093-4E60-AC5E-F3DE2F5B1DAC}"/>
              </a:ext>
            </a:extLst>
          </p:cNvPr>
          <p:cNvSpPr/>
          <p:nvPr/>
        </p:nvSpPr>
        <p:spPr>
          <a:xfrm>
            <a:off x="810249" y="3833958"/>
            <a:ext cx="7115217" cy="175432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entury Gothic"/>
              </a:rPr>
              <a:t>Now, </a:t>
            </a:r>
          </a:p>
          <a:p>
            <a:r>
              <a:rPr lang="en-US">
                <a:solidFill>
                  <a:schemeClr val="bg1"/>
                </a:solidFill>
                <a:latin typeface="Century Gothic"/>
              </a:rPr>
              <a:t>x is assigned value 1, 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latin typeface="Century Gothic"/>
              </a:rPr>
              <a:t>y is assigned value 2  and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latin typeface="Century Gothic"/>
              </a:rPr>
              <a:t>z is assigned value 3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  <a:p>
            <a:endParaRPr lang="en-US">
              <a:solidFill>
                <a:schemeClr val="bg1"/>
              </a:solidFill>
              <a:latin typeface="Century Gothic"/>
            </a:endParaRPr>
          </a:p>
          <a:p>
            <a:r>
              <a:rPr lang="en-US">
                <a:solidFill>
                  <a:schemeClr val="bg1"/>
                </a:solidFill>
                <a:latin typeface="Century Gothic"/>
              </a:rPr>
              <a:t>That too in a single line of code! 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86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Ravi</dc:creator>
  <cp:revision>274</cp:revision>
  <dcterms:created xsi:type="dcterms:W3CDTF">2020-03-26T08:26:47Z</dcterms:created>
  <dcterms:modified xsi:type="dcterms:W3CDTF">2020-07-02T12:28:21Z</dcterms:modified>
</cp:coreProperties>
</file>