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Lst>
  <p:notesMasterIdLst>
    <p:notesMasterId r:id="rId11"/>
  </p:notesMasterIdLst>
  <p:sldIdLst>
    <p:sldId id="256" r:id="rId2"/>
    <p:sldId id="257" r:id="rId3"/>
    <p:sldId id="258" r:id="rId4"/>
    <p:sldId id="259" r:id="rId5"/>
    <p:sldId id="260" r:id="rId6"/>
    <p:sldId id="261" r:id="rId7"/>
    <p:sldId id="262" r:id="rId8"/>
    <p:sldId id="265" r:id="rId9"/>
    <p:sldId id="267" r:id="rId10"/>
  </p:sldIdLst>
  <p:sldSz cx="9144000" cy="5143500" type="screen16x9"/>
  <p:notesSz cx="6858000" cy="9144000"/>
  <p:embeddedFontLst>
    <p:embeddedFont>
      <p:font typeface="Oxygen" panose="02000503000000000000" pitchFamily="2" charset="77"/>
      <p:regular r:id="rId12"/>
      <p:bold r:id="rId13"/>
    </p:embeddedFont>
    <p:embeddedFont>
      <p:font typeface="Staatliches"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4A07A-5428-4CCF-BBBD-0B1814207056}">
  <a:tblStyle styleId="{8664A07A-5428-4CCF-BBBD-0B18142070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45" d="100"/>
          <a:sy n="145"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e24bbbaaa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e24bbbaaa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bb7be621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bb7be621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bb7be621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bb7be621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e24bbb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e24bbb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b7be621e_0_30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b7be621e_0_30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e24bbba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e24bbba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e24bbbaa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e24bbba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e24bbbaaa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6e24bbba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1">
  <p:cSld name="TITLE_ONLY_2">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6"/>
          <p:cNvSpPr/>
          <p:nvPr/>
        </p:nvSpPr>
        <p:spPr>
          <a:xfrm flipH="1">
            <a:off x="4"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005900" y="2212625"/>
            <a:ext cx="3074100" cy="1191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4"/>
              </a:buClr>
              <a:buSzPts val="3600"/>
              <a:buNone/>
              <a:defRPr sz="3600">
                <a:solidFill>
                  <a:schemeClr val="accent4"/>
                </a:solidFill>
              </a:defRPr>
            </a:lvl1pPr>
            <a:lvl2pPr lvl="1">
              <a:lnSpc>
                <a:spcPct val="90000"/>
              </a:lnSpc>
              <a:spcBef>
                <a:spcPts val="0"/>
              </a:spcBef>
              <a:spcAft>
                <a:spcPts val="0"/>
              </a:spcAft>
              <a:buClr>
                <a:schemeClr val="accent4"/>
              </a:buClr>
              <a:buSzPts val="3600"/>
              <a:buNone/>
              <a:defRPr sz="3600">
                <a:solidFill>
                  <a:schemeClr val="accent4"/>
                </a:solidFill>
              </a:defRPr>
            </a:lvl2pPr>
            <a:lvl3pPr lvl="2">
              <a:lnSpc>
                <a:spcPct val="90000"/>
              </a:lnSpc>
              <a:spcBef>
                <a:spcPts val="0"/>
              </a:spcBef>
              <a:spcAft>
                <a:spcPts val="0"/>
              </a:spcAft>
              <a:buClr>
                <a:schemeClr val="accent4"/>
              </a:buClr>
              <a:buSzPts val="3600"/>
              <a:buNone/>
              <a:defRPr sz="3600">
                <a:solidFill>
                  <a:schemeClr val="accent4"/>
                </a:solidFill>
              </a:defRPr>
            </a:lvl3pPr>
            <a:lvl4pPr lvl="3">
              <a:lnSpc>
                <a:spcPct val="90000"/>
              </a:lnSpc>
              <a:spcBef>
                <a:spcPts val="0"/>
              </a:spcBef>
              <a:spcAft>
                <a:spcPts val="0"/>
              </a:spcAft>
              <a:buClr>
                <a:schemeClr val="accent4"/>
              </a:buClr>
              <a:buSzPts val="3600"/>
              <a:buNone/>
              <a:defRPr sz="3600">
                <a:solidFill>
                  <a:schemeClr val="accent4"/>
                </a:solidFill>
              </a:defRPr>
            </a:lvl4pPr>
            <a:lvl5pPr lvl="4">
              <a:lnSpc>
                <a:spcPct val="90000"/>
              </a:lnSpc>
              <a:spcBef>
                <a:spcPts val="0"/>
              </a:spcBef>
              <a:spcAft>
                <a:spcPts val="0"/>
              </a:spcAft>
              <a:buClr>
                <a:schemeClr val="accent4"/>
              </a:buClr>
              <a:buSzPts val="3600"/>
              <a:buNone/>
              <a:defRPr sz="3600">
                <a:solidFill>
                  <a:schemeClr val="accent4"/>
                </a:solidFill>
              </a:defRPr>
            </a:lvl5pPr>
            <a:lvl6pPr lvl="5">
              <a:lnSpc>
                <a:spcPct val="90000"/>
              </a:lnSpc>
              <a:spcBef>
                <a:spcPts val="0"/>
              </a:spcBef>
              <a:spcAft>
                <a:spcPts val="0"/>
              </a:spcAft>
              <a:buClr>
                <a:schemeClr val="accent4"/>
              </a:buClr>
              <a:buSzPts val="3600"/>
              <a:buNone/>
              <a:defRPr sz="3600">
                <a:solidFill>
                  <a:schemeClr val="accent4"/>
                </a:solidFill>
              </a:defRPr>
            </a:lvl6pPr>
            <a:lvl7pPr lvl="6">
              <a:lnSpc>
                <a:spcPct val="90000"/>
              </a:lnSpc>
              <a:spcBef>
                <a:spcPts val="0"/>
              </a:spcBef>
              <a:spcAft>
                <a:spcPts val="0"/>
              </a:spcAft>
              <a:buClr>
                <a:schemeClr val="accent4"/>
              </a:buClr>
              <a:buSzPts val="3600"/>
              <a:buNone/>
              <a:defRPr sz="3600">
                <a:solidFill>
                  <a:schemeClr val="accent4"/>
                </a:solidFill>
              </a:defRPr>
            </a:lvl7pPr>
            <a:lvl8pPr lvl="7">
              <a:lnSpc>
                <a:spcPct val="90000"/>
              </a:lnSpc>
              <a:spcBef>
                <a:spcPts val="0"/>
              </a:spcBef>
              <a:spcAft>
                <a:spcPts val="0"/>
              </a:spcAft>
              <a:buClr>
                <a:schemeClr val="accent4"/>
              </a:buClr>
              <a:buSzPts val="3600"/>
              <a:buNone/>
              <a:defRPr sz="3600">
                <a:solidFill>
                  <a:schemeClr val="accent4"/>
                </a:solidFill>
              </a:defRPr>
            </a:lvl8pPr>
            <a:lvl9pPr lvl="8">
              <a:lnSpc>
                <a:spcPct val="90000"/>
              </a:lnSpc>
              <a:spcBef>
                <a:spcPts val="0"/>
              </a:spcBef>
              <a:spcAft>
                <a:spcPts val="0"/>
              </a:spcAft>
              <a:buClr>
                <a:schemeClr val="accent4"/>
              </a:buClr>
              <a:buSzPts val="3600"/>
              <a:buNone/>
              <a:defRPr sz="3600">
                <a:solidFill>
                  <a:schemeClr val="accent4"/>
                </a:solidFill>
              </a:defRPr>
            </a:lvl9pPr>
          </a:lstStyle>
          <a:p>
            <a:endParaRPr/>
          </a:p>
        </p:txBody>
      </p:sp>
      <p:sp>
        <p:nvSpPr>
          <p:cNvPr id="13" name="Google Shape;13;p3"/>
          <p:cNvSpPr txBox="1">
            <a:spLocks noGrp="1"/>
          </p:cNvSpPr>
          <p:nvPr>
            <p:ph type="title" idx="2" hasCustomPrompt="1"/>
          </p:nvPr>
        </p:nvSpPr>
        <p:spPr>
          <a:xfrm>
            <a:off x="1368847" y="1010995"/>
            <a:ext cx="1582500" cy="76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r>
              <a:t>xx%</a:t>
            </a:r>
          </a:p>
        </p:txBody>
      </p:sp>
      <p:sp>
        <p:nvSpPr>
          <p:cNvPr id="14" name="Google Shape;14;p3"/>
          <p:cNvSpPr txBox="1">
            <a:spLocks noGrp="1"/>
          </p:cNvSpPr>
          <p:nvPr>
            <p:ph type="subTitle" idx="1"/>
          </p:nvPr>
        </p:nvSpPr>
        <p:spPr>
          <a:xfrm>
            <a:off x="1005900" y="3571100"/>
            <a:ext cx="27585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Font typeface="Oxygen"/>
              <a:buNone/>
              <a:defRPr sz="1400">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a:endParaRPr/>
          </a:p>
        </p:txBody>
      </p:sp>
      <p:sp>
        <p:nvSpPr>
          <p:cNvPr id="15" name="Google Shape;15;p3"/>
          <p:cNvSpPr/>
          <p:nvPr/>
        </p:nvSpPr>
        <p:spPr>
          <a:xfrm rot="7199847">
            <a:off x="6023396" y="745440"/>
            <a:ext cx="5870004" cy="4364167"/>
          </a:xfrm>
          <a:custGeom>
            <a:avLst/>
            <a:gdLst/>
            <a:ahLst/>
            <a:cxnLst/>
            <a:rect l="l" t="t" r="r" b="b"/>
            <a:pathLst>
              <a:path w="255977" h="190311" extrusionOk="0">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p:nvPr/>
        </p:nvSpPr>
        <p:spPr>
          <a:xfrm rot="-5400000">
            <a:off x="-2287526" y="228769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FFFFFF"/>
        </a:solidFill>
        <a:effectLst/>
      </p:bgPr>
    </p:bg>
    <p:spTree>
      <p:nvGrpSpPr>
        <p:cNvPr id="1" name="Shape 29"/>
        <p:cNvGrpSpPr/>
        <p:nvPr/>
      </p:nvGrpSpPr>
      <p:grpSpPr>
        <a:xfrm>
          <a:off x="0" y="0"/>
          <a:ext cx="0" cy="0"/>
          <a:chOff x="0" y="0"/>
          <a:chExt cx="0" cy="0"/>
        </a:xfrm>
      </p:grpSpPr>
      <p:sp>
        <p:nvSpPr>
          <p:cNvPr id="30" name="Google Shape;30;p7"/>
          <p:cNvSpPr/>
          <p:nvPr/>
        </p:nvSpPr>
        <p:spPr>
          <a:xfrm>
            <a:off x="0" y="25"/>
            <a:ext cx="10330359" cy="5252720"/>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body" idx="1"/>
          </p:nvPr>
        </p:nvSpPr>
        <p:spPr>
          <a:xfrm>
            <a:off x="1207500" y="2279175"/>
            <a:ext cx="3357600" cy="23817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2" name="Google Shape;32;p7"/>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83375" y="450150"/>
            <a:ext cx="2123700" cy="40908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00"/>
            </a:lvl1pPr>
            <a:lvl2pPr lvl="1">
              <a:spcBef>
                <a:spcPts val="0"/>
              </a:spcBef>
              <a:spcAft>
                <a:spcPts val="0"/>
              </a:spcAft>
              <a:buClr>
                <a:schemeClr val="accent2"/>
              </a:buClr>
              <a:buSzPts val="3300"/>
              <a:buNone/>
              <a:defRPr sz="3300">
                <a:solidFill>
                  <a:schemeClr val="accent2"/>
                </a:solidFill>
              </a:defRPr>
            </a:lvl2pPr>
            <a:lvl3pPr lvl="2">
              <a:spcBef>
                <a:spcPts val="0"/>
              </a:spcBef>
              <a:spcAft>
                <a:spcPts val="0"/>
              </a:spcAft>
              <a:buClr>
                <a:schemeClr val="accent2"/>
              </a:buClr>
              <a:buSzPts val="3300"/>
              <a:buNone/>
              <a:defRPr sz="3300">
                <a:solidFill>
                  <a:schemeClr val="accent2"/>
                </a:solidFill>
              </a:defRPr>
            </a:lvl3pPr>
            <a:lvl4pPr lvl="3">
              <a:spcBef>
                <a:spcPts val="0"/>
              </a:spcBef>
              <a:spcAft>
                <a:spcPts val="0"/>
              </a:spcAft>
              <a:buClr>
                <a:schemeClr val="accent2"/>
              </a:buClr>
              <a:buSzPts val="3300"/>
              <a:buNone/>
              <a:defRPr sz="3300">
                <a:solidFill>
                  <a:schemeClr val="accent2"/>
                </a:solidFill>
              </a:defRPr>
            </a:lvl4pPr>
            <a:lvl5pPr lvl="4">
              <a:spcBef>
                <a:spcPts val="0"/>
              </a:spcBef>
              <a:spcAft>
                <a:spcPts val="0"/>
              </a:spcAft>
              <a:buClr>
                <a:schemeClr val="accent2"/>
              </a:buClr>
              <a:buSzPts val="3300"/>
              <a:buNone/>
              <a:defRPr sz="3300">
                <a:solidFill>
                  <a:schemeClr val="accent2"/>
                </a:solidFill>
              </a:defRPr>
            </a:lvl5pPr>
            <a:lvl6pPr lvl="5">
              <a:spcBef>
                <a:spcPts val="0"/>
              </a:spcBef>
              <a:spcAft>
                <a:spcPts val="0"/>
              </a:spcAft>
              <a:buClr>
                <a:schemeClr val="accent2"/>
              </a:buClr>
              <a:buSzPts val="3300"/>
              <a:buNone/>
              <a:defRPr sz="3300">
                <a:solidFill>
                  <a:schemeClr val="accent2"/>
                </a:solidFill>
              </a:defRPr>
            </a:lvl6pPr>
            <a:lvl7pPr lvl="6">
              <a:spcBef>
                <a:spcPts val="0"/>
              </a:spcBef>
              <a:spcAft>
                <a:spcPts val="0"/>
              </a:spcAft>
              <a:buClr>
                <a:schemeClr val="accent2"/>
              </a:buClr>
              <a:buSzPts val="3300"/>
              <a:buNone/>
              <a:defRPr sz="3300">
                <a:solidFill>
                  <a:schemeClr val="accent2"/>
                </a:solidFill>
              </a:defRPr>
            </a:lvl7pPr>
            <a:lvl8pPr lvl="7">
              <a:spcBef>
                <a:spcPts val="0"/>
              </a:spcBef>
              <a:spcAft>
                <a:spcPts val="0"/>
              </a:spcAft>
              <a:buClr>
                <a:schemeClr val="accent2"/>
              </a:buClr>
              <a:buSzPts val="3300"/>
              <a:buNone/>
              <a:defRPr sz="3300">
                <a:solidFill>
                  <a:schemeClr val="accent2"/>
                </a:solidFill>
              </a:defRPr>
            </a:lvl8pPr>
            <a:lvl9pPr lvl="8">
              <a:spcBef>
                <a:spcPts val="0"/>
              </a:spcBef>
              <a:spcAft>
                <a:spcPts val="0"/>
              </a:spcAft>
              <a:buClr>
                <a:schemeClr val="accent2"/>
              </a:buClr>
              <a:buSzPts val="3300"/>
              <a:buNone/>
              <a:defRPr sz="3300">
                <a:solidFill>
                  <a:schemeClr val="accent2"/>
                </a:solidFill>
              </a:defRPr>
            </a:lvl9pPr>
          </a:lstStyle>
          <a:p>
            <a:endParaRPr/>
          </a:p>
        </p:txBody>
      </p:sp>
      <p:sp>
        <p:nvSpPr>
          <p:cNvPr id="35" name="Google Shape;35;p8"/>
          <p:cNvSpPr/>
          <p:nvPr/>
        </p:nvSpPr>
        <p:spPr>
          <a:xfrm rot="10800000" flipH="1">
            <a:off x="3707549" y="3382607"/>
            <a:ext cx="5436470" cy="1760890"/>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subTitle" idx="1"/>
          </p:nvPr>
        </p:nvSpPr>
        <p:spPr>
          <a:xfrm>
            <a:off x="4771825" y="1388250"/>
            <a:ext cx="2911800" cy="440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Staatliches"/>
              <a:buNone/>
              <a:defRPr>
                <a:latin typeface="Staatliches"/>
                <a:ea typeface="Staatliches"/>
                <a:cs typeface="Staatliches"/>
                <a:sym typeface="Staatliches"/>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771825" y="1828650"/>
            <a:ext cx="3227700" cy="278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p:nvPr/>
        </p:nvSpPr>
        <p:spPr>
          <a:xfrm rot="5400000">
            <a:off x="6279624" y="2283319"/>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3"/>
          <p:cNvSpPr txBox="1">
            <a:spLocks noGrp="1"/>
          </p:cNvSpPr>
          <p:nvPr>
            <p:ph type="title" idx="2"/>
          </p:nvPr>
        </p:nvSpPr>
        <p:spPr>
          <a:xfrm>
            <a:off x="691525"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 name="Google Shape;52;p13"/>
          <p:cNvSpPr txBox="1">
            <a:spLocks noGrp="1"/>
          </p:cNvSpPr>
          <p:nvPr>
            <p:ph type="subTitle" idx="1"/>
          </p:nvPr>
        </p:nvSpPr>
        <p:spPr>
          <a:xfrm>
            <a:off x="691525"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13"/>
          <p:cNvSpPr txBox="1">
            <a:spLocks noGrp="1"/>
          </p:cNvSpPr>
          <p:nvPr>
            <p:ph type="title" idx="3" hasCustomPrompt="1"/>
          </p:nvPr>
        </p:nvSpPr>
        <p:spPr>
          <a:xfrm>
            <a:off x="1134613"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4" name="Google Shape;54;p13"/>
          <p:cNvSpPr txBox="1">
            <a:spLocks noGrp="1"/>
          </p:cNvSpPr>
          <p:nvPr>
            <p:ph type="title" idx="4"/>
          </p:nvPr>
        </p:nvSpPr>
        <p:spPr>
          <a:xfrm>
            <a:off x="2679810"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5" name="Google Shape;55;p13"/>
          <p:cNvSpPr txBox="1">
            <a:spLocks noGrp="1"/>
          </p:cNvSpPr>
          <p:nvPr>
            <p:ph type="subTitle" idx="5"/>
          </p:nvPr>
        </p:nvSpPr>
        <p:spPr>
          <a:xfrm>
            <a:off x="2679810"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title" idx="6" hasCustomPrompt="1"/>
          </p:nvPr>
        </p:nvSpPr>
        <p:spPr>
          <a:xfrm>
            <a:off x="3122760"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7" name="Google Shape;57;p13"/>
          <p:cNvSpPr txBox="1">
            <a:spLocks noGrp="1"/>
          </p:cNvSpPr>
          <p:nvPr>
            <p:ph type="title" idx="7"/>
          </p:nvPr>
        </p:nvSpPr>
        <p:spPr>
          <a:xfrm>
            <a:off x="4668094"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8" name="Google Shape;58;p13"/>
          <p:cNvSpPr txBox="1">
            <a:spLocks noGrp="1"/>
          </p:cNvSpPr>
          <p:nvPr>
            <p:ph type="subTitle" idx="8"/>
          </p:nvPr>
        </p:nvSpPr>
        <p:spPr>
          <a:xfrm>
            <a:off x="4668094"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9" name="Google Shape;59;p13"/>
          <p:cNvSpPr txBox="1">
            <a:spLocks noGrp="1"/>
          </p:cNvSpPr>
          <p:nvPr>
            <p:ph type="title" idx="9" hasCustomPrompt="1"/>
          </p:nvPr>
        </p:nvSpPr>
        <p:spPr>
          <a:xfrm>
            <a:off x="5111182"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0" name="Google Shape;60;p13"/>
          <p:cNvSpPr txBox="1">
            <a:spLocks noGrp="1"/>
          </p:cNvSpPr>
          <p:nvPr>
            <p:ph type="title" idx="13"/>
          </p:nvPr>
        </p:nvSpPr>
        <p:spPr>
          <a:xfrm>
            <a:off x="6656379" y="1701708"/>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 name="Google Shape;61;p13"/>
          <p:cNvSpPr txBox="1">
            <a:spLocks noGrp="1"/>
          </p:cNvSpPr>
          <p:nvPr>
            <p:ph type="subTitle" idx="14"/>
          </p:nvPr>
        </p:nvSpPr>
        <p:spPr>
          <a:xfrm>
            <a:off x="6656379" y="2122168"/>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3"/>
          <p:cNvSpPr txBox="1">
            <a:spLocks noGrp="1"/>
          </p:cNvSpPr>
          <p:nvPr>
            <p:ph type="title" idx="15" hasCustomPrompt="1"/>
          </p:nvPr>
        </p:nvSpPr>
        <p:spPr>
          <a:xfrm>
            <a:off x="7099467" y="3402835"/>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3" name="Google Shape;63;p13"/>
          <p:cNvSpPr/>
          <p:nvPr/>
        </p:nvSpPr>
        <p:spPr>
          <a:xfrm rot="10800000">
            <a:off x="89" y="4100866"/>
            <a:ext cx="9161582" cy="1042651"/>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p:cSld name="TITLE_AND_BODY_1_1">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6" name="Google Shape;66;p14"/>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7" name="Google Shape;67;p14"/>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8" name="Google Shape;68;p14"/>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71" name="Google Shape;71;p14"/>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0"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4772045" y="2218032"/>
            <a:ext cx="4011470" cy="95599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b="0" dirty="0"/>
              <a:t>INSURANCE CONSULTING</a:t>
            </a:r>
            <a:br>
              <a:rPr lang="en" sz="3200" b="0" dirty="0"/>
            </a:br>
            <a:r>
              <a:rPr lang="en" sz="2000" b="0" dirty="0" err="1"/>
              <a:t>Ayyan</a:t>
            </a:r>
            <a:r>
              <a:rPr lang="en" sz="2000" b="0" dirty="0"/>
              <a:t> Asif-</a:t>
            </a:r>
            <a:r>
              <a:rPr lang="en" sz="2000" b="0" dirty="0" err="1"/>
              <a:t>st</a:t>
            </a:r>
            <a:r>
              <a:rPr lang="en" sz="2000" b="0" dirty="0"/>
              <a:t> 511</a:t>
            </a:r>
            <a:endParaRPr sz="3200" b="0" dirty="0"/>
          </a:p>
        </p:txBody>
      </p:sp>
      <p:sp>
        <p:nvSpPr>
          <p:cNvPr id="133" name="Google Shape;133;p26"/>
          <p:cNvSpPr txBox="1">
            <a:spLocks noGrp="1"/>
          </p:cNvSpPr>
          <p:nvPr>
            <p:ph type="subTitle" idx="1"/>
          </p:nvPr>
        </p:nvSpPr>
        <p:spPr>
          <a:xfrm>
            <a:off x="4772046" y="3719525"/>
            <a:ext cx="3897170" cy="7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Here is where </a:t>
            </a:r>
            <a:r>
              <a:rPr lang="en" dirty="0"/>
              <a:t>the dream comes true</a:t>
            </a:r>
            <a:endParaRPr dirty="0">
              <a:solidFill>
                <a:schemeClr val="accent4"/>
              </a:solidFill>
            </a:endParaRPr>
          </a:p>
        </p:txBody>
      </p:sp>
      <p:grpSp>
        <p:nvGrpSpPr>
          <p:cNvPr id="134" name="Google Shape;134;p26"/>
          <p:cNvGrpSpPr/>
          <p:nvPr/>
        </p:nvGrpSpPr>
        <p:grpSpPr>
          <a:xfrm rot="-915825" flipH="1">
            <a:off x="-1190593" y="369071"/>
            <a:ext cx="5870266" cy="4571597"/>
            <a:chOff x="1212675" y="238125"/>
            <a:chExt cx="6725077" cy="5237300"/>
          </a:xfrm>
        </p:grpSpPr>
        <p:sp>
          <p:nvSpPr>
            <p:cNvPr id="135" name="Google Shape;135;p26"/>
            <p:cNvSpPr/>
            <p:nvPr/>
          </p:nvSpPr>
          <p:spPr>
            <a:xfrm>
              <a:off x="3480175" y="4608600"/>
              <a:ext cx="848150" cy="702675"/>
            </a:xfrm>
            <a:custGeom>
              <a:avLst/>
              <a:gdLst/>
              <a:ahLst/>
              <a:cxnLst/>
              <a:rect l="l" t="t" r="r" b="b"/>
              <a:pathLst>
                <a:path w="33926" h="28107" extrusionOk="0">
                  <a:moveTo>
                    <a:pt x="10311" y="1"/>
                  </a:moveTo>
                  <a:lnTo>
                    <a:pt x="0" y="3753"/>
                  </a:lnTo>
                  <a:lnTo>
                    <a:pt x="2918" y="21012"/>
                  </a:lnTo>
                  <a:cubicBezTo>
                    <a:pt x="2918" y="21012"/>
                    <a:pt x="15045" y="24329"/>
                    <a:pt x="17384" y="24915"/>
                  </a:cubicBezTo>
                  <a:cubicBezTo>
                    <a:pt x="18164" y="25110"/>
                    <a:pt x="19110" y="25175"/>
                    <a:pt x="20024" y="25175"/>
                  </a:cubicBezTo>
                  <a:cubicBezTo>
                    <a:pt x="21852" y="25175"/>
                    <a:pt x="23554" y="24915"/>
                    <a:pt x="23554" y="24915"/>
                  </a:cubicBezTo>
                  <a:lnTo>
                    <a:pt x="31107" y="28107"/>
                  </a:lnTo>
                  <a:lnTo>
                    <a:pt x="33926" y="28107"/>
                  </a:lnTo>
                  <a:lnTo>
                    <a:pt x="33533" y="13560"/>
                  </a:lnTo>
                  <a:lnTo>
                    <a:pt x="103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3118550" y="880925"/>
              <a:ext cx="659425" cy="4560550"/>
            </a:xfrm>
            <a:custGeom>
              <a:avLst/>
              <a:gdLst/>
              <a:ahLst/>
              <a:cxnLst/>
              <a:rect l="l" t="t" r="r" b="b"/>
              <a:pathLst>
                <a:path w="26377" h="182422" extrusionOk="0">
                  <a:moveTo>
                    <a:pt x="24052" y="0"/>
                  </a:moveTo>
                  <a:cubicBezTo>
                    <a:pt x="22769" y="0"/>
                    <a:pt x="21729" y="1040"/>
                    <a:pt x="21729" y="2324"/>
                  </a:cubicBezTo>
                  <a:lnTo>
                    <a:pt x="21729" y="173021"/>
                  </a:lnTo>
                  <a:cubicBezTo>
                    <a:pt x="21729" y="175642"/>
                    <a:pt x="19596" y="177775"/>
                    <a:pt x="16973" y="177775"/>
                  </a:cubicBezTo>
                  <a:lnTo>
                    <a:pt x="9402" y="177775"/>
                  </a:lnTo>
                  <a:cubicBezTo>
                    <a:pt x="6824" y="177775"/>
                    <a:pt x="4647" y="176137"/>
                    <a:pt x="4647" y="174201"/>
                  </a:cubicBezTo>
                  <a:lnTo>
                    <a:pt x="4647" y="168301"/>
                  </a:lnTo>
                  <a:cubicBezTo>
                    <a:pt x="4647" y="167017"/>
                    <a:pt x="3607" y="165977"/>
                    <a:pt x="2323" y="165977"/>
                  </a:cubicBezTo>
                  <a:cubicBezTo>
                    <a:pt x="1040" y="165977"/>
                    <a:pt x="0" y="167017"/>
                    <a:pt x="0" y="168301"/>
                  </a:cubicBezTo>
                  <a:lnTo>
                    <a:pt x="0" y="174199"/>
                  </a:lnTo>
                  <a:cubicBezTo>
                    <a:pt x="0" y="178733"/>
                    <a:pt x="4218" y="182421"/>
                    <a:pt x="9402" y="182421"/>
                  </a:cubicBezTo>
                  <a:lnTo>
                    <a:pt x="16973" y="182421"/>
                  </a:lnTo>
                  <a:cubicBezTo>
                    <a:pt x="22157" y="182421"/>
                    <a:pt x="26377" y="178205"/>
                    <a:pt x="26375" y="173021"/>
                  </a:cubicBezTo>
                  <a:lnTo>
                    <a:pt x="26375" y="2324"/>
                  </a:lnTo>
                  <a:cubicBezTo>
                    <a:pt x="26375" y="1040"/>
                    <a:pt x="25335" y="0"/>
                    <a:pt x="24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3461350" y="5006800"/>
              <a:ext cx="276650" cy="127075"/>
            </a:xfrm>
            <a:custGeom>
              <a:avLst/>
              <a:gdLst/>
              <a:ahLst/>
              <a:cxnLst/>
              <a:rect l="l" t="t" r="r" b="b"/>
              <a:pathLst>
                <a:path w="11066" h="5083" extrusionOk="0">
                  <a:moveTo>
                    <a:pt x="2541" y="1"/>
                  </a:moveTo>
                  <a:cubicBezTo>
                    <a:pt x="1138" y="1"/>
                    <a:pt x="0" y="1138"/>
                    <a:pt x="0" y="2542"/>
                  </a:cubicBezTo>
                  <a:cubicBezTo>
                    <a:pt x="0" y="3945"/>
                    <a:pt x="1138" y="5083"/>
                    <a:pt x="2541" y="5083"/>
                  </a:cubicBezTo>
                  <a:lnTo>
                    <a:pt x="8524" y="5083"/>
                  </a:lnTo>
                  <a:cubicBezTo>
                    <a:pt x="9928" y="5083"/>
                    <a:pt x="11065" y="3945"/>
                    <a:pt x="11065" y="2542"/>
                  </a:cubicBezTo>
                  <a:cubicBezTo>
                    <a:pt x="11065" y="1138"/>
                    <a:pt x="9926" y="1"/>
                    <a:pt x="8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3407525" y="4888400"/>
              <a:ext cx="356375" cy="118425"/>
            </a:xfrm>
            <a:custGeom>
              <a:avLst/>
              <a:gdLst/>
              <a:ahLst/>
              <a:cxnLst/>
              <a:rect l="l" t="t" r="r" b="b"/>
              <a:pathLst>
                <a:path w="14255" h="4737" extrusionOk="0">
                  <a:moveTo>
                    <a:pt x="2370" y="0"/>
                  </a:moveTo>
                  <a:cubicBezTo>
                    <a:pt x="1060" y="0"/>
                    <a:pt x="0" y="1060"/>
                    <a:pt x="0" y="2370"/>
                  </a:cubicBezTo>
                  <a:cubicBezTo>
                    <a:pt x="0" y="3677"/>
                    <a:pt x="1059" y="4737"/>
                    <a:pt x="2367" y="4737"/>
                  </a:cubicBezTo>
                  <a:cubicBezTo>
                    <a:pt x="2368" y="4737"/>
                    <a:pt x="2369" y="4737"/>
                    <a:pt x="2370" y="4737"/>
                  </a:cubicBezTo>
                  <a:lnTo>
                    <a:pt x="11886" y="4737"/>
                  </a:lnTo>
                  <a:cubicBezTo>
                    <a:pt x="11887" y="4737"/>
                    <a:pt x="11888" y="4737"/>
                    <a:pt x="11889" y="4737"/>
                  </a:cubicBezTo>
                  <a:cubicBezTo>
                    <a:pt x="13195" y="4737"/>
                    <a:pt x="14254" y="3677"/>
                    <a:pt x="14254" y="2370"/>
                  </a:cubicBezTo>
                  <a:cubicBezTo>
                    <a:pt x="14254" y="1060"/>
                    <a:pt x="13194" y="0"/>
                    <a:pt x="11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3405500" y="4748000"/>
              <a:ext cx="343125" cy="140425"/>
            </a:xfrm>
            <a:custGeom>
              <a:avLst/>
              <a:gdLst/>
              <a:ahLst/>
              <a:cxnLst/>
              <a:rect l="l" t="t" r="r" b="b"/>
              <a:pathLst>
                <a:path w="13725" h="5617" extrusionOk="0">
                  <a:moveTo>
                    <a:pt x="2809" y="1"/>
                  </a:moveTo>
                  <a:cubicBezTo>
                    <a:pt x="1259" y="1"/>
                    <a:pt x="2" y="1258"/>
                    <a:pt x="2" y="2808"/>
                  </a:cubicBezTo>
                  <a:cubicBezTo>
                    <a:pt x="1" y="4359"/>
                    <a:pt x="1259" y="5616"/>
                    <a:pt x="2809" y="5616"/>
                  </a:cubicBezTo>
                  <a:lnTo>
                    <a:pt x="10918" y="5616"/>
                  </a:lnTo>
                  <a:cubicBezTo>
                    <a:pt x="12468" y="5616"/>
                    <a:pt x="13724" y="4359"/>
                    <a:pt x="13724" y="2808"/>
                  </a:cubicBezTo>
                  <a:lnTo>
                    <a:pt x="13723" y="2808"/>
                  </a:lnTo>
                  <a:cubicBezTo>
                    <a:pt x="13723" y="1258"/>
                    <a:pt x="12466" y="1"/>
                    <a:pt x="10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3422800" y="4639725"/>
              <a:ext cx="325825" cy="108300"/>
            </a:xfrm>
            <a:custGeom>
              <a:avLst/>
              <a:gdLst/>
              <a:ahLst/>
              <a:cxnLst/>
              <a:rect l="l" t="t" r="r" b="b"/>
              <a:pathLst>
                <a:path w="13033" h="4332" extrusionOk="0">
                  <a:moveTo>
                    <a:pt x="2166" y="1"/>
                  </a:moveTo>
                  <a:cubicBezTo>
                    <a:pt x="969" y="1"/>
                    <a:pt x="0" y="971"/>
                    <a:pt x="0" y="2166"/>
                  </a:cubicBezTo>
                  <a:cubicBezTo>
                    <a:pt x="0" y="3363"/>
                    <a:pt x="971" y="4332"/>
                    <a:pt x="2166" y="4332"/>
                  </a:cubicBezTo>
                  <a:lnTo>
                    <a:pt x="10867" y="4332"/>
                  </a:lnTo>
                  <a:cubicBezTo>
                    <a:pt x="12062" y="4332"/>
                    <a:pt x="13032" y="3363"/>
                    <a:pt x="13032" y="2166"/>
                  </a:cubicBezTo>
                  <a:cubicBezTo>
                    <a:pt x="13032" y="971"/>
                    <a:pt x="12063" y="1"/>
                    <a:pt x="10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4420597" y="4864433"/>
              <a:ext cx="3517155" cy="538875"/>
            </a:xfrm>
            <a:custGeom>
              <a:avLst/>
              <a:gdLst/>
              <a:ahLst/>
              <a:cxnLst/>
              <a:rect l="l" t="t" r="r" b="b"/>
              <a:pathLst>
                <a:path w="109637" h="21555" extrusionOk="0">
                  <a:moveTo>
                    <a:pt x="0" y="0"/>
                  </a:moveTo>
                  <a:lnTo>
                    <a:pt x="0" y="21554"/>
                  </a:lnTo>
                  <a:lnTo>
                    <a:pt x="109637" y="21554"/>
                  </a:lnTo>
                  <a:lnTo>
                    <a:pt x="10963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635875" y="4651275"/>
              <a:ext cx="113650" cy="73950"/>
            </a:xfrm>
            <a:custGeom>
              <a:avLst/>
              <a:gdLst/>
              <a:ahLst/>
              <a:cxnLst/>
              <a:rect l="l" t="t" r="r" b="b"/>
              <a:pathLst>
                <a:path w="4546" h="2958" extrusionOk="0">
                  <a:moveTo>
                    <a:pt x="2180" y="1"/>
                  </a:moveTo>
                  <a:cubicBezTo>
                    <a:pt x="1101" y="1"/>
                    <a:pt x="0" y="365"/>
                    <a:pt x="0" y="365"/>
                  </a:cubicBezTo>
                  <a:lnTo>
                    <a:pt x="0" y="2679"/>
                  </a:lnTo>
                  <a:cubicBezTo>
                    <a:pt x="0" y="2679"/>
                    <a:pt x="907" y="2958"/>
                    <a:pt x="1856" y="2958"/>
                  </a:cubicBezTo>
                  <a:cubicBezTo>
                    <a:pt x="2440" y="2958"/>
                    <a:pt x="3039" y="2853"/>
                    <a:pt x="3454" y="2513"/>
                  </a:cubicBezTo>
                  <a:cubicBezTo>
                    <a:pt x="4546" y="1620"/>
                    <a:pt x="3646" y="331"/>
                    <a:pt x="3339" y="199"/>
                  </a:cubicBezTo>
                  <a:cubicBezTo>
                    <a:pt x="2997" y="54"/>
                    <a:pt x="2590" y="1"/>
                    <a:pt x="2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3632900" y="4781200"/>
              <a:ext cx="103000" cy="73975"/>
            </a:xfrm>
            <a:custGeom>
              <a:avLst/>
              <a:gdLst/>
              <a:ahLst/>
              <a:cxnLst/>
              <a:rect l="l" t="t" r="r" b="b"/>
              <a:pathLst>
                <a:path w="4120" h="2959" extrusionOk="0">
                  <a:moveTo>
                    <a:pt x="1976" y="1"/>
                  </a:moveTo>
                  <a:cubicBezTo>
                    <a:pt x="999" y="1"/>
                    <a:pt x="1" y="366"/>
                    <a:pt x="1" y="366"/>
                  </a:cubicBezTo>
                  <a:lnTo>
                    <a:pt x="1" y="2680"/>
                  </a:lnTo>
                  <a:cubicBezTo>
                    <a:pt x="1" y="2680"/>
                    <a:pt x="823" y="2958"/>
                    <a:pt x="1683" y="2958"/>
                  </a:cubicBezTo>
                  <a:cubicBezTo>
                    <a:pt x="2212" y="2958"/>
                    <a:pt x="2755" y="2853"/>
                    <a:pt x="3131" y="2513"/>
                  </a:cubicBezTo>
                  <a:cubicBezTo>
                    <a:pt x="4119" y="1621"/>
                    <a:pt x="3305" y="330"/>
                    <a:pt x="3026" y="200"/>
                  </a:cubicBezTo>
                  <a:cubicBezTo>
                    <a:pt x="2717" y="54"/>
                    <a:pt x="2348"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649075" y="4910625"/>
              <a:ext cx="103925" cy="73975"/>
            </a:xfrm>
            <a:custGeom>
              <a:avLst/>
              <a:gdLst/>
              <a:ahLst/>
              <a:cxnLst/>
              <a:rect l="l" t="t" r="r" b="b"/>
              <a:pathLst>
                <a:path w="4157" h="2959" extrusionOk="0">
                  <a:moveTo>
                    <a:pt x="1991" y="1"/>
                  </a:moveTo>
                  <a:cubicBezTo>
                    <a:pt x="1006" y="1"/>
                    <a:pt x="0" y="365"/>
                    <a:pt x="0" y="365"/>
                  </a:cubicBezTo>
                  <a:lnTo>
                    <a:pt x="0" y="2678"/>
                  </a:lnTo>
                  <a:cubicBezTo>
                    <a:pt x="0" y="2678"/>
                    <a:pt x="831" y="2958"/>
                    <a:pt x="1700" y="2958"/>
                  </a:cubicBezTo>
                  <a:cubicBezTo>
                    <a:pt x="2233" y="2958"/>
                    <a:pt x="2780" y="2853"/>
                    <a:pt x="3159" y="2514"/>
                  </a:cubicBezTo>
                  <a:cubicBezTo>
                    <a:pt x="4157" y="1621"/>
                    <a:pt x="3335" y="331"/>
                    <a:pt x="3053" y="200"/>
                  </a:cubicBezTo>
                  <a:cubicBezTo>
                    <a:pt x="2740" y="54"/>
                    <a:pt x="2367" y="1"/>
                    <a:pt x="1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3626850" y="5036700"/>
              <a:ext cx="103400" cy="67275"/>
            </a:xfrm>
            <a:custGeom>
              <a:avLst/>
              <a:gdLst/>
              <a:ahLst/>
              <a:cxnLst/>
              <a:rect l="l" t="t" r="r" b="b"/>
              <a:pathLst>
                <a:path w="4136" h="2691" extrusionOk="0">
                  <a:moveTo>
                    <a:pt x="1981" y="1"/>
                  </a:moveTo>
                  <a:cubicBezTo>
                    <a:pt x="1001" y="1"/>
                    <a:pt x="0" y="332"/>
                    <a:pt x="0" y="332"/>
                  </a:cubicBezTo>
                  <a:lnTo>
                    <a:pt x="0" y="2437"/>
                  </a:lnTo>
                  <a:cubicBezTo>
                    <a:pt x="0" y="2437"/>
                    <a:pt x="825" y="2690"/>
                    <a:pt x="1689" y="2690"/>
                  </a:cubicBezTo>
                  <a:cubicBezTo>
                    <a:pt x="2219" y="2690"/>
                    <a:pt x="2765" y="2595"/>
                    <a:pt x="3143" y="2286"/>
                  </a:cubicBezTo>
                  <a:cubicBezTo>
                    <a:pt x="4135" y="1475"/>
                    <a:pt x="3316" y="302"/>
                    <a:pt x="3037" y="182"/>
                  </a:cubicBezTo>
                  <a:cubicBezTo>
                    <a:pt x="2726" y="49"/>
                    <a:pt x="2355" y="1"/>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366625" y="4501600"/>
              <a:ext cx="961750" cy="490300"/>
            </a:xfrm>
            <a:custGeom>
              <a:avLst/>
              <a:gdLst/>
              <a:ahLst/>
              <a:cxnLst/>
              <a:rect l="l" t="t" r="r" b="b"/>
              <a:pathLst>
                <a:path w="38470" h="19612" extrusionOk="0">
                  <a:moveTo>
                    <a:pt x="9480" y="0"/>
                  </a:moveTo>
                  <a:cubicBezTo>
                    <a:pt x="9113" y="0"/>
                    <a:pt x="8821" y="32"/>
                    <a:pt x="8631" y="102"/>
                  </a:cubicBezTo>
                  <a:cubicBezTo>
                    <a:pt x="6213" y="995"/>
                    <a:pt x="1099" y="4198"/>
                    <a:pt x="298" y="5210"/>
                  </a:cubicBezTo>
                  <a:cubicBezTo>
                    <a:pt x="0" y="5586"/>
                    <a:pt x="1561" y="7679"/>
                    <a:pt x="4178" y="7679"/>
                  </a:cubicBezTo>
                  <a:cubicBezTo>
                    <a:pt x="4705" y="7679"/>
                    <a:pt x="5275" y="7594"/>
                    <a:pt x="5881" y="7393"/>
                  </a:cubicBezTo>
                  <a:cubicBezTo>
                    <a:pt x="9499" y="6194"/>
                    <a:pt x="10224" y="5741"/>
                    <a:pt x="10224" y="5741"/>
                  </a:cubicBezTo>
                  <a:lnTo>
                    <a:pt x="16688" y="9315"/>
                  </a:lnTo>
                  <a:cubicBezTo>
                    <a:pt x="16688" y="9315"/>
                    <a:pt x="16662" y="17601"/>
                    <a:pt x="21130" y="19035"/>
                  </a:cubicBezTo>
                  <a:cubicBezTo>
                    <a:pt x="22456" y="19462"/>
                    <a:pt x="23866" y="19611"/>
                    <a:pt x="25193" y="19611"/>
                  </a:cubicBezTo>
                  <a:cubicBezTo>
                    <a:pt x="28339" y="19611"/>
                    <a:pt x="31022" y="18770"/>
                    <a:pt x="31022" y="18770"/>
                  </a:cubicBezTo>
                  <a:lnTo>
                    <a:pt x="38469" y="19088"/>
                  </a:lnTo>
                  <a:lnTo>
                    <a:pt x="38468" y="15260"/>
                  </a:lnTo>
                  <a:cubicBezTo>
                    <a:pt x="38454" y="15263"/>
                    <a:pt x="38425" y="15264"/>
                    <a:pt x="38383" y="15264"/>
                  </a:cubicBezTo>
                  <a:cubicBezTo>
                    <a:pt x="37625" y="15264"/>
                    <a:pt x="32565" y="14835"/>
                    <a:pt x="32565" y="14835"/>
                  </a:cubicBezTo>
                  <a:lnTo>
                    <a:pt x="19853" y="1911"/>
                  </a:lnTo>
                  <a:cubicBezTo>
                    <a:pt x="19853" y="1911"/>
                    <a:pt x="12353"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364350" y="4563175"/>
              <a:ext cx="128125" cy="77650"/>
            </a:xfrm>
            <a:custGeom>
              <a:avLst/>
              <a:gdLst/>
              <a:ahLst/>
              <a:cxnLst/>
              <a:rect l="l" t="t" r="r" b="b"/>
              <a:pathLst>
                <a:path w="5125" h="3106" extrusionOk="0">
                  <a:moveTo>
                    <a:pt x="4191" y="1"/>
                  </a:moveTo>
                  <a:lnTo>
                    <a:pt x="0" y="2385"/>
                  </a:lnTo>
                  <a:cubicBezTo>
                    <a:pt x="0" y="2385"/>
                    <a:pt x="565" y="3105"/>
                    <a:pt x="1673" y="3105"/>
                  </a:cubicBezTo>
                  <a:cubicBezTo>
                    <a:pt x="1822" y="3105"/>
                    <a:pt x="1981" y="3092"/>
                    <a:pt x="2149" y="3063"/>
                  </a:cubicBezTo>
                  <a:cubicBezTo>
                    <a:pt x="3570" y="2814"/>
                    <a:pt x="5124" y="1194"/>
                    <a:pt x="5124" y="1194"/>
                  </a:cubicBezTo>
                  <a:lnTo>
                    <a:pt x="41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4188950" y="4792300"/>
              <a:ext cx="269775" cy="683125"/>
            </a:xfrm>
            <a:custGeom>
              <a:avLst/>
              <a:gdLst/>
              <a:ahLst/>
              <a:cxnLst/>
              <a:rect l="l" t="t" r="r" b="b"/>
              <a:pathLst>
                <a:path w="10791" h="27325" extrusionOk="0">
                  <a:moveTo>
                    <a:pt x="0" y="1"/>
                  </a:moveTo>
                  <a:lnTo>
                    <a:pt x="0" y="27324"/>
                  </a:lnTo>
                  <a:lnTo>
                    <a:pt x="10790" y="27324"/>
                  </a:lnTo>
                  <a:lnTo>
                    <a:pt x="1079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3083450" y="3030450"/>
              <a:ext cx="636400" cy="1036125"/>
            </a:xfrm>
            <a:custGeom>
              <a:avLst/>
              <a:gdLst/>
              <a:ahLst/>
              <a:cxnLst/>
              <a:rect l="l" t="t" r="r" b="b"/>
              <a:pathLst>
                <a:path w="25456" h="41445" extrusionOk="0">
                  <a:moveTo>
                    <a:pt x="13592" y="0"/>
                  </a:moveTo>
                  <a:cubicBezTo>
                    <a:pt x="7039" y="0"/>
                    <a:pt x="1727" y="5313"/>
                    <a:pt x="1727" y="11865"/>
                  </a:cubicBezTo>
                  <a:cubicBezTo>
                    <a:pt x="1727" y="11865"/>
                    <a:pt x="1" y="26103"/>
                    <a:pt x="25456" y="41444"/>
                  </a:cubicBezTo>
                  <a:lnTo>
                    <a:pt x="25456" y="11865"/>
                  </a:lnTo>
                  <a:cubicBezTo>
                    <a:pt x="25456" y="5313"/>
                    <a:pt x="20144" y="0"/>
                    <a:pt x="1359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225950" y="409400"/>
              <a:ext cx="2477375" cy="2495250"/>
            </a:xfrm>
            <a:custGeom>
              <a:avLst/>
              <a:gdLst/>
              <a:ahLst/>
              <a:cxnLst/>
              <a:rect l="l" t="t" r="r" b="b"/>
              <a:pathLst>
                <a:path w="99095" h="99810" extrusionOk="0">
                  <a:moveTo>
                    <a:pt x="99095" y="0"/>
                  </a:moveTo>
                  <a:cubicBezTo>
                    <a:pt x="98938" y="0"/>
                    <a:pt x="98790" y="0"/>
                    <a:pt x="98635" y="10"/>
                  </a:cubicBezTo>
                  <a:cubicBezTo>
                    <a:pt x="97807" y="15"/>
                    <a:pt x="96985" y="37"/>
                    <a:pt x="96164" y="66"/>
                  </a:cubicBezTo>
                  <a:cubicBezTo>
                    <a:pt x="44310" y="1892"/>
                    <a:pt x="2528" y="43285"/>
                    <a:pt x="58" y="94969"/>
                  </a:cubicBezTo>
                  <a:cubicBezTo>
                    <a:pt x="51" y="95131"/>
                    <a:pt x="43" y="95286"/>
                    <a:pt x="37" y="95450"/>
                  </a:cubicBezTo>
                  <a:cubicBezTo>
                    <a:pt x="22" y="95827"/>
                    <a:pt x="9" y="96201"/>
                    <a:pt x="0" y="96577"/>
                  </a:cubicBezTo>
                  <a:cubicBezTo>
                    <a:pt x="256" y="96555"/>
                    <a:pt x="461" y="96328"/>
                    <a:pt x="461" y="96066"/>
                  </a:cubicBezTo>
                  <a:lnTo>
                    <a:pt x="461" y="95470"/>
                  </a:lnTo>
                  <a:cubicBezTo>
                    <a:pt x="461" y="95435"/>
                    <a:pt x="454" y="95399"/>
                    <a:pt x="454" y="95364"/>
                  </a:cubicBezTo>
                  <a:cubicBezTo>
                    <a:pt x="5515" y="94423"/>
                    <a:pt x="12205" y="93850"/>
                    <a:pt x="19538" y="93850"/>
                  </a:cubicBezTo>
                  <a:cubicBezTo>
                    <a:pt x="34129" y="93850"/>
                    <a:pt x="46170" y="96115"/>
                    <a:pt x="47961" y="99054"/>
                  </a:cubicBezTo>
                  <a:lnTo>
                    <a:pt x="47961" y="99060"/>
                  </a:lnTo>
                  <a:cubicBezTo>
                    <a:pt x="47791" y="99137"/>
                    <a:pt x="47678" y="99315"/>
                    <a:pt x="47678" y="99512"/>
                  </a:cubicBezTo>
                  <a:lnTo>
                    <a:pt x="47678" y="99809"/>
                  </a:lnTo>
                  <a:lnTo>
                    <a:pt x="48195" y="99809"/>
                  </a:lnTo>
                  <a:cubicBezTo>
                    <a:pt x="48195" y="99542"/>
                    <a:pt x="48195" y="99265"/>
                    <a:pt x="48202" y="98996"/>
                  </a:cubicBezTo>
                  <a:cubicBezTo>
                    <a:pt x="48414" y="46610"/>
                    <a:pt x="69475" y="3845"/>
                    <a:pt x="96114" y="234"/>
                  </a:cubicBezTo>
                  <a:cubicBezTo>
                    <a:pt x="96950" y="128"/>
                    <a:pt x="97791" y="51"/>
                    <a:pt x="98641" y="15"/>
                  </a:cubicBezTo>
                  <a:cubicBezTo>
                    <a:pt x="98790" y="9"/>
                    <a:pt x="98945" y="9"/>
                    <a:pt x="990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430825" y="409225"/>
              <a:ext cx="3782925" cy="2495450"/>
            </a:xfrm>
            <a:custGeom>
              <a:avLst/>
              <a:gdLst/>
              <a:ahLst/>
              <a:cxnLst/>
              <a:rect l="l" t="t" r="r" b="b"/>
              <a:pathLst>
                <a:path w="151317" h="99818" extrusionOk="0">
                  <a:moveTo>
                    <a:pt x="51562" y="1"/>
                  </a:moveTo>
                  <a:cubicBezTo>
                    <a:pt x="51343" y="1"/>
                    <a:pt x="51116" y="1"/>
                    <a:pt x="50897" y="7"/>
                  </a:cubicBezTo>
                  <a:cubicBezTo>
                    <a:pt x="50747" y="14"/>
                    <a:pt x="50592" y="14"/>
                    <a:pt x="50444" y="21"/>
                  </a:cubicBezTo>
                  <a:lnTo>
                    <a:pt x="50422" y="21"/>
                  </a:lnTo>
                  <a:cubicBezTo>
                    <a:pt x="50216" y="29"/>
                    <a:pt x="50011" y="43"/>
                    <a:pt x="49807" y="56"/>
                  </a:cubicBezTo>
                  <a:cubicBezTo>
                    <a:pt x="49594" y="71"/>
                    <a:pt x="49389" y="85"/>
                    <a:pt x="49177" y="107"/>
                  </a:cubicBezTo>
                  <a:cubicBezTo>
                    <a:pt x="48966" y="120"/>
                    <a:pt x="48753" y="142"/>
                    <a:pt x="48548" y="171"/>
                  </a:cubicBezTo>
                  <a:cubicBezTo>
                    <a:pt x="48344" y="191"/>
                    <a:pt x="48131" y="220"/>
                    <a:pt x="47918" y="241"/>
                  </a:cubicBezTo>
                  <a:cubicBezTo>
                    <a:pt x="47791" y="262"/>
                    <a:pt x="47663" y="284"/>
                    <a:pt x="47535" y="297"/>
                  </a:cubicBezTo>
                  <a:cubicBezTo>
                    <a:pt x="47351" y="326"/>
                    <a:pt x="47161" y="354"/>
                    <a:pt x="46977" y="390"/>
                  </a:cubicBezTo>
                  <a:cubicBezTo>
                    <a:pt x="46758" y="425"/>
                    <a:pt x="46544" y="467"/>
                    <a:pt x="46325" y="510"/>
                  </a:cubicBezTo>
                  <a:cubicBezTo>
                    <a:pt x="46113" y="552"/>
                    <a:pt x="45901" y="595"/>
                    <a:pt x="45681" y="644"/>
                  </a:cubicBezTo>
                  <a:cubicBezTo>
                    <a:pt x="45468" y="686"/>
                    <a:pt x="45255" y="737"/>
                    <a:pt x="45044" y="793"/>
                  </a:cubicBezTo>
                  <a:cubicBezTo>
                    <a:pt x="44832" y="842"/>
                    <a:pt x="44612" y="899"/>
                    <a:pt x="44399" y="956"/>
                  </a:cubicBezTo>
                  <a:cubicBezTo>
                    <a:pt x="44138" y="1027"/>
                    <a:pt x="43869" y="1104"/>
                    <a:pt x="43600" y="1182"/>
                  </a:cubicBezTo>
                  <a:cubicBezTo>
                    <a:pt x="43415" y="1239"/>
                    <a:pt x="43232" y="1296"/>
                    <a:pt x="43048" y="1352"/>
                  </a:cubicBezTo>
                  <a:cubicBezTo>
                    <a:pt x="42864" y="1416"/>
                    <a:pt x="42687" y="1473"/>
                    <a:pt x="42502" y="1537"/>
                  </a:cubicBezTo>
                  <a:cubicBezTo>
                    <a:pt x="42291" y="1607"/>
                    <a:pt x="42079" y="1685"/>
                    <a:pt x="41873" y="1763"/>
                  </a:cubicBezTo>
                  <a:cubicBezTo>
                    <a:pt x="41442" y="1918"/>
                    <a:pt x="41016" y="2088"/>
                    <a:pt x="40584" y="2265"/>
                  </a:cubicBezTo>
                  <a:cubicBezTo>
                    <a:pt x="40188" y="2435"/>
                    <a:pt x="39799" y="2606"/>
                    <a:pt x="39402" y="2789"/>
                  </a:cubicBezTo>
                  <a:cubicBezTo>
                    <a:pt x="38278" y="3323"/>
                    <a:pt x="37181" y="3913"/>
                    <a:pt x="36118" y="4559"/>
                  </a:cubicBezTo>
                  <a:cubicBezTo>
                    <a:pt x="35905" y="4687"/>
                    <a:pt x="35686" y="4820"/>
                    <a:pt x="35474" y="4955"/>
                  </a:cubicBezTo>
                  <a:cubicBezTo>
                    <a:pt x="35262" y="5098"/>
                    <a:pt x="35041" y="5231"/>
                    <a:pt x="34829" y="5381"/>
                  </a:cubicBezTo>
                  <a:cubicBezTo>
                    <a:pt x="34618" y="5522"/>
                    <a:pt x="34404" y="5664"/>
                    <a:pt x="34192" y="5812"/>
                  </a:cubicBezTo>
                  <a:cubicBezTo>
                    <a:pt x="34001" y="5940"/>
                    <a:pt x="33809" y="6075"/>
                    <a:pt x="33626" y="6208"/>
                  </a:cubicBezTo>
                  <a:cubicBezTo>
                    <a:pt x="33435" y="6343"/>
                    <a:pt x="33250" y="6478"/>
                    <a:pt x="33066" y="6619"/>
                  </a:cubicBezTo>
                  <a:cubicBezTo>
                    <a:pt x="32692" y="6895"/>
                    <a:pt x="32323" y="7179"/>
                    <a:pt x="31954" y="7475"/>
                  </a:cubicBezTo>
                  <a:lnTo>
                    <a:pt x="31949" y="7475"/>
                  </a:lnTo>
                  <a:cubicBezTo>
                    <a:pt x="31580" y="7773"/>
                    <a:pt x="31212" y="8070"/>
                    <a:pt x="30850" y="8382"/>
                  </a:cubicBezTo>
                  <a:cubicBezTo>
                    <a:pt x="30497" y="8678"/>
                    <a:pt x="30150" y="8983"/>
                    <a:pt x="29802" y="9302"/>
                  </a:cubicBezTo>
                  <a:cubicBezTo>
                    <a:pt x="29782" y="9317"/>
                    <a:pt x="29763" y="9333"/>
                    <a:pt x="29747" y="9352"/>
                  </a:cubicBezTo>
                  <a:cubicBezTo>
                    <a:pt x="29391" y="9671"/>
                    <a:pt x="29038" y="10003"/>
                    <a:pt x="28692" y="10336"/>
                  </a:cubicBezTo>
                  <a:cubicBezTo>
                    <a:pt x="28515" y="10505"/>
                    <a:pt x="28337" y="10675"/>
                    <a:pt x="28160" y="10852"/>
                  </a:cubicBezTo>
                  <a:lnTo>
                    <a:pt x="27629" y="11384"/>
                  </a:lnTo>
                  <a:cubicBezTo>
                    <a:pt x="27452" y="11560"/>
                    <a:pt x="27275" y="11738"/>
                    <a:pt x="27105" y="11922"/>
                  </a:cubicBezTo>
                  <a:cubicBezTo>
                    <a:pt x="26759" y="12282"/>
                    <a:pt x="26419" y="12650"/>
                    <a:pt x="26065" y="13032"/>
                  </a:cubicBezTo>
                  <a:cubicBezTo>
                    <a:pt x="25711" y="13430"/>
                    <a:pt x="25357" y="13833"/>
                    <a:pt x="25004" y="14244"/>
                  </a:cubicBezTo>
                  <a:cubicBezTo>
                    <a:pt x="24345" y="15008"/>
                    <a:pt x="23694" y="15807"/>
                    <a:pt x="23049" y="16629"/>
                  </a:cubicBezTo>
                  <a:cubicBezTo>
                    <a:pt x="22561" y="17273"/>
                    <a:pt x="22065" y="17924"/>
                    <a:pt x="21583" y="18597"/>
                  </a:cubicBezTo>
                  <a:cubicBezTo>
                    <a:pt x="21428" y="18817"/>
                    <a:pt x="21265" y="19043"/>
                    <a:pt x="21110" y="19262"/>
                  </a:cubicBezTo>
                  <a:cubicBezTo>
                    <a:pt x="20946" y="19490"/>
                    <a:pt x="20791" y="19716"/>
                    <a:pt x="20635" y="19942"/>
                  </a:cubicBezTo>
                  <a:cubicBezTo>
                    <a:pt x="20557" y="20048"/>
                    <a:pt x="20486" y="20156"/>
                    <a:pt x="20416" y="20261"/>
                  </a:cubicBezTo>
                  <a:cubicBezTo>
                    <a:pt x="20176" y="20616"/>
                    <a:pt x="19935" y="20977"/>
                    <a:pt x="19701" y="21337"/>
                  </a:cubicBezTo>
                  <a:cubicBezTo>
                    <a:pt x="19389" y="21811"/>
                    <a:pt x="19086" y="22284"/>
                    <a:pt x="18781" y="22766"/>
                  </a:cubicBezTo>
                  <a:cubicBezTo>
                    <a:pt x="18477" y="23255"/>
                    <a:pt x="18179" y="23743"/>
                    <a:pt x="17881" y="24239"/>
                  </a:cubicBezTo>
                  <a:cubicBezTo>
                    <a:pt x="17436" y="24982"/>
                    <a:pt x="16997" y="25747"/>
                    <a:pt x="16565" y="26519"/>
                  </a:cubicBezTo>
                  <a:cubicBezTo>
                    <a:pt x="16134" y="27298"/>
                    <a:pt x="15701" y="28084"/>
                    <a:pt x="15285" y="28884"/>
                  </a:cubicBezTo>
                  <a:cubicBezTo>
                    <a:pt x="15079" y="29287"/>
                    <a:pt x="14867" y="29690"/>
                    <a:pt x="14668" y="30094"/>
                  </a:cubicBezTo>
                  <a:cubicBezTo>
                    <a:pt x="14456" y="30498"/>
                    <a:pt x="14257" y="30901"/>
                    <a:pt x="14060" y="31312"/>
                  </a:cubicBezTo>
                  <a:cubicBezTo>
                    <a:pt x="13790" y="31871"/>
                    <a:pt x="13522" y="32438"/>
                    <a:pt x="13253" y="33011"/>
                  </a:cubicBezTo>
                  <a:cubicBezTo>
                    <a:pt x="12991" y="33577"/>
                    <a:pt x="12729" y="34143"/>
                    <a:pt x="12474" y="34724"/>
                  </a:cubicBezTo>
                  <a:cubicBezTo>
                    <a:pt x="12220" y="35297"/>
                    <a:pt x="11964" y="35878"/>
                    <a:pt x="11716" y="36465"/>
                  </a:cubicBezTo>
                  <a:cubicBezTo>
                    <a:pt x="11214" y="37641"/>
                    <a:pt x="10732" y="38837"/>
                    <a:pt x="10258" y="40055"/>
                  </a:cubicBezTo>
                  <a:cubicBezTo>
                    <a:pt x="10023" y="40664"/>
                    <a:pt x="9790" y="41280"/>
                    <a:pt x="9564" y="41895"/>
                  </a:cubicBezTo>
                  <a:lnTo>
                    <a:pt x="9564" y="41910"/>
                  </a:lnTo>
                  <a:cubicBezTo>
                    <a:pt x="9522" y="42016"/>
                    <a:pt x="9487" y="42123"/>
                    <a:pt x="9444" y="42229"/>
                  </a:cubicBezTo>
                  <a:cubicBezTo>
                    <a:pt x="9259" y="42738"/>
                    <a:pt x="9069" y="43255"/>
                    <a:pt x="8892" y="43779"/>
                  </a:cubicBezTo>
                  <a:cubicBezTo>
                    <a:pt x="8700" y="44323"/>
                    <a:pt x="8509" y="44869"/>
                    <a:pt x="8326" y="45422"/>
                  </a:cubicBezTo>
                  <a:cubicBezTo>
                    <a:pt x="8297" y="45506"/>
                    <a:pt x="8269" y="45592"/>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464" y="51390"/>
                    <a:pt x="6435" y="51488"/>
                    <a:pt x="6407" y="51588"/>
                  </a:cubicBezTo>
                  <a:cubicBezTo>
                    <a:pt x="6237" y="52189"/>
                    <a:pt x="6066" y="52798"/>
                    <a:pt x="5904" y="53407"/>
                  </a:cubicBezTo>
                  <a:cubicBezTo>
                    <a:pt x="5862" y="53563"/>
                    <a:pt x="5819" y="53725"/>
                    <a:pt x="5776" y="53889"/>
                  </a:cubicBezTo>
                  <a:cubicBezTo>
                    <a:pt x="5615" y="54475"/>
                    <a:pt x="5458" y="55070"/>
                    <a:pt x="5310" y="55665"/>
                  </a:cubicBezTo>
                  <a:cubicBezTo>
                    <a:pt x="5133" y="56352"/>
                    <a:pt x="4963" y="57045"/>
                    <a:pt x="4792" y="57747"/>
                  </a:cubicBezTo>
                  <a:cubicBezTo>
                    <a:pt x="4622" y="58440"/>
                    <a:pt x="4460" y="59141"/>
                    <a:pt x="4304" y="59848"/>
                  </a:cubicBezTo>
                  <a:cubicBezTo>
                    <a:pt x="4141" y="60556"/>
                    <a:pt x="3985" y="61265"/>
                    <a:pt x="3837" y="61980"/>
                  </a:cubicBezTo>
                  <a:cubicBezTo>
                    <a:pt x="3825" y="62021"/>
                    <a:pt x="3815" y="62064"/>
                    <a:pt x="3808" y="62106"/>
                  </a:cubicBezTo>
                  <a:cubicBezTo>
                    <a:pt x="3519" y="63492"/>
                    <a:pt x="3242" y="64896"/>
                    <a:pt x="2981" y="66319"/>
                  </a:cubicBezTo>
                  <a:cubicBezTo>
                    <a:pt x="2846" y="67048"/>
                    <a:pt x="2711" y="67785"/>
                    <a:pt x="2590" y="68521"/>
                  </a:cubicBezTo>
                  <a:cubicBezTo>
                    <a:pt x="2464" y="69257"/>
                    <a:pt x="2343" y="70000"/>
                    <a:pt x="2223" y="70743"/>
                  </a:cubicBezTo>
                  <a:cubicBezTo>
                    <a:pt x="1755" y="73731"/>
                    <a:pt x="1352" y="76775"/>
                    <a:pt x="1033" y="79869"/>
                  </a:cubicBezTo>
                  <a:cubicBezTo>
                    <a:pt x="885" y="81297"/>
                    <a:pt x="750" y="82735"/>
                    <a:pt x="631" y="84187"/>
                  </a:cubicBezTo>
                  <a:cubicBezTo>
                    <a:pt x="616" y="84321"/>
                    <a:pt x="609" y="84456"/>
                    <a:pt x="602" y="84590"/>
                  </a:cubicBezTo>
                  <a:cubicBezTo>
                    <a:pt x="538" y="85362"/>
                    <a:pt x="482" y="86141"/>
                    <a:pt x="432" y="86919"/>
                  </a:cubicBezTo>
                  <a:cubicBezTo>
                    <a:pt x="339" y="88223"/>
                    <a:pt x="263" y="89531"/>
                    <a:pt x="213" y="90841"/>
                  </a:cubicBezTo>
                  <a:cubicBezTo>
                    <a:pt x="199" y="91047"/>
                    <a:pt x="191" y="91258"/>
                    <a:pt x="184" y="91465"/>
                  </a:cubicBezTo>
                  <a:cubicBezTo>
                    <a:pt x="170" y="91585"/>
                    <a:pt x="170" y="91696"/>
                    <a:pt x="162" y="91819"/>
                  </a:cubicBezTo>
                  <a:cubicBezTo>
                    <a:pt x="135" y="92582"/>
                    <a:pt x="113" y="93347"/>
                    <a:pt x="85" y="94119"/>
                  </a:cubicBezTo>
                  <a:cubicBezTo>
                    <a:pt x="33" y="95733"/>
                    <a:pt x="7" y="97361"/>
                    <a:pt x="7" y="99003"/>
                  </a:cubicBezTo>
                  <a:cubicBezTo>
                    <a:pt x="0" y="99273"/>
                    <a:pt x="0" y="99549"/>
                    <a:pt x="0" y="99817"/>
                  </a:cubicBezTo>
                  <a:lnTo>
                    <a:pt x="516" y="99817"/>
                  </a:lnTo>
                  <a:lnTo>
                    <a:pt x="516" y="99519"/>
                  </a:lnTo>
                  <a:cubicBezTo>
                    <a:pt x="516" y="99372"/>
                    <a:pt x="455" y="99232"/>
                    <a:pt x="346" y="99131"/>
                  </a:cubicBezTo>
                  <a:cubicBezTo>
                    <a:pt x="3325" y="96158"/>
                    <a:pt x="25115" y="93857"/>
                    <a:pt x="51557" y="93857"/>
                  </a:cubicBezTo>
                  <a:cubicBezTo>
                    <a:pt x="78026" y="93857"/>
                    <a:pt x="99823" y="96164"/>
                    <a:pt x="102775" y="99137"/>
                  </a:cubicBezTo>
                  <a:cubicBezTo>
                    <a:pt x="102667" y="99235"/>
                    <a:pt x="102606" y="99374"/>
                    <a:pt x="102604" y="99519"/>
                  </a:cubicBezTo>
                  <a:lnTo>
                    <a:pt x="102604" y="99816"/>
                  </a:lnTo>
                  <a:lnTo>
                    <a:pt x="103639" y="99816"/>
                  </a:lnTo>
                  <a:lnTo>
                    <a:pt x="103639" y="99519"/>
                  </a:lnTo>
                  <a:cubicBezTo>
                    <a:pt x="103639" y="99322"/>
                    <a:pt x="103525" y="99144"/>
                    <a:pt x="103354" y="99067"/>
                  </a:cubicBezTo>
                  <a:cubicBezTo>
                    <a:pt x="105196" y="96129"/>
                    <a:pt x="117676" y="93856"/>
                    <a:pt x="132799" y="93856"/>
                  </a:cubicBezTo>
                  <a:cubicBezTo>
                    <a:pt x="139593" y="93856"/>
                    <a:pt x="145859" y="94316"/>
                    <a:pt x="150863" y="95088"/>
                  </a:cubicBezTo>
                  <a:lnTo>
                    <a:pt x="150863" y="95627"/>
                  </a:lnTo>
                  <a:cubicBezTo>
                    <a:pt x="150863" y="95896"/>
                    <a:pt x="151055" y="96107"/>
                    <a:pt x="151317" y="96136"/>
                  </a:cubicBezTo>
                  <a:cubicBezTo>
                    <a:pt x="151303" y="95811"/>
                    <a:pt x="151289" y="95477"/>
                    <a:pt x="151272" y="95152"/>
                  </a:cubicBezTo>
                  <a:cubicBezTo>
                    <a:pt x="151266" y="94953"/>
                    <a:pt x="151251" y="94748"/>
                    <a:pt x="151244" y="94542"/>
                  </a:cubicBezTo>
                  <a:lnTo>
                    <a:pt x="151244" y="94535"/>
                  </a:lnTo>
                  <a:cubicBezTo>
                    <a:pt x="148547" y="42907"/>
                    <a:pt x="106625" y="1664"/>
                    <a:pt x="54713" y="56"/>
                  </a:cubicBezTo>
                  <a:cubicBezTo>
                    <a:pt x="54713" y="54"/>
                    <a:pt x="54712" y="53"/>
                    <a:pt x="54711" y="53"/>
                  </a:cubicBezTo>
                  <a:cubicBezTo>
                    <a:pt x="54709" y="53"/>
                    <a:pt x="54705" y="56"/>
                    <a:pt x="54705" y="56"/>
                  </a:cubicBezTo>
                  <a:cubicBezTo>
                    <a:pt x="53905" y="29"/>
                    <a:pt x="53106" y="14"/>
                    <a:pt x="52299" y="7"/>
                  </a:cubicBezTo>
                  <a:lnTo>
                    <a:pt x="52228" y="7"/>
                  </a:lnTo>
                  <a:cubicBezTo>
                    <a:pt x="52009" y="1"/>
                    <a:pt x="51781" y="1"/>
                    <a:pt x="51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430825" y="409225"/>
              <a:ext cx="2578075" cy="2495450"/>
            </a:xfrm>
            <a:custGeom>
              <a:avLst/>
              <a:gdLst/>
              <a:ahLst/>
              <a:cxnLst/>
              <a:rect l="l" t="t" r="r" b="b"/>
              <a:pathLst>
                <a:path w="103123" h="99818" extrusionOk="0">
                  <a:moveTo>
                    <a:pt x="51562" y="1"/>
                  </a:moveTo>
                  <a:cubicBezTo>
                    <a:pt x="51342" y="1"/>
                    <a:pt x="51116" y="1"/>
                    <a:pt x="50895" y="7"/>
                  </a:cubicBezTo>
                  <a:cubicBezTo>
                    <a:pt x="50747" y="16"/>
                    <a:pt x="50592" y="16"/>
                    <a:pt x="50444" y="21"/>
                  </a:cubicBezTo>
                  <a:lnTo>
                    <a:pt x="50422" y="21"/>
                  </a:lnTo>
                  <a:cubicBezTo>
                    <a:pt x="50216" y="29"/>
                    <a:pt x="50011" y="43"/>
                    <a:pt x="49805" y="56"/>
                  </a:cubicBezTo>
                  <a:cubicBezTo>
                    <a:pt x="49594" y="71"/>
                    <a:pt x="49389" y="86"/>
                    <a:pt x="49177" y="107"/>
                  </a:cubicBezTo>
                  <a:cubicBezTo>
                    <a:pt x="48964" y="120"/>
                    <a:pt x="48752" y="142"/>
                    <a:pt x="48546" y="171"/>
                  </a:cubicBezTo>
                  <a:cubicBezTo>
                    <a:pt x="48342" y="192"/>
                    <a:pt x="48130" y="220"/>
                    <a:pt x="47918" y="241"/>
                  </a:cubicBezTo>
                  <a:cubicBezTo>
                    <a:pt x="47790" y="263"/>
                    <a:pt x="47663" y="284"/>
                    <a:pt x="47535" y="297"/>
                  </a:cubicBezTo>
                  <a:cubicBezTo>
                    <a:pt x="47351" y="326"/>
                    <a:pt x="47159" y="354"/>
                    <a:pt x="46976" y="390"/>
                  </a:cubicBezTo>
                  <a:cubicBezTo>
                    <a:pt x="46757" y="425"/>
                    <a:pt x="46544" y="467"/>
                    <a:pt x="46325" y="510"/>
                  </a:cubicBezTo>
                  <a:cubicBezTo>
                    <a:pt x="46113" y="553"/>
                    <a:pt x="45901" y="595"/>
                    <a:pt x="45681" y="644"/>
                  </a:cubicBezTo>
                  <a:cubicBezTo>
                    <a:pt x="45468" y="688"/>
                    <a:pt x="45255" y="737"/>
                    <a:pt x="45043" y="794"/>
                  </a:cubicBezTo>
                  <a:cubicBezTo>
                    <a:pt x="44831" y="843"/>
                    <a:pt x="44612" y="900"/>
                    <a:pt x="44399" y="956"/>
                  </a:cubicBezTo>
                  <a:cubicBezTo>
                    <a:pt x="44137" y="1027"/>
                    <a:pt x="43869" y="1104"/>
                    <a:pt x="43599" y="1183"/>
                  </a:cubicBezTo>
                  <a:cubicBezTo>
                    <a:pt x="43232" y="1296"/>
                    <a:pt x="42863" y="1409"/>
                    <a:pt x="42502" y="1537"/>
                  </a:cubicBezTo>
                  <a:cubicBezTo>
                    <a:pt x="42290" y="1608"/>
                    <a:pt x="42077" y="1685"/>
                    <a:pt x="41872" y="1763"/>
                  </a:cubicBezTo>
                  <a:cubicBezTo>
                    <a:pt x="41441" y="1918"/>
                    <a:pt x="41016" y="2088"/>
                    <a:pt x="40584" y="2265"/>
                  </a:cubicBezTo>
                  <a:cubicBezTo>
                    <a:pt x="40187" y="2435"/>
                    <a:pt x="39798" y="2606"/>
                    <a:pt x="39402" y="2789"/>
                  </a:cubicBezTo>
                  <a:cubicBezTo>
                    <a:pt x="37583" y="3651"/>
                    <a:pt x="35841" y="4662"/>
                    <a:pt x="34192" y="5812"/>
                  </a:cubicBezTo>
                  <a:cubicBezTo>
                    <a:pt x="34001" y="5940"/>
                    <a:pt x="33809" y="6075"/>
                    <a:pt x="33626" y="6208"/>
                  </a:cubicBezTo>
                  <a:cubicBezTo>
                    <a:pt x="33434" y="6343"/>
                    <a:pt x="33250" y="6478"/>
                    <a:pt x="33066" y="6619"/>
                  </a:cubicBezTo>
                  <a:cubicBezTo>
                    <a:pt x="31572" y="7724"/>
                    <a:pt x="30114" y="8970"/>
                    <a:pt x="28691" y="10336"/>
                  </a:cubicBezTo>
                  <a:cubicBezTo>
                    <a:pt x="28514" y="10506"/>
                    <a:pt x="28337" y="10676"/>
                    <a:pt x="28160" y="10852"/>
                  </a:cubicBezTo>
                  <a:lnTo>
                    <a:pt x="27629" y="11384"/>
                  </a:lnTo>
                  <a:cubicBezTo>
                    <a:pt x="27452" y="11561"/>
                    <a:pt x="27275" y="11738"/>
                    <a:pt x="27105" y="11922"/>
                  </a:cubicBezTo>
                  <a:cubicBezTo>
                    <a:pt x="26751" y="12282"/>
                    <a:pt x="26411" y="12658"/>
                    <a:pt x="26065" y="13034"/>
                  </a:cubicBezTo>
                  <a:cubicBezTo>
                    <a:pt x="25711" y="13430"/>
                    <a:pt x="25357" y="13833"/>
                    <a:pt x="25004" y="14244"/>
                  </a:cubicBezTo>
                  <a:cubicBezTo>
                    <a:pt x="24345" y="15008"/>
                    <a:pt x="23693" y="15807"/>
                    <a:pt x="23049" y="16629"/>
                  </a:cubicBezTo>
                  <a:cubicBezTo>
                    <a:pt x="22561" y="17273"/>
                    <a:pt x="22065" y="17924"/>
                    <a:pt x="21583" y="18597"/>
                  </a:cubicBezTo>
                  <a:cubicBezTo>
                    <a:pt x="21428" y="18817"/>
                    <a:pt x="21265" y="19044"/>
                    <a:pt x="21110" y="19263"/>
                  </a:cubicBezTo>
                  <a:cubicBezTo>
                    <a:pt x="20946" y="19490"/>
                    <a:pt x="20791" y="19716"/>
                    <a:pt x="20635" y="19943"/>
                  </a:cubicBezTo>
                  <a:cubicBezTo>
                    <a:pt x="20557" y="20050"/>
                    <a:pt x="20486" y="20156"/>
                    <a:pt x="20416" y="20262"/>
                  </a:cubicBezTo>
                  <a:cubicBezTo>
                    <a:pt x="20176" y="20616"/>
                    <a:pt x="19935" y="20977"/>
                    <a:pt x="19701" y="21339"/>
                  </a:cubicBezTo>
                  <a:cubicBezTo>
                    <a:pt x="19389" y="21811"/>
                    <a:pt x="19086" y="22286"/>
                    <a:pt x="18781" y="22768"/>
                  </a:cubicBezTo>
                  <a:cubicBezTo>
                    <a:pt x="18477" y="23256"/>
                    <a:pt x="18179" y="23743"/>
                    <a:pt x="17881" y="24239"/>
                  </a:cubicBezTo>
                  <a:cubicBezTo>
                    <a:pt x="17436" y="24983"/>
                    <a:pt x="16997" y="25748"/>
                    <a:pt x="16565" y="26519"/>
                  </a:cubicBezTo>
                  <a:cubicBezTo>
                    <a:pt x="16134" y="27298"/>
                    <a:pt x="15701" y="28084"/>
                    <a:pt x="15283" y="28884"/>
                  </a:cubicBezTo>
                  <a:cubicBezTo>
                    <a:pt x="15079" y="29287"/>
                    <a:pt x="14867" y="29691"/>
                    <a:pt x="14668" y="30095"/>
                  </a:cubicBezTo>
                  <a:cubicBezTo>
                    <a:pt x="14456" y="30498"/>
                    <a:pt x="14257" y="30901"/>
                    <a:pt x="14060" y="31312"/>
                  </a:cubicBezTo>
                  <a:cubicBezTo>
                    <a:pt x="13790" y="31871"/>
                    <a:pt x="13522" y="32438"/>
                    <a:pt x="13253" y="33011"/>
                  </a:cubicBezTo>
                  <a:cubicBezTo>
                    <a:pt x="12990" y="33578"/>
                    <a:pt x="12729" y="34144"/>
                    <a:pt x="12474" y="34724"/>
                  </a:cubicBezTo>
                  <a:cubicBezTo>
                    <a:pt x="12218" y="35298"/>
                    <a:pt x="11964" y="35878"/>
                    <a:pt x="11716" y="36466"/>
                  </a:cubicBezTo>
                  <a:cubicBezTo>
                    <a:pt x="11214" y="37641"/>
                    <a:pt x="10732" y="38837"/>
                    <a:pt x="10258" y="40055"/>
                  </a:cubicBezTo>
                  <a:cubicBezTo>
                    <a:pt x="10023" y="40664"/>
                    <a:pt x="9790" y="41280"/>
                    <a:pt x="9564" y="41897"/>
                  </a:cubicBezTo>
                  <a:lnTo>
                    <a:pt x="9564" y="41910"/>
                  </a:lnTo>
                  <a:cubicBezTo>
                    <a:pt x="9330" y="42527"/>
                    <a:pt x="9111" y="43150"/>
                    <a:pt x="8892" y="43779"/>
                  </a:cubicBezTo>
                  <a:cubicBezTo>
                    <a:pt x="8666" y="44409"/>
                    <a:pt x="8452" y="45039"/>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245" y="52146"/>
                    <a:pt x="6004" y="53011"/>
                    <a:pt x="5778" y="53889"/>
                  </a:cubicBezTo>
                  <a:cubicBezTo>
                    <a:pt x="5615" y="54475"/>
                    <a:pt x="5458" y="55070"/>
                    <a:pt x="5310" y="55665"/>
                  </a:cubicBezTo>
                  <a:cubicBezTo>
                    <a:pt x="5134" y="56352"/>
                    <a:pt x="4964" y="57045"/>
                    <a:pt x="4794" y="57747"/>
                  </a:cubicBezTo>
                  <a:cubicBezTo>
                    <a:pt x="4624" y="58440"/>
                    <a:pt x="4460" y="59141"/>
                    <a:pt x="4305" y="59848"/>
                  </a:cubicBezTo>
                  <a:cubicBezTo>
                    <a:pt x="4135" y="60600"/>
                    <a:pt x="3965" y="61350"/>
                    <a:pt x="3810" y="62106"/>
                  </a:cubicBezTo>
                  <a:cubicBezTo>
                    <a:pt x="3519" y="63492"/>
                    <a:pt x="3242" y="64896"/>
                    <a:pt x="2981" y="66319"/>
                  </a:cubicBezTo>
                  <a:cubicBezTo>
                    <a:pt x="2846" y="67048"/>
                    <a:pt x="2711" y="67785"/>
                    <a:pt x="2592" y="68521"/>
                  </a:cubicBezTo>
                  <a:cubicBezTo>
                    <a:pt x="2464" y="69257"/>
                    <a:pt x="2344" y="70000"/>
                    <a:pt x="2224" y="70743"/>
                  </a:cubicBezTo>
                  <a:cubicBezTo>
                    <a:pt x="1756" y="73731"/>
                    <a:pt x="1353" y="76775"/>
                    <a:pt x="1035" y="79869"/>
                  </a:cubicBezTo>
                  <a:cubicBezTo>
                    <a:pt x="885" y="81297"/>
                    <a:pt x="752" y="82735"/>
                    <a:pt x="631" y="84187"/>
                  </a:cubicBezTo>
                  <a:cubicBezTo>
                    <a:pt x="553" y="85094"/>
                    <a:pt x="489" y="86006"/>
                    <a:pt x="432" y="86919"/>
                  </a:cubicBezTo>
                  <a:cubicBezTo>
                    <a:pt x="324" y="88427"/>
                    <a:pt x="241" y="89942"/>
                    <a:pt x="185" y="91465"/>
                  </a:cubicBezTo>
                  <a:cubicBezTo>
                    <a:pt x="170" y="91585"/>
                    <a:pt x="170" y="91696"/>
                    <a:pt x="164" y="91819"/>
                  </a:cubicBezTo>
                  <a:cubicBezTo>
                    <a:pt x="135" y="92582"/>
                    <a:pt x="113" y="93347"/>
                    <a:pt x="86" y="94119"/>
                  </a:cubicBezTo>
                  <a:cubicBezTo>
                    <a:pt x="34" y="95733"/>
                    <a:pt x="9" y="97361"/>
                    <a:pt x="9" y="99003"/>
                  </a:cubicBezTo>
                  <a:cubicBezTo>
                    <a:pt x="0" y="99273"/>
                    <a:pt x="0" y="99549"/>
                    <a:pt x="0" y="99817"/>
                  </a:cubicBezTo>
                  <a:lnTo>
                    <a:pt x="518" y="99817"/>
                  </a:lnTo>
                  <a:lnTo>
                    <a:pt x="518" y="99519"/>
                  </a:lnTo>
                  <a:cubicBezTo>
                    <a:pt x="516" y="99372"/>
                    <a:pt x="455" y="99232"/>
                    <a:pt x="347" y="99131"/>
                  </a:cubicBezTo>
                  <a:cubicBezTo>
                    <a:pt x="3327" y="96158"/>
                    <a:pt x="25117" y="93857"/>
                    <a:pt x="51557" y="93857"/>
                  </a:cubicBezTo>
                  <a:cubicBezTo>
                    <a:pt x="78026" y="93857"/>
                    <a:pt x="99824" y="96164"/>
                    <a:pt x="102776" y="99137"/>
                  </a:cubicBezTo>
                  <a:cubicBezTo>
                    <a:pt x="102667" y="99235"/>
                    <a:pt x="102606" y="99374"/>
                    <a:pt x="102606" y="99519"/>
                  </a:cubicBezTo>
                  <a:lnTo>
                    <a:pt x="102606" y="99816"/>
                  </a:lnTo>
                  <a:lnTo>
                    <a:pt x="103123" y="99816"/>
                  </a:lnTo>
                  <a:cubicBezTo>
                    <a:pt x="103123" y="99549"/>
                    <a:pt x="103123" y="99272"/>
                    <a:pt x="103112" y="99002"/>
                  </a:cubicBezTo>
                  <a:cubicBezTo>
                    <a:pt x="102900" y="46362"/>
                    <a:pt x="81634" y="3434"/>
                    <a:pt x="54818" y="192"/>
                  </a:cubicBezTo>
                  <a:cubicBezTo>
                    <a:pt x="53982" y="92"/>
                    <a:pt x="53140" y="36"/>
                    <a:pt x="52299" y="7"/>
                  </a:cubicBezTo>
                  <a:lnTo>
                    <a:pt x="52227" y="7"/>
                  </a:lnTo>
                  <a:cubicBezTo>
                    <a:pt x="52007" y="1"/>
                    <a:pt x="51781" y="1"/>
                    <a:pt x="5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1212675" y="2785325"/>
              <a:ext cx="26525" cy="41575"/>
            </a:xfrm>
            <a:custGeom>
              <a:avLst/>
              <a:gdLst/>
              <a:ahLst/>
              <a:cxnLst/>
              <a:rect l="l" t="t" r="r" b="b"/>
              <a:pathLst>
                <a:path w="1061" h="1663" extrusionOk="0">
                  <a:moveTo>
                    <a:pt x="524" y="0"/>
                  </a:moveTo>
                  <a:cubicBezTo>
                    <a:pt x="236" y="0"/>
                    <a:pt x="1" y="234"/>
                    <a:pt x="2" y="523"/>
                  </a:cubicBezTo>
                  <a:lnTo>
                    <a:pt x="2" y="1133"/>
                  </a:lnTo>
                  <a:cubicBezTo>
                    <a:pt x="1" y="1424"/>
                    <a:pt x="236" y="1662"/>
                    <a:pt x="529" y="1662"/>
                  </a:cubicBezTo>
                  <a:cubicBezTo>
                    <a:pt x="530" y="1662"/>
                    <a:pt x="531" y="1662"/>
                    <a:pt x="531" y="1662"/>
                  </a:cubicBezTo>
                  <a:cubicBezTo>
                    <a:pt x="535" y="1662"/>
                    <a:pt x="538" y="1662"/>
                    <a:pt x="541" y="1662"/>
                  </a:cubicBezTo>
                  <a:cubicBezTo>
                    <a:pt x="557" y="1662"/>
                    <a:pt x="573" y="1660"/>
                    <a:pt x="589" y="1655"/>
                  </a:cubicBezTo>
                  <a:cubicBezTo>
                    <a:pt x="850" y="1634"/>
                    <a:pt x="1061" y="1401"/>
                    <a:pt x="1061" y="1133"/>
                  </a:cubicBezTo>
                  <a:lnTo>
                    <a:pt x="1061" y="523"/>
                  </a:lnTo>
                  <a:cubicBezTo>
                    <a:pt x="1061" y="486"/>
                    <a:pt x="1053" y="451"/>
                    <a:pt x="1053" y="414"/>
                  </a:cubicBezTo>
                  <a:cubicBezTo>
                    <a:pt x="1009" y="219"/>
                    <a:pt x="851" y="59"/>
                    <a:pt x="647" y="8"/>
                  </a:cubicBezTo>
                  <a:cubicBezTo>
                    <a:pt x="610" y="8"/>
                    <a:pt x="567" y="0"/>
                    <a:pt x="531" y="0"/>
                  </a:cubicBezTo>
                  <a:cubicBezTo>
                    <a:pt x="529" y="0"/>
                    <a:pt x="527"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7525" y="2877800"/>
              <a:ext cx="26700" cy="41750"/>
            </a:xfrm>
            <a:custGeom>
              <a:avLst/>
              <a:gdLst/>
              <a:ahLst/>
              <a:cxnLst/>
              <a:rect l="l" t="t" r="r" b="b"/>
              <a:pathLst>
                <a:path w="1068" h="1670" extrusionOk="0">
                  <a:moveTo>
                    <a:pt x="532" y="1"/>
                  </a:moveTo>
                  <a:cubicBezTo>
                    <a:pt x="449" y="1"/>
                    <a:pt x="368" y="21"/>
                    <a:pt x="293" y="59"/>
                  </a:cubicBezTo>
                  <a:lnTo>
                    <a:pt x="293" y="66"/>
                  </a:lnTo>
                  <a:cubicBezTo>
                    <a:pt x="115" y="150"/>
                    <a:pt x="2" y="331"/>
                    <a:pt x="3" y="530"/>
                  </a:cubicBezTo>
                  <a:lnTo>
                    <a:pt x="3" y="1140"/>
                  </a:lnTo>
                  <a:cubicBezTo>
                    <a:pt x="0" y="1337"/>
                    <a:pt x="115" y="1518"/>
                    <a:pt x="293" y="1604"/>
                  </a:cubicBezTo>
                  <a:lnTo>
                    <a:pt x="293" y="1611"/>
                  </a:lnTo>
                  <a:cubicBezTo>
                    <a:pt x="366" y="1649"/>
                    <a:pt x="449" y="1669"/>
                    <a:pt x="532" y="1669"/>
                  </a:cubicBezTo>
                  <a:cubicBezTo>
                    <a:pt x="536" y="1669"/>
                    <a:pt x="539" y="1669"/>
                    <a:pt x="542" y="1669"/>
                  </a:cubicBezTo>
                  <a:cubicBezTo>
                    <a:pt x="833" y="1669"/>
                    <a:pt x="1067" y="1430"/>
                    <a:pt x="1062" y="1140"/>
                  </a:cubicBezTo>
                  <a:lnTo>
                    <a:pt x="1062" y="530"/>
                  </a:lnTo>
                  <a:cubicBezTo>
                    <a:pt x="1060" y="379"/>
                    <a:pt x="998" y="235"/>
                    <a:pt x="888" y="130"/>
                  </a:cubicBezTo>
                  <a:cubicBezTo>
                    <a:pt x="791" y="47"/>
                    <a:pt x="667" y="1"/>
                    <a:pt x="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4995650" y="2877800"/>
              <a:ext cx="26525" cy="41750"/>
            </a:xfrm>
            <a:custGeom>
              <a:avLst/>
              <a:gdLst/>
              <a:ahLst/>
              <a:cxnLst/>
              <a:rect l="l" t="t" r="r" b="b"/>
              <a:pathLst>
                <a:path w="1061" h="1670" extrusionOk="0">
                  <a:moveTo>
                    <a:pt x="537" y="0"/>
                  </a:moveTo>
                  <a:cubicBezTo>
                    <a:pt x="535" y="0"/>
                    <a:pt x="532" y="0"/>
                    <a:pt x="530" y="1"/>
                  </a:cubicBezTo>
                  <a:lnTo>
                    <a:pt x="522" y="1"/>
                  </a:lnTo>
                  <a:cubicBezTo>
                    <a:pt x="393" y="2"/>
                    <a:pt x="269" y="51"/>
                    <a:pt x="173" y="138"/>
                  </a:cubicBezTo>
                  <a:cubicBezTo>
                    <a:pt x="63" y="239"/>
                    <a:pt x="1" y="380"/>
                    <a:pt x="1" y="530"/>
                  </a:cubicBezTo>
                  <a:lnTo>
                    <a:pt x="1" y="1140"/>
                  </a:lnTo>
                  <a:cubicBezTo>
                    <a:pt x="1" y="1288"/>
                    <a:pt x="63" y="1430"/>
                    <a:pt x="173" y="1530"/>
                  </a:cubicBezTo>
                  <a:cubicBezTo>
                    <a:pt x="269" y="1619"/>
                    <a:pt x="395" y="1669"/>
                    <a:pt x="525" y="1669"/>
                  </a:cubicBezTo>
                  <a:cubicBezTo>
                    <a:pt x="527" y="1669"/>
                    <a:pt x="528" y="1669"/>
                    <a:pt x="530" y="1669"/>
                  </a:cubicBezTo>
                  <a:cubicBezTo>
                    <a:pt x="532" y="1669"/>
                    <a:pt x="535" y="1669"/>
                    <a:pt x="537" y="1669"/>
                  </a:cubicBezTo>
                  <a:cubicBezTo>
                    <a:pt x="619" y="1669"/>
                    <a:pt x="699" y="1646"/>
                    <a:pt x="770" y="1604"/>
                  </a:cubicBezTo>
                  <a:cubicBezTo>
                    <a:pt x="948" y="1518"/>
                    <a:pt x="1061" y="1337"/>
                    <a:pt x="1058" y="1140"/>
                  </a:cubicBezTo>
                  <a:lnTo>
                    <a:pt x="1058" y="530"/>
                  </a:lnTo>
                  <a:cubicBezTo>
                    <a:pt x="1061" y="333"/>
                    <a:pt x="948" y="152"/>
                    <a:pt x="770" y="66"/>
                  </a:cubicBezTo>
                  <a:cubicBezTo>
                    <a:pt x="699" y="24"/>
                    <a:pt x="619"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6194375" y="2783100"/>
              <a:ext cx="26350" cy="41550"/>
            </a:xfrm>
            <a:custGeom>
              <a:avLst/>
              <a:gdLst/>
              <a:ahLst/>
              <a:cxnLst/>
              <a:rect l="l" t="t" r="r" b="b"/>
              <a:pathLst>
                <a:path w="1054" h="1662" extrusionOk="0">
                  <a:moveTo>
                    <a:pt x="530" y="1"/>
                  </a:moveTo>
                  <a:cubicBezTo>
                    <a:pt x="483" y="2"/>
                    <a:pt x="437" y="6"/>
                    <a:pt x="391" y="14"/>
                  </a:cubicBezTo>
                  <a:lnTo>
                    <a:pt x="391" y="23"/>
                  </a:lnTo>
                  <a:cubicBezTo>
                    <a:pt x="161" y="82"/>
                    <a:pt x="0" y="291"/>
                    <a:pt x="0" y="529"/>
                  </a:cubicBezTo>
                  <a:lnTo>
                    <a:pt x="0" y="1132"/>
                  </a:lnTo>
                  <a:cubicBezTo>
                    <a:pt x="0" y="1408"/>
                    <a:pt x="195" y="1626"/>
                    <a:pt x="464" y="1653"/>
                  </a:cubicBezTo>
                  <a:cubicBezTo>
                    <a:pt x="482" y="1659"/>
                    <a:pt x="500" y="1662"/>
                    <a:pt x="519" y="1662"/>
                  </a:cubicBezTo>
                  <a:cubicBezTo>
                    <a:pt x="522" y="1662"/>
                    <a:pt x="526" y="1661"/>
                    <a:pt x="530" y="1661"/>
                  </a:cubicBezTo>
                  <a:cubicBezTo>
                    <a:pt x="819" y="1661"/>
                    <a:pt x="1052" y="1430"/>
                    <a:pt x="1052" y="1133"/>
                  </a:cubicBezTo>
                  <a:lnTo>
                    <a:pt x="1052" y="530"/>
                  </a:lnTo>
                  <a:cubicBezTo>
                    <a:pt x="1054" y="239"/>
                    <a:pt x="819" y="4"/>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3627900" y="401500"/>
              <a:ext cx="173700" cy="24350"/>
            </a:xfrm>
            <a:custGeom>
              <a:avLst/>
              <a:gdLst/>
              <a:ahLst/>
              <a:cxnLst/>
              <a:rect l="l" t="t" r="r" b="b"/>
              <a:pathLst>
                <a:path w="6948" h="974" extrusionOk="0">
                  <a:moveTo>
                    <a:pt x="3474" y="1"/>
                  </a:moveTo>
                  <a:cubicBezTo>
                    <a:pt x="1556" y="1"/>
                    <a:pt x="1" y="218"/>
                    <a:pt x="1" y="488"/>
                  </a:cubicBezTo>
                  <a:cubicBezTo>
                    <a:pt x="1" y="756"/>
                    <a:pt x="1556" y="974"/>
                    <a:pt x="3474" y="974"/>
                  </a:cubicBezTo>
                  <a:cubicBezTo>
                    <a:pt x="5392" y="974"/>
                    <a:pt x="6947" y="756"/>
                    <a:pt x="6947" y="488"/>
                  </a:cubicBezTo>
                  <a:cubicBezTo>
                    <a:pt x="6947" y="220"/>
                    <a:pt x="5392" y="1"/>
                    <a:pt x="3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3687400" y="238125"/>
              <a:ext cx="54650" cy="179600"/>
            </a:xfrm>
            <a:custGeom>
              <a:avLst/>
              <a:gdLst/>
              <a:ahLst/>
              <a:cxnLst/>
              <a:rect l="l" t="t" r="r" b="b"/>
              <a:pathLst>
                <a:path w="2186" h="7184" extrusionOk="0">
                  <a:moveTo>
                    <a:pt x="1086" y="0"/>
                  </a:moveTo>
                  <a:cubicBezTo>
                    <a:pt x="646" y="0"/>
                    <a:pt x="289" y="357"/>
                    <a:pt x="289" y="796"/>
                  </a:cubicBezTo>
                  <a:lnTo>
                    <a:pt x="1" y="6492"/>
                  </a:lnTo>
                  <a:cubicBezTo>
                    <a:pt x="1" y="6932"/>
                    <a:pt x="646" y="7183"/>
                    <a:pt x="1086" y="7183"/>
                  </a:cubicBezTo>
                  <a:cubicBezTo>
                    <a:pt x="1525" y="7183"/>
                    <a:pt x="2185" y="6952"/>
                    <a:pt x="2185" y="6512"/>
                  </a:cubicBezTo>
                  <a:lnTo>
                    <a:pt x="1882" y="796"/>
                  </a:lnTo>
                  <a:cubicBezTo>
                    <a:pt x="1882" y="357"/>
                    <a:pt x="1525" y="0"/>
                    <a:pt x="1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3719850" y="3030450"/>
              <a:ext cx="636400" cy="1036125"/>
            </a:xfrm>
            <a:custGeom>
              <a:avLst/>
              <a:gdLst/>
              <a:ahLst/>
              <a:cxnLst/>
              <a:rect l="l" t="t" r="r" b="b"/>
              <a:pathLst>
                <a:path w="25456" h="41445" extrusionOk="0">
                  <a:moveTo>
                    <a:pt x="11864" y="0"/>
                  </a:moveTo>
                  <a:cubicBezTo>
                    <a:pt x="5312" y="0"/>
                    <a:pt x="0" y="5313"/>
                    <a:pt x="0" y="11865"/>
                  </a:cubicBezTo>
                  <a:lnTo>
                    <a:pt x="0" y="41444"/>
                  </a:lnTo>
                  <a:cubicBezTo>
                    <a:pt x="25455" y="26103"/>
                    <a:pt x="23731" y="11865"/>
                    <a:pt x="23731" y="11865"/>
                  </a:cubicBezTo>
                  <a:cubicBezTo>
                    <a:pt x="23731" y="5313"/>
                    <a:pt x="18417" y="0"/>
                    <a:pt x="1186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024725" y="3226175"/>
              <a:ext cx="1395925" cy="622100"/>
            </a:xfrm>
            <a:custGeom>
              <a:avLst/>
              <a:gdLst/>
              <a:ahLst/>
              <a:cxnLst/>
              <a:rect l="l" t="t" r="r" b="b"/>
              <a:pathLst>
                <a:path w="55837" h="24884" extrusionOk="0">
                  <a:moveTo>
                    <a:pt x="35823" y="1"/>
                  </a:moveTo>
                  <a:lnTo>
                    <a:pt x="27712" y="21053"/>
                  </a:lnTo>
                  <a:lnTo>
                    <a:pt x="18664" y="6994"/>
                  </a:lnTo>
                  <a:lnTo>
                    <a:pt x="13146" y="12513"/>
                  </a:lnTo>
                  <a:lnTo>
                    <a:pt x="1" y="12513"/>
                  </a:lnTo>
                  <a:lnTo>
                    <a:pt x="1" y="14255"/>
                  </a:lnTo>
                  <a:lnTo>
                    <a:pt x="13867" y="14255"/>
                  </a:lnTo>
                  <a:lnTo>
                    <a:pt x="18368" y="9754"/>
                  </a:lnTo>
                  <a:lnTo>
                    <a:pt x="28104" y="24883"/>
                  </a:lnTo>
                  <a:lnTo>
                    <a:pt x="35771" y="4985"/>
                  </a:lnTo>
                  <a:lnTo>
                    <a:pt x="39251" y="14618"/>
                  </a:lnTo>
                  <a:lnTo>
                    <a:pt x="55836" y="14618"/>
                  </a:lnTo>
                  <a:lnTo>
                    <a:pt x="55836" y="12876"/>
                  </a:lnTo>
                  <a:lnTo>
                    <a:pt x="40475" y="12876"/>
                  </a:lnTo>
                  <a:lnTo>
                    <a:pt x="358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The medical malpractice is one of the most important financial issues in the United States health care burden.</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The cost of medical malpractice in the United States is $55.6 billion annually, which is 2.4% of total healthcare spending.</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During the period 1991 to 2005, 7.4 percent of all physicians licensed in the US had a malpractice claim.</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These high cost plays an important role in rising healthcare prices and increased insurance rates.</a:t>
            </a:r>
          </a:p>
          <a:p>
            <a:pPr marL="0" lvl="0" indent="0" algn="l" rtl="0">
              <a:spcBef>
                <a:spcPts val="0"/>
              </a:spcBef>
              <a:spcAft>
                <a:spcPts val="0"/>
              </a:spcAft>
              <a:buClr>
                <a:schemeClr val="dk1"/>
              </a:buClr>
              <a:buSzPts val="1100"/>
              <a:buFont typeface="Arial"/>
              <a:buNone/>
            </a:pPr>
            <a:endParaRPr sz="1250" dirty="0">
              <a:solidFill>
                <a:srgbClr val="004249"/>
              </a:solidFill>
            </a:endParaRPr>
          </a:p>
          <a:p>
            <a:pPr marL="0" lvl="0" indent="0" algn="l" rtl="0">
              <a:spcBef>
                <a:spcPts val="0"/>
              </a:spcBef>
              <a:spcAft>
                <a:spcPts val="0"/>
              </a:spcAft>
              <a:buClr>
                <a:schemeClr val="dk1"/>
              </a:buClr>
              <a:buSzPts val="1100"/>
              <a:buFont typeface="Arial"/>
              <a:buNone/>
            </a:pPr>
            <a:endParaRPr sz="1250" dirty="0">
              <a:solidFill>
                <a:srgbClr val="004249"/>
              </a:solidFill>
            </a:endParaRPr>
          </a:p>
          <a:p>
            <a:pPr marL="0" lvl="0" indent="0" algn="l" rtl="0">
              <a:spcBef>
                <a:spcPts val="1600"/>
              </a:spcBef>
              <a:spcAft>
                <a:spcPts val="1600"/>
              </a:spcAft>
              <a:buNone/>
            </a:pPr>
            <a:endParaRPr sz="1250" dirty="0"/>
          </a:p>
        </p:txBody>
      </p:sp>
      <p:sp>
        <p:nvSpPr>
          <p:cNvPr id="166" name="Google Shape;166;p27"/>
          <p:cNvSpPr txBox="1">
            <a:spLocks noGrp="1"/>
          </p:cNvSpPr>
          <p:nvPr>
            <p:ph type="title"/>
          </p:nvPr>
        </p:nvSpPr>
        <p:spPr>
          <a:xfrm>
            <a:off x="1503601" y="317550"/>
            <a:ext cx="5697300" cy="572700"/>
          </a:xfrm>
          <a:prstGeom prst="rect">
            <a:avLst/>
          </a:prstGeom>
        </p:spPr>
        <p:txBody>
          <a:bodyPr spcFirstLastPara="1" wrap="square" lIns="91425" tIns="91425" rIns="91425" bIns="91425" anchor="t" anchorCtr="0">
            <a:noAutofit/>
          </a:bodyPr>
          <a:lstStyle/>
          <a:p>
            <a:r>
              <a:rPr lang="en-US" b="1" dirty="0">
                <a:latin typeface="Times New Roman" panose="02020603050405020304" pitchFamily="18" charset="0"/>
                <a:cs typeface="Times New Roman" panose="02020603050405020304" pitchFamily="18" charset="0"/>
              </a:rPr>
              <a:t>Slide 1: Background</a:t>
            </a:r>
            <a:br>
              <a:rPr lang="en-US" dirty="0"/>
            </a:br>
            <a:br>
              <a:rPr lang="en-US"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alpha val="16860"/>
          </a:srgbClr>
        </a:solidFill>
        <a:effectLst/>
      </p:bgPr>
    </p:bg>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951650" y="131885"/>
            <a:ext cx="4660165" cy="562707"/>
          </a:xfrm>
          <a:prstGeom prst="rect">
            <a:avLst/>
          </a:prstGeom>
        </p:spPr>
        <p:txBody>
          <a:bodyPr spcFirstLastPara="1" wrap="square" lIns="91425" tIns="91425" rIns="91425" bIns="91425" anchor="t" anchorCtr="0">
            <a:noAutofit/>
          </a:bodyPr>
          <a:lstStyle/>
          <a:p>
            <a:r>
              <a:rPr lang="en-US" b="1" dirty="0">
                <a:latin typeface="Times New Roman" panose="02020603050405020304" pitchFamily="18" charset="0"/>
                <a:cs typeface="Times New Roman" panose="02020603050405020304" pitchFamily="18" charset="0"/>
              </a:rPr>
              <a:t>Slide 2: Methods</a:t>
            </a:r>
            <a:br>
              <a:rPr lang="en-US" dirty="0"/>
            </a:br>
            <a:br>
              <a:rPr lang="en-US" dirty="0"/>
            </a:br>
            <a:endParaRPr dirty="0"/>
          </a:p>
        </p:txBody>
      </p:sp>
      <p:sp>
        <p:nvSpPr>
          <p:cNvPr id="173" name="Google Shape;173;p28"/>
          <p:cNvSpPr txBox="1">
            <a:spLocks noGrp="1"/>
          </p:cNvSpPr>
          <p:nvPr>
            <p:ph type="title" idx="2"/>
          </p:nvPr>
        </p:nvSpPr>
        <p:spPr>
          <a:xfrm>
            <a:off x="457200" y="756139"/>
            <a:ext cx="8247185" cy="3930161"/>
          </a:xfrm>
          <a:prstGeom prst="rect">
            <a:avLst/>
          </a:prstGeom>
        </p:spPr>
        <p:txBody>
          <a:bodyPr spcFirstLastPara="1" wrap="square" lIns="91425" tIns="91425" rIns="91425" bIns="91425" anchor="b" anchorCtr="0">
            <a:noAutofit/>
          </a:bodyPr>
          <a:lstStyle/>
          <a:p>
            <a:pPr marL="0" indent="0" algn="l">
              <a:lnSpc>
                <a:spcPct val="120000"/>
              </a:lnSpc>
            </a:pPr>
            <a:r>
              <a:rPr lang="en-US" sz="1400" b="1" dirty="0">
                <a:solidFill>
                  <a:schemeClr val="tx1"/>
                </a:solidFill>
                <a:latin typeface="Times New Roman" panose="02020603050405020304" pitchFamily="18" charset="0"/>
                <a:cs typeface="Times New Roman" panose="02020603050405020304" pitchFamily="18" charset="0"/>
              </a:rPr>
              <a:t> Descriptive Analysis: </a:t>
            </a:r>
            <a:br>
              <a:rPr lang="en-US" sz="1200" b="1" dirty="0">
                <a:solidFill>
                  <a:schemeClr val="tx1"/>
                </a:solidFill>
                <a:latin typeface="Times New Roman" panose="02020603050405020304" pitchFamily="18" charset="0"/>
                <a:cs typeface="Times New Roman" panose="02020603050405020304" pitchFamily="18" charset="0"/>
              </a:rPr>
            </a:br>
            <a:r>
              <a:rPr lang="en-US" sz="1200" b="1"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Histograms and bar graphs will be used to get the results of the distribution of the variables. Claimants, the severity of  claims, claim payment amounts, and representation by private attorneys. </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Regression Analysis:</a:t>
            </a:r>
            <a:br>
              <a:rPr lang="en-US" sz="1400" b="1" dirty="0">
                <a:solidFill>
                  <a:schemeClr val="tx1"/>
                </a:solidFill>
                <a:latin typeface="Times New Roman" panose="02020603050405020304" pitchFamily="18" charset="0"/>
                <a:cs typeface="Times New Roman" panose="02020603050405020304" pitchFamily="18" charset="0"/>
              </a:rPr>
            </a:br>
            <a:r>
              <a:rPr lang="en-US" sz="1400" b="1"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Linear regression will be utilized to examine the relationship.</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Between claimant age and claim payment amount.</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Between the severity of the claim and the payment amount.</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slope and p-value of regression are analyzed of regression lines, for insights into the relationships. </a:t>
            </a:r>
            <a:br>
              <a:rPr lang="en-US" sz="1200" dirty="0">
                <a:solidFill>
                  <a:schemeClr val="tx1"/>
                </a:solidFill>
                <a:latin typeface="Times New Roman" panose="02020603050405020304" pitchFamily="18" charset="0"/>
                <a:cs typeface="Times New Roman" panose="02020603050405020304" pitchFamily="18" charset="0"/>
              </a:rPr>
            </a:br>
            <a:r>
              <a:rPr lang="en-US" sz="1400" b="1" dirty="0">
                <a:solidFill>
                  <a:schemeClr val="tx1"/>
                </a:solidFill>
                <a:latin typeface="Times New Roman" panose="02020603050405020304" pitchFamily="18" charset="0"/>
                <a:cs typeface="Times New Roman" panose="02020603050405020304" pitchFamily="18" charset="0"/>
              </a:rPr>
              <a:t>Comparative Analysis</a:t>
            </a:r>
            <a:br>
              <a:rPr lang="en-US" sz="1400" b="1" dirty="0">
                <a:solidFill>
                  <a:schemeClr val="tx1"/>
                </a:solidFill>
                <a:latin typeface="Times New Roman" panose="02020603050405020304" pitchFamily="18" charset="0"/>
                <a:cs typeface="Times New Roman" panose="02020603050405020304" pitchFamily="18" charset="0"/>
              </a:rPr>
            </a:br>
            <a:r>
              <a:rPr lang="en-US" sz="1400" b="1"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A separate regression analysis will be conducted for claimants with and without the representation of the private attorney.</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How the presence of an attorney influences the severity of payment relationship.</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Statistical Analysis.</a:t>
            </a:r>
            <a:br>
              <a:rPr lang="en-US" sz="1400" b="1" dirty="0">
                <a:solidFill>
                  <a:schemeClr val="tx1"/>
                </a:solidFill>
                <a:latin typeface="Times New Roman" panose="02020603050405020304" pitchFamily="18" charset="0"/>
                <a:cs typeface="Times New Roman" panose="02020603050405020304" pitchFamily="18" charset="0"/>
              </a:rPr>
            </a:br>
            <a:r>
              <a:rPr lang="en-US" sz="1400" b="1"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The p-value will be assessed to the statistical intent of the observed relationship. </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The p-value &lt; 0.05 indicates a statistically intent relationship.</a:t>
            </a:r>
            <a:br>
              <a:rPr lang="en-US" dirty="0">
                <a:latin typeface="Times New Roman" panose="02020603050405020304" pitchFamily="18" charset="0"/>
                <a:cs typeface="Times New Roman" panose="02020603050405020304" pitchFamily="18" charset="0"/>
              </a:rPr>
            </a:br>
            <a:endParaRPr dirty="0"/>
          </a:p>
        </p:txBody>
      </p:sp>
      <p:sp>
        <p:nvSpPr>
          <p:cNvPr id="189" name="Google Shape;189;p28"/>
          <p:cNvSpPr/>
          <p:nvPr/>
        </p:nvSpPr>
        <p:spPr>
          <a:xfrm>
            <a:off x="-14372312" y="4964116"/>
            <a:ext cx="1893418" cy="215479"/>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rgbClr val="EC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Google Shape;194;p29"/>
          <p:cNvSpPr txBox="1">
            <a:spLocks noGrp="1"/>
          </p:cNvSpPr>
          <p:nvPr>
            <p:ph type="body" idx="1"/>
          </p:nvPr>
        </p:nvSpPr>
        <p:spPr>
          <a:xfrm>
            <a:off x="501162" y="975946"/>
            <a:ext cx="7763607" cy="3938954"/>
          </a:xfrm>
          <a:prstGeom prst="rect">
            <a:avLst/>
          </a:prstGeom>
        </p:spPr>
        <p:txBody>
          <a:bodyPr spcFirstLastPara="1" wrap="square" lIns="91425" tIns="91425" rIns="91425" bIns="91425" anchor="t" anchorCtr="0">
            <a:noAutofit/>
          </a:bodyPr>
          <a:lstStyle/>
          <a:p>
            <a:pPr marL="0" indent="0">
              <a:buNone/>
            </a:pPr>
            <a:r>
              <a:rPr lang="en-US" sz="1200" b="1" dirty="0">
                <a:latin typeface="Times New Roman" panose="02020603050405020304" pitchFamily="18" charset="0"/>
                <a:cs typeface="Times New Roman" panose="02020603050405020304" pitchFamily="18" charset="0"/>
              </a:rPr>
              <a:t>      Age of the Claimant</a:t>
            </a:r>
          </a:p>
          <a:p>
            <a:pPr marL="127000" indent="0">
              <a:buNone/>
            </a:pPr>
            <a:r>
              <a:rPr lang="en-US" sz="1200" dirty="0">
                <a:latin typeface="Times New Roman" panose="02020603050405020304" pitchFamily="18" charset="0"/>
                <a:cs typeface="Times New Roman" panose="02020603050405020304" pitchFamily="18" charset="0"/>
              </a:rPr>
              <a:t>-  The range from 0 to 87 years, and the average is approximately 43 years. </a:t>
            </a:r>
          </a:p>
          <a:p>
            <a:pPr marL="12700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Severity</a:t>
            </a:r>
          </a:p>
          <a:p>
            <a:pPr marL="127000" indent="0">
              <a:buNone/>
            </a:pPr>
            <a:r>
              <a:rPr lang="en-US" sz="1200" dirty="0">
                <a:latin typeface="Times New Roman" panose="02020603050405020304" pitchFamily="18" charset="0"/>
                <a:cs typeface="Times New Roman" panose="02020603050405020304" pitchFamily="18" charset="0"/>
              </a:rPr>
              <a:t>- The scale from 1 to 9, average severity is approximately 4.7, that indicates the average level of damage.</a:t>
            </a:r>
          </a:p>
          <a:p>
            <a:pPr marL="12700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Size of the payment</a:t>
            </a:r>
          </a:p>
          <a:p>
            <a:pPr marL="127000" indent="0">
              <a:buNone/>
            </a:pPr>
            <a:r>
              <a:rPr lang="en-US" sz="1200" dirty="0">
                <a:latin typeface="Times New Roman" panose="02020603050405020304" pitchFamily="18" charset="0"/>
                <a:cs typeface="Times New Roman" panose="02020603050405020304" pitchFamily="18" charset="0"/>
              </a:rPr>
              <a:t>- The range from the $1,550 to $926,500 with the average claim amount of about $91,045</a:t>
            </a:r>
          </a:p>
          <a:p>
            <a:pPr marL="0" indent="0">
              <a:buNone/>
            </a:pPr>
            <a:r>
              <a:rPr lang="en-US" sz="1200" dirty="0">
                <a:latin typeface="Times New Roman" panose="02020603050405020304" pitchFamily="18" charset="0"/>
                <a:cs typeface="Times New Roman" panose="02020603050405020304" pitchFamily="18" charset="0"/>
              </a:rPr>
              <a:t>      </a:t>
            </a:r>
          </a:p>
          <a:p>
            <a:pPr marL="0" indent="0">
              <a:buNone/>
            </a:pPr>
            <a:r>
              <a:rPr lang="en-US" sz="1200" b="1" dirty="0">
                <a:latin typeface="Times New Roman" panose="02020603050405020304" pitchFamily="18" charset="0"/>
                <a:cs typeface="Times New Roman" panose="02020603050405020304" pitchFamily="18" charset="0"/>
              </a:rPr>
              <a:t>      Private Attorney Representation</a:t>
            </a:r>
          </a:p>
          <a:p>
            <a:pPr marL="0" indent="0">
              <a:buNone/>
            </a:pP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The 66% of the claimants were represented by a private attorney </a:t>
            </a:r>
          </a:p>
          <a:p>
            <a:pPr marL="0" lvl="0" indent="0" algn="l" rtl="0">
              <a:spcBef>
                <a:spcPts val="0"/>
              </a:spcBef>
              <a:spcAft>
                <a:spcPts val="1600"/>
              </a:spcAft>
              <a:buClr>
                <a:schemeClr val="dk1"/>
              </a:buClr>
              <a:buSzPts val="1100"/>
              <a:buFont typeface="Arial"/>
              <a:buNone/>
            </a:pPr>
            <a:endParaRPr lang="en-US" dirty="0"/>
          </a:p>
          <a:p>
            <a:pPr marL="0" lvl="0" indent="0" algn="l" rtl="0">
              <a:spcBef>
                <a:spcPts val="0"/>
              </a:spcBef>
              <a:spcAft>
                <a:spcPts val="1600"/>
              </a:spcAft>
              <a:buClr>
                <a:schemeClr val="dk1"/>
              </a:buClr>
              <a:buSzPts val="1100"/>
              <a:buFont typeface="Arial"/>
              <a:buNone/>
            </a:pPr>
            <a:endParaRPr dirty="0"/>
          </a:p>
        </p:txBody>
      </p:sp>
      <p:sp>
        <p:nvSpPr>
          <p:cNvPr id="195" name="Google Shape;195;p2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Slide 3: Question 1 Results</a:t>
            </a:r>
            <a:br>
              <a:rPr lang="en-US" dirty="0"/>
            </a:br>
            <a:br>
              <a:rPr lang="en-US" dirty="0"/>
            </a:br>
            <a:endParaRPr dirty="0">
              <a:solidFill>
                <a:schemeClr val="accent5"/>
              </a:solidFill>
            </a:endParaRPr>
          </a:p>
        </p:txBody>
      </p:sp>
      <p:pic>
        <p:nvPicPr>
          <p:cNvPr id="7" name="Picture 6">
            <a:extLst>
              <a:ext uri="{FF2B5EF4-FFF2-40B4-BE49-F238E27FC236}">
                <a16:creationId xmlns:a16="http://schemas.microsoft.com/office/drawing/2014/main" id="{5C1A93F8-B784-404B-86D2-599A980828D9}"/>
              </a:ext>
            </a:extLst>
          </p:cNvPr>
          <p:cNvPicPr>
            <a:picLocks noChangeAspect="1"/>
          </p:cNvPicPr>
          <p:nvPr/>
        </p:nvPicPr>
        <p:blipFill>
          <a:blip r:embed="rId3">
            <a:extLst>
              <a:ext uri="{BEBA8EAE-BF5A-486C-A8C5-ECC9F3942E4B}">
                <a14:imgProps xmlns:a14="http://schemas.microsoft.com/office/drawing/2010/main">
                  <a14:imgLayer>
                    <a14:imgEffect>
                      <a14:saturation sat="0"/>
                    </a14:imgEffect>
                  </a14:imgLayer>
                </a14:imgProps>
              </a:ext>
            </a:extLst>
          </a:blip>
          <a:stretch>
            <a:fillRect/>
          </a:stretch>
        </p:blipFill>
        <p:spPr>
          <a:xfrm>
            <a:off x="5263247" y="2670629"/>
            <a:ext cx="3858205" cy="2411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p30"/>
          <p:cNvSpPr txBox="1">
            <a:spLocks noGrp="1"/>
          </p:cNvSpPr>
          <p:nvPr>
            <p:ph type="title" idx="2"/>
          </p:nvPr>
        </p:nvSpPr>
        <p:spPr>
          <a:xfrm>
            <a:off x="1368846" y="322001"/>
            <a:ext cx="6632153" cy="667759"/>
          </a:xfrm>
          <a:prstGeom prst="rect">
            <a:avLst/>
          </a:prstGeom>
        </p:spPr>
        <p:txBody>
          <a:bodyPr spcFirstLastPara="1" wrap="square" lIns="91425" tIns="91425" rIns="91425" bIns="91425" anchor="ctr" anchorCtr="0">
            <a:noAutofit/>
          </a:bodyPr>
          <a:lstStyle/>
          <a:p>
            <a:br>
              <a:rPr lang="en-US" dirty="0"/>
            </a:b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Slide 4: Question 2 Results</a:t>
            </a:r>
            <a:br>
              <a:rPr lang="en-US" dirty="0"/>
            </a:br>
            <a:br>
              <a:rPr lang="en-US" dirty="0"/>
            </a:br>
            <a:endParaRPr dirty="0"/>
          </a:p>
        </p:txBody>
      </p:sp>
      <p:grpSp>
        <p:nvGrpSpPr>
          <p:cNvPr id="211" name="Google Shape;211;p30"/>
          <p:cNvGrpSpPr/>
          <p:nvPr/>
        </p:nvGrpSpPr>
        <p:grpSpPr>
          <a:xfrm>
            <a:off x="8230532" y="161798"/>
            <a:ext cx="1826935" cy="1385647"/>
            <a:chOff x="238116" y="2315751"/>
            <a:chExt cx="4444996" cy="2754735"/>
          </a:xfrm>
        </p:grpSpPr>
        <p:sp>
          <p:nvSpPr>
            <p:cNvPr id="212" name="Google Shape;212;p30"/>
            <p:cNvSpPr/>
            <p:nvPr/>
          </p:nvSpPr>
          <p:spPr>
            <a:xfrm>
              <a:off x="238116" y="4771860"/>
              <a:ext cx="4444996" cy="298626"/>
            </a:xfrm>
            <a:custGeom>
              <a:avLst/>
              <a:gdLst/>
              <a:ahLst/>
              <a:cxnLst/>
              <a:rect l="l" t="t" r="r" b="b"/>
              <a:pathLst>
                <a:path w="285714" h="19195" extrusionOk="0">
                  <a:moveTo>
                    <a:pt x="142858" y="0"/>
                  </a:moveTo>
                  <a:cubicBezTo>
                    <a:pt x="104969" y="0"/>
                    <a:pt x="68632" y="1011"/>
                    <a:pt x="41842" y="2812"/>
                  </a:cubicBezTo>
                  <a:cubicBezTo>
                    <a:pt x="15051" y="4610"/>
                    <a:pt x="0" y="7052"/>
                    <a:pt x="0" y="9597"/>
                  </a:cubicBezTo>
                  <a:cubicBezTo>
                    <a:pt x="0" y="12143"/>
                    <a:pt x="15051" y="14584"/>
                    <a:pt x="41842" y="16384"/>
                  </a:cubicBezTo>
                  <a:cubicBezTo>
                    <a:pt x="68632" y="18184"/>
                    <a:pt x="104969" y="19195"/>
                    <a:pt x="142858" y="19195"/>
                  </a:cubicBezTo>
                  <a:cubicBezTo>
                    <a:pt x="180745" y="19195"/>
                    <a:pt x="217082" y="18184"/>
                    <a:pt x="243873" y="16384"/>
                  </a:cubicBezTo>
                  <a:cubicBezTo>
                    <a:pt x="270663" y="14584"/>
                    <a:pt x="285714" y="12143"/>
                    <a:pt x="285714" y="9597"/>
                  </a:cubicBezTo>
                  <a:cubicBezTo>
                    <a:pt x="285714" y="7052"/>
                    <a:pt x="270663" y="4610"/>
                    <a:pt x="243873" y="2812"/>
                  </a:cubicBezTo>
                  <a:cubicBezTo>
                    <a:pt x="217082" y="1011"/>
                    <a:pt x="180745" y="0"/>
                    <a:pt x="142858" y="0"/>
                  </a:cubicBezTo>
                  <a:close/>
                </a:path>
              </a:pathLst>
            </a:custGeom>
            <a:solidFill>
              <a:srgbClr val="1C6274">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190017" y="3948215"/>
              <a:ext cx="580248" cy="897808"/>
            </a:xfrm>
            <a:custGeom>
              <a:avLst/>
              <a:gdLst/>
              <a:ahLst/>
              <a:cxnLst/>
              <a:rect l="l" t="t" r="r" b="b"/>
              <a:pathLst>
                <a:path w="37297" h="57709" extrusionOk="0">
                  <a:moveTo>
                    <a:pt x="0" y="0"/>
                  </a:moveTo>
                  <a:lnTo>
                    <a:pt x="0" y="0"/>
                  </a:lnTo>
                  <a:cubicBezTo>
                    <a:pt x="3492" y="36169"/>
                    <a:pt x="19751" y="57709"/>
                    <a:pt x="19751" y="57709"/>
                  </a:cubicBezTo>
                  <a:lnTo>
                    <a:pt x="37296" y="57709"/>
                  </a:lnTo>
                  <a:lnTo>
                    <a:pt x="36138" y="39596"/>
                  </a:lnTo>
                  <a:lnTo>
                    <a:pt x="0" y="0"/>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1431812" y="4322809"/>
              <a:ext cx="327408" cy="359752"/>
            </a:xfrm>
            <a:custGeom>
              <a:avLst/>
              <a:gdLst/>
              <a:ahLst/>
              <a:cxnLst/>
              <a:rect l="l" t="t" r="r" b="b"/>
              <a:pathLst>
                <a:path w="21045" h="23124" extrusionOk="0">
                  <a:moveTo>
                    <a:pt x="0" y="1"/>
                  </a:moveTo>
                  <a:cubicBezTo>
                    <a:pt x="0" y="1"/>
                    <a:pt x="2218" y="17350"/>
                    <a:pt x="21045" y="23123"/>
                  </a:cubicBezTo>
                  <a:lnTo>
                    <a:pt x="20596" y="1551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1752218" y="4373324"/>
              <a:ext cx="480789" cy="472699"/>
            </a:xfrm>
            <a:custGeom>
              <a:avLst/>
              <a:gdLst/>
              <a:ahLst/>
              <a:cxnLst/>
              <a:rect l="l" t="t" r="r" b="b"/>
              <a:pathLst>
                <a:path w="30904" h="30384" extrusionOk="0">
                  <a:moveTo>
                    <a:pt x="1" y="1"/>
                  </a:moveTo>
                  <a:cubicBezTo>
                    <a:pt x="1526" y="20159"/>
                    <a:pt x="13358" y="30384"/>
                    <a:pt x="13358" y="30384"/>
                  </a:cubicBezTo>
                  <a:lnTo>
                    <a:pt x="30904" y="30384"/>
                  </a:lnTo>
                  <a:lnTo>
                    <a:pt x="30904" y="1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3118742" y="4373324"/>
              <a:ext cx="480789" cy="472699"/>
            </a:xfrm>
            <a:custGeom>
              <a:avLst/>
              <a:gdLst/>
              <a:ahLst/>
              <a:cxnLst/>
              <a:rect l="l" t="t" r="r" b="b"/>
              <a:pathLst>
                <a:path w="30904" h="30384" extrusionOk="0">
                  <a:moveTo>
                    <a:pt x="30904" y="1"/>
                  </a:moveTo>
                  <a:lnTo>
                    <a:pt x="0" y="12271"/>
                  </a:lnTo>
                  <a:lnTo>
                    <a:pt x="0" y="30384"/>
                  </a:lnTo>
                  <a:lnTo>
                    <a:pt x="17546" y="30384"/>
                  </a:lnTo>
                  <a:cubicBezTo>
                    <a:pt x="17546" y="30384"/>
                    <a:pt x="29378" y="20159"/>
                    <a:pt x="3090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3118742" y="4437498"/>
              <a:ext cx="485145" cy="271152"/>
            </a:xfrm>
            <a:custGeom>
              <a:avLst/>
              <a:gdLst/>
              <a:ahLst/>
              <a:cxnLst/>
              <a:rect l="l" t="t" r="r" b="b"/>
              <a:pathLst>
                <a:path w="31184" h="17429" extrusionOk="0">
                  <a:moveTo>
                    <a:pt x="31183" y="1"/>
                  </a:moveTo>
                  <a:lnTo>
                    <a:pt x="0" y="12698"/>
                  </a:lnTo>
                  <a:lnTo>
                    <a:pt x="0" y="17428"/>
                  </a:lnTo>
                  <a:cubicBezTo>
                    <a:pt x="0" y="17428"/>
                    <a:pt x="9396" y="17428"/>
                    <a:pt x="15012" y="14607"/>
                  </a:cubicBezTo>
                  <a:cubicBezTo>
                    <a:pt x="28266" y="7951"/>
                    <a:pt x="31183" y="1"/>
                    <a:pt x="31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186812" y="3127650"/>
              <a:ext cx="2624504" cy="1502699"/>
            </a:xfrm>
            <a:custGeom>
              <a:avLst/>
              <a:gdLst/>
              <a:ahLst/>
              <a:cxnLst/>
              <a:rect l="l" t="t" r="r" b="b"/>
              <a:pathLst>
                <a:path w="168697" h="96590" extrusionOk="0">
                  <a:moveTo>
                    <a:pt x="48295" y="1"/>
                  </a:moveTo>
                  <a:cubicBezTo>
                    <a:pt x="21623" y="1"/>
                    <a:pt x="1" y="21623"/>
                    <a:pt x="1" y="48295"/>
                  </a:cubicBezTo>
                  <a:cubicBezTo>
                    <a:pt x="1" y="74967"/>
                    <a:pt x="21623" y="96589"/>
                    <a:pt x="48295" y="96589"/>
                  </a:cubicBezTo>
                  <a:lnTo>
                    <a:pt x="111164" y="95261"/>
                  </a:lnTo>
                  <a:cubicBezTo>
                    <a:pt x="134598" y="95261"/>
                    <a:pt x="168696" y="77593"/>
                    <a:pt x="168696" y="54161"/>
                  </a:cubicBezTo>
                  <a:lnTo>
                    <a:pt x="168696" y="42431"/>
                  </a:lnTo>
                  <a:cubicBezTo>
                    <a:pt x="168696" y="18997"/>
                    <a:pt x="149700" y="1"/>
                    <a:pt x="126268"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839942" y="3209109"/>
              <a:ext cx="494448" cy="527104"/>
            </a:xfrm>
            <a:custGeom>
              <a:avLst/>
              <a:gdLst/>
              <a:ahLst/>
              <a:cxnLst/>
              <a:rect l="l" t="t" r="r" b="b"/>
              <a:pathLst>
                <a:path w="31782" h="33881" extrusionOk="0">
                  <a:moveTo>
                    <a:pt x="13896" y="4045"/>
                  </a:moveTo>
                  <a:cubicBezTo>
                    <a:pt x="13901" y="4045"/>
                    <a:pt x="13906" y="4045"/>
                    <a:pt x="13911" y="4045"/>
                  </a:cubicBezTo>
                  <a:cubicBezTo>
                    <a:pt x="15224" y="4045"/>
                    <a:pt x="16613" y="4688"/>
                    <a:pt x="17617" y="5822"/>
                  </a:cubicBezTo>
                  <a:cubicBezTo>
                    <a:pt x="19058" y="7450"/>
                    <a:pt x="19309" y="9649"/>
                    <a:pt x="18305" y="11856"/>
                  </a:cubicBezTo>
                  <a:cubicBezTo>
                    <a:pt x="17171" y="14350"/>
                    <a:pt x="15256" y="16928"/>
                    <a:pt x="13107" y="19337"/>
                  </a:cubicBezTo>
                  <a:cubicBezTo>
                    <a:pt x="10255" y="16378"/>
                    <a:pt x="9001" y="13273"/>
                    <a:pt x="9369" y="10057"/>
                  </a:cubicBezTo>
                  <a:cubicBezTo>
                    <a:pt x="9732" y="6870"/>
                    <a:pt x="10949" y="4794"/>
                    <a:pt x="12793" y="4213"/>
                  </a:cubicBezTo>
                  <a:cubicBezTo>
                    <a:pt x="13150" y="4102"/>
                    <a:pt x="13522" y="4045"/>
                    <a:pt x="13896" y="4045"/>
                  </a:cubicBezTo>
                  <a:close/>
                  <a:moveTo>
                    <a:pt x="13874" y="1"/>
                  </a:moveTo>
                  <a:cubicBezTo>
                    <a:pt x="13092" y="1"/>
                    <a:pt x="12316" y="114"/>
                    <a:pt x="11573" y="348"/>
                  </a:cubicBezTo>
                  <a:cubicBezTo>
                    <a:pt x="9569" y="981"/>
                    <a:pt x="6091" y="3023"/>
                    <a:pt x="5341" y="9598"/>
                  </a:cubicBezTo>
                  <a:cubicBezTo>
                    <a:pt x="4763" y="14651"/>
                    <a:pt x="7004" y="18868"/>
                    <a:pt x="10313" y="22261"/>
                  </a:cubicBezTo>
                  <a:cubicBezTo>
                    <a:pt x="5720" y="26784"/>
                    <a:pt x="1090" y="30154"/>
                    <a:pt x="1012" y="30211"/>
                  </a:cubicBezTo>
                  <a:cubicBezTo>
                    <a:pt x="299" y="30725"/>
                    <a:pt x="1" y="31642"/>
                    <a:pt x="272" y="32477"/>
                  </a:cubicBezTo>
                  <a:cubicBezTo>
                    <a:pt x="543" y="33315"/>
                    <a:pt x="1322" y="33881"/>
                    <a:pt x="2201" y="33881"/>
                  </a:cubicBezTo>
                  <a:cubicBezTo>
                    <a:pt x="2627" y="33881"/>
                    <a:pt x="3041" y="33746"/>
                    <a:pt x="3386" y="33497"/>
                  </a:cubicBezTo>
                  <a:cubicBezTo>
                    <a:pt x="3723" y="33252"/>
                    <a:pt x="8542" y="29747"/>
                    <a:pt x="13355" y="24959"/>
                  </a:cubicBezTo>
                  <a:cubicBezTo>
                    <a:pt x="19988" y="30105"/>
                    <a:pt x="28369" y="32724"/>
                    <a:pt x="28969" y="32906"/>
                  </a:cubicBezTo>
                  <a:cubicBezTo>
                    <a:pt x="29153" y="32958"/>
                    <a:pt x="29339" y="32983"/>
                    <a:pt x="29521" y="32983"/>
                  </a:cubicBezTo>
                  <a:cubicBezTo>
                    <a:pt x="30391" y="32983"/>
                    <a:pt x="31193" y="32419"/>
                    <a:pt x="31459" y="31548"/>
                  </a:cubicBezTo>
                  <a:cubicBezTo>
                    <a:pt x="31782" y="30492"/>
                    <a:pt x="31201" y="29374"/>
                    <a:pt x="30152" y="29029"/>
                  </a:cubicBezTo>
                  <a:cubicBezTo>
                    <a:pt x="30096" y="29012"/>
                    <a:pt x="24392" y="27252"/>
                    <a:pt x="18928" y="23877"/>
                  </a:cubicBezTo>
                  <a:cubicBezTo>
                    <a:pt x="17927" y="23260"/>
                    <a:pt x="17004" y="22635"/>
                    <a:pt x="16160" y="22002"/>
                  </a:cubicBezTo>
                  <a:cubicBezTo>
                    <a:pt x="18538" y="19325"/>
                    <a:pt x="20685" y="16416"/>
                    <a:pt x="21995" y="13535"/>
                  </a:cubicBezTo>
                  <a:cubicBezTo>
                    <a:pt x="23667" y="9860"/>
                    <a:pt x="23164" y="5973"/>
                    <a:pt x="20651" y="3136"/>
                  </a:cubicBezTo>
                  <a:cubicBezTo>
                    <a:pt x="18875" y="1128"/>
                    <a:pt x="16343" y="1"/>
                    <a:pt x="1387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1835140" y="3202684"/>
              <a:ext cx="637313" cy="67426"/>
            </a:xfrm>
            <a:custGeom>
              <a:avLst/>
              <a:gdLst/>
              <a:ahLst/>
              <a:cxnLst/>
              <a:rect l="l" t="t" r="r" b="b"/>
              <a:pathLst>
                <a:path w="40965" h="4334" extrusionOk="0">
                  <a:moveTo>
                    <a:pt x="2164" y="0"/>
                  </a:moveTo>
                  <a:cubicBezTo>
                    <a:pt x="969" y="0"/>
                    <a:pt x="0" y="970"/>
                    <a:pt x="0" y="2166"/>
                  </a:cubicBezTo>
                  <a:cubicBezTo>
                    <a:pt x="0" y="3363"/>
                    <a:pt x="971" y="4334"/>
                    <a:pt x="2167" y="4334"/>
                  </a:cubicBezTo>
                  <a:lnTo>
                    <a:pt x="38798" y="4334"/>
                  </a:lnTo>
                  <a:cubicBezTo>
                    <a:pt x="39995" y="4334"/>
                    <a:pt x="40965" y="3363"/>
                    <a:pt x="40965" y="2167"/>
                  </a:cubicBezTo>
                  <a:cubicBezTo>
                    <a:pt x="40965" y="969"/>
                    <a:pt x="39995" y="0"/>
                    <a:pt x="38798" y="0"/>
                  </a:cubicBezTo>
                  <a:lnTo>
                    <a:pt x="2167" y="0"/>
                  </a:lnTo>
                  <a:cubicBezTo>
                    <a:pt x="2166" y="0"/>
                    <a:pt x="2165" y="0"/>
                    <a:pt x="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2426480" y="4373324"/>
              <a:ext cx="480758" cy="472699"/>
            </a:xfrm>
            <a:custGeom>
              <a:avLst/>
              <a:gdLst/>
              <a:ahLst/>
              <a:cxnLst/>
              <a:rect l="l" t="t" r="r" b="b"/>
              <a:pathLst>
                <a:path w="30902" h="30384" extrusionOk="0">
                  <a:moveTo>
                    <a:pt x="0" y="1"/>
                  </a:moveTo>
                  <a:lnTo>
                    <a:pt x="0" y="1"/>
                  </a:lnTo>
                  <a:cubicBezTo>
                    <a:pt x="1525" y="20159"/>
                    <a:pt x="13358" y="30384"/>
                    <a:pt x="13358" y="30384"/>
                  </a:cubicBezTo>
                  <a:lnTo>
                    <a:pt x="30902" y="30384"/>
                  </a:lnTo>
                  <a:lnTo>
                    <a:pt x="30902" y="12271"/>
                  </a:lnTo>
                  <a:lnTo>
                    <a:pt x="0" y="1"/>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2353702" y="3878984"/>
              <a:ext cx="553536" cy="822821"/>
            </a:xfrm>
            <a:custGeom>
              <a:avLst/>
              <a:gdLst/>
              <a:ahLst/>
              <a:cxnLst/>
              <a:rect l="l" t="t" r="r" b="b"/>
              <a:pathLst>
                <a:path w="35580" h="52889" extrusionOk="0">
                  <a:moveTo>
                    <a:pt x="6949" y="1"/>
                  </a:moveTo>
                  <a:cubicBezTo>
                    <a:pt x="6949" y="2"/>
                    <a:pt x="1" y="39510"/>
                    <a:pt x="35580" y="52888"/>
                  </a:cubicBezTo>
                  <a:lnTo>
                    <a:pt x="35580" y="38216"/>
                  </a:lnTo>
                  <a:lnTo>
                    <a:pt x="6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3216832" y="2817543"/>
              <a:ext cx="482765" cy="692542"/>
            </a:xfrm>
            <a:custGeom>
              <a:avLst/>
              <a:gdLst/>
              <a:ahLst/>
              <a:cxnLst/>
              <a:rect l="l" t="t" r="r" b="b"/>
              <a:pathLst>
                <a:path w="31031" h="44515" extrusionOk="0">
                  <a:moveTo>
                    <a:pt x="31031" y="0"/>
                  </a:moveTo>
                  <a:cubicBezTo>
                    <a:pt x="16699" y="7345"/>
                    <a:pt x="8951" y="16363"/>
                    <a:pt x="4784" y="24360"/>
                  </a:cubicBezTo>
                  <a:cubicBezTo>
                    <a:pt x="0" y="33539"/>
                    <a:pt x="6806" y="44515"/>
                    <a:pt x="17157" y="44515"/>
                  </a:cubicBezTo>
                  <a:cubicBezTo>
                    <a:pt x="24820" y="44515"/>
                    <a:pt x="31031" y="38303"/>
                    <a:pt x="31031" y="30641"/>
                  </a:cubicBezTo>
                  <a:lnTo>
                    <a:pt x="31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2362710" y="3122936"/>
              <a:ext cx="1512096" cy="1512127"/>
            </a:xfrm>
            <a:custGeom>
              <a:avLst/>
              <a:gdLst/>
              <a:ahLst/>
              <a:cxnLst/>
              <a:rect l="l" t="t" r="r" b="b"/>
              <a:pathLst>
                <a:path w="97194" h="97196" extrusionOk="0">
                  <a:moveTo>
                    <a:pt x="48596" y="1"/>
                  </a:moveTo>
                  <a:cubicBezTo>
                    <a:pt x="35708" y="1"/>
                    <a:pt x="23348" y="5122"/>
                    <a:pt x="14233" y="14235"/>
                  </a:cubicBezTo>
                  <a:cubicBezTo>
                    <a:pt x="5120" y="23349"/>
                    <a:pt x="1" y="35709"/>
                    <a:pt x="1" y="48598"/>
                  </a:cubicBezTo>
                  <a:cubicBezTo>
                    <a:pt x="1" y="61487"/>
                    <a:pt x="5120" y="73848"/>
                    <a:pt x="14233" y="82961"/>
                  </a:cubicBezTo>
                  <a:cubicBezTo>
                    <a:pt x="23348" y="92075"/>
                    <a:pt x="35708" y="97195"/>
                    <a:pt x="48596" y="97195"/>
                  </a:cubicBezTo>
                  <a:cubicBezTo>
                    <a:pt x="61485" y="97195"/>
                    <a:pt x="73847" y="92075"/>
                    <a:pt x="82960" y="82961"/>
                  </a:cubicBezTo>
                  <a:cubicBezTo>
                    <a:pt x="92074" y="73848"/>
                    <a:pt x="97194" y="61487"/>
                    <a:pt x="97194" y="48598"/>
                  </a:cubicBezTo>
                  <a:cubicBezTo>
                    <a:pt x="97194" y="35709"/>
                    <a:pt x="92074" y="23349"/>
                    <a:pt x="82960" y="14235"/>
                  </a:cubicBezTo>
                  <a:cubicBezTo>
                    <a:pt x="73847" y="5122"/>
                    <a:pt x="61485" y="1"/>
                    <a:pt x="48596"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2560913" y="2774900"/>
              <a:ext cx="517100" cy="741782"/>
            </a:xfrm>
            <a:custGeom>
              <a:avLst/>
              <a:gdLst/>
              <a:ahLst/>
              <a:cxnLst/>
              <a:rect l="l" t="t" r="r" b="b"/>
              <a:pathLst>
                <a:path w="33238" h="47680" extrusionOk="0">
                  <a:moveTo>
                    <a:pt x="33238" y="1"/>
                  </a:moveTo>
                  <a:cubicBezTo>
                    <a:pt x="17888" y="7867"/>
                    <a:pt x="9588" y="17527"/>
                    <a:pt x="5126" y="26091"/>
                  </a:cubicBezTo>
                  <a:cubicBezTo>
                    <a:pt x="0" y="35924"/>
                    <a:pt x="7290" y="47680"/>
                    <a:pt x="18378" y="47680"/>
                  </a:cubicBezTo>
                  <a:cubicBezTo>
                    <a:pt x="26584" y="47680"/>
                    <a:pt x="33238" y="41026"/>
                    <a:pt x="33238" y="32820"/>
                  </a:cubicBezTo>
                  <a:lnTo>
                    <a:pt x="33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3038995" y="3641110"/>
              <a:ext cx="120011" cy="120011"/>
            </a:xfrm>
            <a:custGeom>
              <a:avLst/>
              <a:gdLst/>
              <a:ahLst/>
              <a:cxnLst/>
              <a:rect l="l" t="t" r="r" b="b"/>
              <a:pathLst>
                <a:path w="7714" h="7714" extrusionOk="0">
                  <a:moveTo>
                    <a:pt x="3858" y="1"/>
                  </a:moveTo>
                  <a:cubicBezTo>
                    <a:pt x="1727" y="1"/>
                    <a:pt x="1" y="1727"/>
                    <a:pt x="1" y="3858"/>
                  </a:cubicBezTo>
                  <a:cubicBezTo>
                    <a:pt x="1" y="5987"/>
                    <a:pt x="1727" y="7713"/>
                    <a:pt x="3858" y="7713"/>
                  </a:cubicBezTo>
                  <a:cubicBezTo>
                    <a:pt x="5987" y="7713"/>
                    <a:pt x="7713" y="5987"/>
                    <a:pt x="7713" y="3858"/>
                  </a:cubicBezTo>
                  <a:cubicBezTo>
                    <a:pt x="7713" y="1727"/>
                    <a:pt x="5987" y="1"/>
                    <a:pt x="3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3673585" y="3641110"/>
              <a:ext cx="120026" cy="120011"/>
            </a:xfrm>
            <a:custGeom>
              <a:avLst/>
              <a:gdLst/>
              <a:ahLst/>
              <a:cxnLst/>
              <a:rect l="l" t="t" r="r" b="b"/>
              <a:pathLst>
                <a:path w="7715" h="7714" extrusionOk="0">
                  <a:moveTo>
                    <a:pt x="3857" y="1"/>
                  </a:moveTo>
                  <a:cubicBezTo>
                    <a:pt x="1727" y="1"/>
                    <a:pt x="0" y="1727"/>
                    <a:pt x="0" y="3858"/>
                  </a:cubicBezTo>
                  <a:cubicBezTo>
                    <a:pt x="0" y="5987"/>
                    <a:pt x="1727" y="7713"/>
                    <a:pt x="3857" y="7713"/>
                  </a:cubicBezTo>
                  <a:cubicBezTo>
                    <a:pt x="5986" y="7713"/>
                    <a:pt x="7714" y="5987"/>
                    <a:pt x="7714" y="3858"/>
                  </a:cubicBezTo>
                  <a:cubicBezTo>
                    <a:pt x="7714" y="1727"/>
                    <a:pt x="5986" y="1"/>
                    <a:pt x="38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3193076" y="3839499"/>
              <a:ext cx="597439" cy="425218"/>
            </a:xfrm>
            <a:custGeom>
              <a:avLst/>
              <a:gdLst/>
              <a:ahLst/>
              <a:cxnLst/>
              <a:rect l="l" t="t" r="r" b="b"/>
              <a:pathLst>
                <a:path w="38402" h="27332" extrusionOk="0">
                  <a:moveTo>
                    <a:pt x="19201" y="0"/>
                  </a:moveTo>
                  <a:cubicBezTo>
                    <a:pt x="14109" y="0"/>
                    <a:pt x="9225" y="1440"/>
                    <a:pt x="5624" y="4003"/>
                  </a:cubicBezTo>
                  <a:cubicBezTo>
                    <a:pt x="2024" y="6565"/>
                    <a:pt x="1" y="10041"/>
                    <a:pt x="1" y="13666"/>
                  </a:cubicBezTo>
                  <a:cubicBezTo>
                    <a:pt x="1" y="17290"/>
                    <a:pt x="2024" y="20766"/>
                    <a:pt x="5624" y="23330"/>
                  </a:cubicBezTo>
                  <a:cubicBezTo>
                    <a:pt x="9225" y="25892"/>
                    <a:pt x="14109" y="27331"/>
                    <a:pt x="19201" y="27331"/>
                  </a:cubicBezTo>
                  <a:cubicBezTo>
                    <a:pt x="24293" y="27331"/>
                    <a:pt x="29177" y="25892"/>
                    <a:pt x="32778" y="23330"/>
                  </a:cubicBezTo>
                  <a:cubicBezTo>
                    <a:pt x="36380" y="20766"/>
                    <a:pt x="38402" y="17290"/>
                    <a:pt x="38402" y="13666"/>
                  </a:cubicBezTo>
                  <a:cubicBezTo>
                    <a:pt x="38402" y="10041"/>
                    <a:pt x="36380" y="6565"/>
                    <a:pt x="32778" y="4003"/>
                  </a:cubicBezTo>
                  <a:cubicBezTo>
                    <a:pt x="29177" y="1440"/>
                    <a:pt x="24293" y="0"/>
                    <a:pt x="19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3391963" y="3948215"/>
              <a:ext cx="79950" cy="177324"/>
            </a:xfrm>
            <a:custGeom>
              <a:avLst/>
              <a:gdLst/>
              <a:ahLst/>
              <a:cxnLst/>
              <a:rect l="l" t="t" r="r" b="b"/>
              <a:pathLst>
                <a:path w="5139" h="11398" extrusionOk="0">
                  <a:moveTo>
                    <a:pt x="2569" y="0"/>
                  </a:moveTo>
                  <a:cubicBezTo>
                    <a:pt x="1151" y="0"/>
                    <a:pt x="1" y="2551"/>
                    <a:pt x="1" y="5698"/>
                  </a:cubicBezTo>
                  <a:cubicBezTo>
                    <a:pt x="1" y="8845"/>
                    <a:pt x="1151" y="11397"/>
                    <a:pt x="2569" y="11397"/>
                  </a:cubicBezTo>
                  <a:cubicBezTo>
                    <a:pt x="3988" y="11397"/>
                    <a:pt x="5138" y="8845"/>
                    <a:pt x="5138" y="5698"/>
                  </a:cubicBezTo>
                  <a:cubicBezTo>
                    <a:pt x="5138" y="2551"/>
                    <a:pt x="3988" y="0"/>
                    <a:pt x="2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3599780" y="3948215"/>
              <a:ext cx="79950" cy="177324"/>
            </a:xfrm>
            <a:custGeom>
              <a:avLst/>
              <a:gdLst/>
              <a:ahLst/>
              <a:cxnLst/>
              <a:rect l="l" t="t" r="r" b="b"/>
              <a:pathLst>
                <a:path w="5139" h="11398" extrusionOk="0">
                  <a:moveTo>
                    <a:pt x="2570" y="0"/>
                  </a:moveTo>
                  <a:cubicBezTo>
                    <a:pt x="1151" y="0"/>
                    <a:pt x="1" y="2551"/>
                    <a:pt x="1" y="5698"/>
                  </a:cubicBezTo>
                  <a:cubicBezTo>
                    <a:pt x="1" y="8845"/>
                    <a:pt x="1151" y="11397"/>
                    <a:pt x="2570" y="11397"/>
                  </a:cubicBezTo>
                  <a:cubicBezTo>
                    <a:pt x="3988" y="11397"/>
                    <a:pt x="5138" y="8845"/>
                    <a:pt x="5138" y="5698"/>
                  </a:cubicBezTo>
                  <a:cubicBezTo>
                    <a:pt x="5138" y="2551"/>
                    <a:pt x="3988"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515257" y="4761623"/>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5"/>
                    <a:pt x="0" y="857"/>
                    <a:pt x="2" y="910"/>
                  </a:cubicBezTo>
                  <a:lnTo>
                    <a:pt x="2" y="5906"/>
                  </a:lnTo>
                  <a:cubicBezTo>
                    <a:pt x="0" y="5956"/>
                    <a:pt x="6" y="6007"/>
                    <a:pt x="18" y="6058"/>
                  </a:cubicBezTo>
                  <a:cubicBezTo>
                    <a:pt x="27" y="6111"/>
                    <a:pt x="40" y="6163"/>
                    <a:pt x="57" y="6214"/>
                  </a:cubicBezTo>
                  <a:cubicBezTo>
                    <a:pt x="74" y="6263"/>
                    <a:pt x="98" y="6311"/>
                    <a:pt x="124" y="6356"/>
                  </a:cubicBezTo>
                  <a:cubicBezTo>
                    <a:pt x="197" y="6488"/>
                    <a:pt x="305" y="6598"/>
                    <a:pt x="434" y="6678"/>
                  </a:cubicBezTo>
                  <a:cubicBezTo>
                    <a:pt x="445" y="6685"/>
                    <a:pt x="461" y="6693"/>
                    <a:pt x="476" y="6705"/>
                  </a:cubicBezTo>
                  <a:cubicBezTo>
                    <a:pt x="513" y="6724"/>
                    <a:pt x="551" y="6741"/>
                    <a:pt x="590" y="6756"/>
                  </a:cubicBezTo>
                  <a:cubicBezTo>
                    <a:pt x="635" y="6773"/>
                    <a:pt x="680" y="6786"/>
                    <a:pt x="728" y="6795"/>
                  </a:cubicBezTo>
                  <a:cubicBezTo>
                    <a:pt x="736" y="6798"/>
                    <a:pt x="745" y="6799"/>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5" y="6676"/>
                    <a:pt x="35942" y="6662"/>
                  </a:cubicBezTo>
                  <a:cubicBezTo>
                    <a:pt x="35971" y="6646"/>
                    <a:pt x="35997" y="6628"/>
                    <a:pt x="36022" y="6608"/>
                  </a:cubicBezTo>
                  <a:cubicBezTo>
                    <a:pt x="36023" y="6608"/>
                    <a:pt x="36025" y="6605"/>
                    <a:pt x="36025" y="6604"/>
                  </a:cubicBezTo>
                  <a:cubicBezTo>
                    <a:pt x="36029" y="6599"/>
                    <a:pt x="36034" y="6599"/>
                    <a:pt x="36034" y="6595"/>
                  </a:cubicBezTo>
                  <a:cubicBezTo>
                    <a:pt x="36113" y="6528"/>
                    <a:pt x="36181" y="6447"/>
                    <a:pt x="36232" y="6356"/>
                  </a:cubicBezTo>
                  <a:cubicBezTo>
                    <a:pt x="36258" y="6311"/>
                    <a:pt x="36281" y="6265"/>
                    <a:pt x="36299" y="6216"/>
                  </a:cubicBezTo>
                  <a:cubicBezTo>
                    <a:pt x="36316" y="6165"/>
                    <a:pt x="36329" y="6111"/>
                    <a:pt x="36338" y="6059"/>
                  </a:cubicBezTo>
                  <a:cubicBezTo>
                    <a:pt x="36349" y="6008"/>
                    <a:pt x="36354" y="5956"/>
                    <a:pt x="36354" y="5906"/>
                  </a:cubicBezTo>
                  <a:lnTo>
                    <a:pt x="36354" y="910"/>
                  </a:lnTo>
                  <a:cubicBezTo>
                    <a:pt x="36355" y="857"/>
                    <a:pt x="36349" y="805"/>
                    <a:pt x="36339" y="754"/>
                  </a:cubicBezTo>
                  <a:cubicBezTo>
                    <a:pt x="36264" y="318"/>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912160" y="4761623"/>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515521" y="4761623"/>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8"/>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515521" y="4855855"/>
              <a:ext cx="565095" cy="11808"/>
            </a:xfrm>
            <a:custGeom>
              <a:avLst/>
              <a:gdLst/>
              <a:ahLst/>
              <a:cxnLst/>
              <a:rect l="l" t="t" r="r" b="b"/>
              <a:pathLst>
                <a:path w="36323" h="759" extrusionOk="0">
                  <a:moveTo>
                    <a:pt x="1" y="1"/>
                  </a:moveTo>
                  <a:lnTo>
                    <a:pt x="1" y="1"/>
                  </a:lnTo>
                  <a:cubicBezTo>
                    <a:pt x="10" y="54"/>
                    <a:pt x="23" y="106"/>
                    <a:pt x="40" y="157"/>
                  </a:cubicBezTo>
                  <a:cubicBezTo>
                    <a:pt x="57" y="206"/>
                    <a:pt x="81" y="254"/>
                    <a:pt x="107" y="299"/>
                  </a:cubicBezTo>
                  <a:cubicBezTo>
                    <a:pt x="180" y="431"/>
                    <a:pt x="288" y="541"/>
                    <a:pt x="417" y="621"/>
                  </a:cubicBezTo>
                  <a:cubicBezTo>
                    <a:pt x="428" y="628"/>
                    <a:pt x="444" y="636"/>
                    <a:pt x="459" y="648"/>
                  </a:cubicBezTo>
                  <a:cubicBezTo>
                    <a:pt x="496" y="667"/>
                    <a:pt x="534" y="684"/>
                    <a:pt x="573" y="699"/>
                  </a:cubicBezTo>
                  <a:cubicBezTo>
                    <a:pt x="618" y="716"/>
                    <a:pt x="663" y="729"/>
                    <a:pt x="711" y="738"/>
                  </a:cubicBezTo>
                  <a:cubicBezTo>
                    <a:pt x="719" y="741"/>
                    <a:pt x="728" y="742"/>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2"/>
                    <a:pt x="36017" y="542"/>
                    <a:pt x="36017" y="538"/>
                  </a:cubicBezTo>
                  <a:cubicBezTo>
                    <a:pt x="36098" y="471"/>
                    <a:pt x="36164" y="390"/>
                    <a:pt x="36215" y="299"/>
                  </a:cubicBezTo>
                  <a:cubicBezTo>
                    <a:pt x="36241" y="254"/>
                    <a:pt x="36264" y="208"/>
                    <a:pt x="36282" y="159"/>
                  </a:cubicBezTo>
                  <a:cubicBezTo>
                    <a:pt x="36299" y="108"/>
                    <a:pt x="36312"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515257" y="4571573"/>
              <a:ext cx="565608" cy="106009"/>
            </a:xfrm>
            <a:custGeom>
              <a:avLst/>
              <a:gdLst/>
              <a:ahLst/>
              <a:cxnLst/>
              <a:rect l="l" t="t" r="r" b="b"/>
              <a:pathLst>
                <a:path w="36356" h="6814" extrusionOk="0">
                  <a:moveTo>
                    <a:pt x="35447" y="0"/>
                  </a:moveTo>
                  <a:cubicBezTo>
                    <a:pt x="35445" y="0"/>
                    <a:pt x="35443" y="0"/>
                    <a:pt x="35441" y="0"/>
                  </a:cubicBezTo>
                  <a:lnTo>
                    <a:pt x="911" y="0"/>
                  </a:lnTo>
                  <a:cubicBezTo>
                    <a:pt x="910" y="0"/>
                    <a:pt x="909" y="0"/>
                    <a:pt x="908" y="0"/>
                  </a:cubicBezTo>
                  <a:cubicBezTo>
                    <a:pt x="468" y="0"/>
                    <a:pt x="92" y="318"/>
                    <a:pt x="18" y="753"/>
                  </a:cubicBezTo>
                  <a:cubicBezTo>
                    <a:pt x="6" y="804"/>
                    <a:pt x="0" y="856"/>
                    <a:pt x="2" y="910"/>
                  </a:cubicBezTo>
                  <a:lnTo>
                    <a:pt x="2" y="5904"/>
                  </a:lnTo>
                  <a:cubicBezTo>
                    <a:pt x="0" y="5956"/>
                    <a:pt x="6" y="6006"/>
                    <a:pt x="18" y="6057"/>
                  </a:cubicBezTo>
                  <a:cubicBezTo>
                    <a:pt x="27" y="6111"/>
                    <a:pt x="40" y="6163"/>
                    <a:pt x="57" y="6213"/>
                  </a:cubicBezTo>
                  <a:cubicBezTo>
                    <a:pt x="74" y="6263"/>
                    <a:pt x="98" y="6310"/>
                    <a:pt x="124" y="6355"/>
                  </a:cubicBezTo>
                  <a:cubicBezTo>
                    <a:pt x="197" y="6487"/>
                    <a:pt x="305" y="6597"/>
                    <a:pt x="434" y="6677"/>
                  </a:cubicBezTo>
                  <a:cubicBezTo>
                    <a:pt x="445" y="6684"/>
                    <a:pt x="461" y="6693"/>
                    <a:pt x="476" y="6704"/>
                  </a:cubicBezTo>
                  <a:cubicBezTo>
                    <a:pt x="513" y="6723"/>
                    <a:pt x="551" y="6741"/>
                    <a:pt x="590" y="6755"/>
                  </a:cubicBezTo>
                  <a:cubicBezTo>
                    <a:pt x="635" y="6773"/>
                    <a:pt x="680" y="6786"/>
                    <a:pt x="728" y="6794"/>
                  </a:cubicBezTo>
                  <a:cubicBezTo>
                    <a:pt x="736" y="6797"/>
                    <a:pt x="745" y="6799"/>
                    <a:pt x="755" y="6799"/>
                  </a:cubicBezTo>
                  <a:cubicBezTo>
                    <a:pt x="801" y="6808"/>
                    <a:pt x="848" y="6813"/>
                    <a:pt x="895" y="6813"/>
                  </a:cubicBezTo>
                  <a:cubicBezTo>
                    <a:pt x="901" y="6813"/>
                    <a:pt x="906" y="6813"/>
                    <a:pt x="911" y="6813"/>
                  </a:cubicBezTo>
                  <a:lnTo>
                    <a:pt x="35441" y="6813"/>
                  </a:lnTo>
                  <a:cubicBezTo>
                    <a:pt x="35446" y="6813"/>
                    <a:pt x="35452" y="6813"/>
                    <a:pt x="35457" y="6813"/>
                  </a:cubicBezTo>
                  <a:cubicBezTo>
                    <a:pt x="35504" y="6813"/>
                    <a:pt x="35552" y="6808"/>
                    <a:pt x="35598" y="6799"/>
                  </a:cubicBezTo>
                  <a:cubicBezTo>
                    <a:pt x="35608" y="6799"/>
                    <a:pt x="35616" y="6797"/>
                    <a:pt x="35625" y="6794"/>
                  </a:cubicBezTo>
                  <a:cubicBezTo>
                    <a:pt x="35671" y="6786"/>
                    <a:pt x="35718" y="6773"/>
                    <a:pt x="35763" y="6755"/>
                  </a:cubicBezTo>
                  <a:cubicBezTo>
                    <a:pt x="35802" y="6741"/>
                    <a:pt x="35839" y="6723"/>
                    <a:pt x="35876" y="6704"/>
                  </a:cubicBezTo>
                  <a:cubicBezTo>
                    <a:pt x="35880" y="6704"/>
                    <a:pt x="35880" y="6700"/>
                    <a:pt x="35884" y="6700"/>
                  </a:cubicBezTo>
                  <a:cubicBezTo>
                    <a:pt x="35905" y="6689"/>
                    <a:pt x="35925" y="6675"/>
                    <a:pt x="35942" y="6661"/>
                  </a:cubicBezTo>
                  <a:cubicBezTo>
                    <a:pt x="35970" y="6645"/>
                    <a:pt x="35997" y="6628"/>
                    <a:pt x="36022" y="6606"/>
                  </a:cubicBezTo>
                  <a:cubicBezTo>
                    <a:pt x="36022" y="6606"/>
                    <a:pt x="36022" y="6606"/>
                    <a:pt x="36023" y="6606"/>
                  </a:cubicBezTo>
                  <a:cubicBezTo>
                    <a:pt x="36024" y="6606"/>
                    <a:pt x="36025" y="6604"/>
                    <a:pt x="36025" y="6603"/>
                  </a:cubicBezTo>
                  <a:cubicBezTo>
                    <a:pt x="36029" y="6599"/>
                    <a:pt x="36034" y="6599"/>
                    <a:pt x="36034" y="6594"/>
                  </a:cubicBezTo>
                  <a:cubicBezTo>
                    <a:pt x="36113" y="6528"/>
                    <a:pt x="36181" y="6447"/>
                    <a:pt x="36232" y="6355"/>
                  </a:cubicBezTo>
                  <a:cubicBezTo>
                    <a:pt x="36258" y="6310"/>
                    <a:pt x="36281" y="6263"/>
                    <a:pt x="36299" y="6215"/>
                  </a:cubicBezTo>
                  <a:cubicBezTo>
                    <a:pt x="36316" y="6163"/>
                    <a:pt x="36329" y="6111"/>
                    <a:pt x="36338" y="6057"/>
                  </a:cubicBezTo>
                  <a:cubicBezTo>
                    <a:pt x="36349" y="6008"/>
                    <a:pt x="36354" y="5956"/>
                    <a:pt x="36354" y="5905"/>
                  </a:cubicBezTo>
                  <a:lnTo>
                    <a:pt x="36354" y="910"/>
                  </a:lnTo>
                  <a:cubicBezTo>
                    <a:pt x="36355" y="856"/>
                    <a:pt x="36349" y="804"/>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912160" y="4571573"/>
              <a:ext cx="119264" cy="106024"/>
            </a:xfrm>
            <a:custGeom>
              <a:avLst/>
              <a:gdLst/>
              <a:ahLst/>
              <a:cxnLst/>
              <a:rect l="l" t="t" r="r" b="b"/>
              <a:pathLst>
                <a:path w="7666" h="6815" extrusionOk="0">
                  <a:moveTo>
                    <a:pt x="1" y="0"/>
                  </a:moveTo>
                  <a:lnTo>
                    <a:pt x="1" y="6815"/>
                  </a:lnTo>
                  <a:lnTo>
                    <a:pt x="7665" y="6815"/>
                  </a:lnTo>
                  <a:lnTo>
                    <a:pt x="76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515521" y="4571573"/>
              <a:ext cx="565095" cy="11730"/>
            </a:xfrm>
            <a:custGeom>
              <a:avLst/>
              <a:gdLst/>
              <a:ahLst/>
              <a:cxnLst/>
              <a:rect l="l" t="t" r="r" b="b"/>
              <a:pathLst>
                <a:path w="36323" h="754" extrusionOk="0">
                  <a:moveTo>
                    <a:pt x="35430" y="0"/>
                  </a:moveTo>
                  <a:cubicBezTo>
                    <a:pt x="35428" y="0"/>
                    <a:pt x="35426" y="0"/>
                    <a:pt x="35424" y="0"/>
                  </a:cubicBezTo>
                  <a:lnTo>
                    <a:pt x="894" y="0"/>
                  </a:lnTo>
                  <a:cubicBezTo>
                    <a:pt x="893" y="0"/>
                    <a:pt x="892" y="0"/>
                    <a:pt x="891" y="0"/>
                  </a:cubicBezTo>
                  <a:cubicBezTo>
                    <a:pt x="451" y="0"/>
                    <a:pt x="75" y="318"/>
                    <a:pt x="1" y="753"/>
                  </a:cubicBezTo>
                  <a:lnTo>
                    <a:pt x="36322" y="753"/>
                  </a:lnTo>
                  <a:cubicBezTo>
                    <a:pt x="36247" y="318"/>
                    <a:pt x="35871" y="0"/>
                    <a:pt x="35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515521" y="4665805"/>
              <a:ext cx="565095" cy="11777"/>
            </a:xfrm>
            <a:custGeom>
              <a:avLst/>
              <a:gdLst/>
              <a:ahLst/>
              <a:cxnLst/>
              <a:rect l="l" t="t" r="r" b="b"/>
              <a:pathLst>
                <a:path w="36323" h="757" extrusionOk="0">
                  <a:moveTo>
                    <a:pt x="1" y="0"/>
                  </a:moveTo>
                  <a:cubicBezTo>
                    <a:pt x="10" y="54"/>
                    <a:pt x="23" y="106"/>
                    <a:pt x="40" y="156"/>
                  </a:cubicBezTo>
                  <a:cubicBezTo>
                    <a:pt x="57" y="206"/>
                    <a:pt x="81" y="253"/>
                    <a:pt x="107" y="298"/>
                  </a:cubicBezTo>
                  <a:cubicBezTo>
                    <a:pt x="180" y="430"/>
                    <a:pt x="288" y="540"/>
                    <a:pt x="417" y="620"/>
                  </a:cubicBezTo>
                  <a:cubicBezTo>
                    <a:pt x="428" y="627"/>
                    <a:pt x="444" y="636"/>
                    <a:pt x="459" y="647"/>
                  </a:cubicBezTo>
                  <a:cubicBezTo>
                    <a:pt x="496" y="666"/>
                    <a:pt x="534" y="684"/>
                    <a:pt x="573" y="698"/>
                  </a:cubicBezTo>
                  <a:cubicBezTo>
                    <a:pt x="618" y="716"/>
                    <a:pt x="663" y="729"/>
                    <a:pt x="711" y="737"/>
                  </a:cubicBezTo>
                  <a:cubicBezTo>
                    <a:pt x="719" y="740"/>
                    <a:pt x="728" y="742"/>
                    <a:pt x="738" y="742"/>
                  </a:cubicBezTo>
                  <a:cubicBezTo>
                    <a:pt x="784" y="751"/>
                    <a:pt x="831" y="756"/>
                    <a:pt x="878" y="756"/>
                  </a:cubicBezTo>
                  <a:cubicBezTo>
                    <a:pt x="884" y="756"/>
                    <a:pt x="889" y="756"/>
                    <a:pt x="894" y="756"/>
                  </a:cubicBezTo>
                  <a:lnTo>
                    <a:pt x="35424" y="756"/>
                  </a:lnTo>
                  <a:cubicBezTo>
                    <a:pt x="35430" y="756"/>
                    <a:pt x="35435" y="756"/>
                    <a:pt x="35441" y="756"/>
                  </a:cubicBezTo>
                  <a:cubicBezTo>
                    <a:pt x="35488" y="756"/>
                    <a:pt x="35535" y="751"/>
                    <a:pt x="35581" y="742"/>
                  </a:cubicBezTo>
                  <a:cubicBezTo>
                    <a:pt x="35591" y="742"/>
                    <a:pt x="35599" y="740"/>
                    <a:pt x="35608" y="737"/>
                  </a:cubicBezTo>
                  <a:cubicBezTo>
                    <a:pt x="35656" y="729"/>
                    <a:pt x="35701" y="716"/>
                    <a:pt x="35746" y="698"/>
                  </a:cubicBezTo>
                  <a:cubicBezTo>
                    <a:pt x="35785" y="684"/>
                    <a:pt x="35822" y="666"/>
                    <a:pt x="35860" y="647"/>
                  </a:cubicBezTo>
                  <a:cubicBezTo>
                    <a:pt x="35863" y="647"/>
                    <a:pt x="35863" y="643"/>
                    <a:pt x="35867" y="643"/>
                  </a:cubicBezTo>
                  <a:cubicBezTo>
                    <a:pt x="35888" y="632"/>
                    <a:pt x="35908" y="618"/>
                    <a:pt x="35927" y="604"/>
                  </a:cubicBezTo>
                  <a:cubicBezTo>
                    <a:pt x="35954" y="588"/>
                    <a:pt x="35980" y="571"/>
                    <a:pt x="36005" y="549"/>
                  </a:cubicBezTo>
                  <a:lnTo>
                    <a:pt x="36005" y="546"/>
                  </a:lnTo>
                  <a:cubicBezTo>
                    <a:pt x="36006" y="547"/>
                    <a:pt x="36007" y="547"/>
                    <a:pt x="36008" y="547"/>
                  </a:cubicBezTo>
                  <a:cubicBezTo>
                    <a:pt x="36009" y="547"/>
                    <a:pt x="36009" y="546"/>
                    <a:pt x="36009" y="546"/>
                  </a:cubicBezTo>
                  <a:cubicBezTo>
                    <a:pt x="36012" y="542"/>
                    <a:pt x="36017" y="542"/>
                    <a:pt x="36017" y="537"/>
                  </a:cubicBezTo>
                  <a:cubicBezTo>
                    <a:pt x="36098" y="471"/>
                    <a:pt x="36164" y="390"/>
                    <a:pt x="36215" y="298"/>
                  </a:cubicBezTo>
                  <a:cubicBezTo>
                    <a:pt x="36241" y="253"/>
                    <a:pt x="36264" y="206"/>
                    <a:pt x="36282" y="158"/>
                  </a:cubicBezTo>
                  <a:cubicBezTo>
                    <a:pt x="36299" y="106"/>
                    <a:pt x="36312"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515257" y="4287182"/>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6"/>
                    <a:pt x="0" y="858"/>
                    <a:pt x="2" y="910"/>
                  </a:cubicBezTo>
                  <a:lnTo>
                    <a:pt x="2" y="5906"/>
                  </a:lnTo>
                  <a:cubicBezTo>
                    <a:pt x="0" y="5956"/>
                    <a:pt x="6" y="6008"/>
                    <a:pt x="18" y="6058"/>
                  </a:cubicBezTo>
                  <a:cubicBezTo>
                    <a:pt x="27" y="6111"/>
                    <a:pt x="40" y="6163"/>
                    <a:pt x="57" y="6216"/>
                  </a:cubicBezTo>
                  <a:cubicBezTo>
                    <a:pt x="74" y="6263"/>
                    <a:pt x="98" y="6311"/>
                    <a:pt x="124" y="6356"/>
                  </a:cubicBezTo>
                  <a:cubicBezTo>
                    <a:pt x="197" y="6488"/>
                    <a:pt x="305" y="6598"/>
                    <a:pt x="434" y="6678"/>
                  </a:cubicBezTo>
                  <a:cubicBezTo>
                    <a:pt x="445" y="6686"/>
                    <a:pt x="461" y="6694"/>
                    <a:pt x="476" y="6705"/>
                  </a:cubicBezTo>
                  <a:cubicBezTo>
                    <a:pt x="513" y="6724"/>
                    <a:pt x="551" y="6741"/>
                    <a:pt x="590" y="6756"/>
                  </a:cubicBezTo>
                  <a:cubicBezTo>
                    <a:pt x="635" y="6773"/>
                    <a:pt x="680" y="6786"/>
                    <a:pt x="728" y="6795"/>
                  </a:cubicBezTo>
                  <a:cubicBezTo>
                    <a:pt x="734" y="6798"/>
                    <a:pt x="741" y="6800"/>
                    <a:pt x="748" y="6800"/>
                  </a:cubicBezTo>
                  <a:cubicBezTo>
                    <a:pt x="750" y="6800"/>
                    <a:pt x="753" y="6800"/>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3" y="6676"/>
                    <a:pt x="35942" y="6662"/>
                  </a:cubicBezTo>
                  <a:cubicBezTo>
                    <a:pt x="35970" y="6646"/>
                    <a:pt x="35997" y="6628"/>
                    <a:pt x="36022" y="6608"/>
                  </a:cubicBezTo>
                  <a:cubicBezTo>
                    <a:pt x="36023" y="6608"/>
                    <a:pt x="36025" y="6607"/>
                    <a:pt x="36025" y="6604"/>
                  </a:cubicBezTo>
                  <a:cubicBezTo>
                    <a:pt x="36029" y="6601"/>
                    <a:pt x="36034" y="6601"/>
                    <a:pt x="36034" y="6596"/>
                  </a:cubicBezTo>
                  <a:cubicBezTo>
                    <a:pt x="36113" y="6530"/>
                    <a:pt x="36181" y="6449"/>
                    <a:pt x="36232" y="6358"/>
                  </a:cubicBezTo>
                  <a:cubicBezTo>
                    <a:pt x="36258" y="6313"/>
                    <a:pt x="36281" y="6265"/>
                    <a:pt x="36299" y="6216"/>
                  </a:cubicBezTo>
                  <a:cubicBezTo>
                    <a:pt x="36316" y="6165"/>
                    <a:pt x="36329" y="6113"/>
                    <a:pt x="36338" y="6059"/>
                  </a:cubicBezTo>
                  <a:cubicBezTo>
                    <a:pt x="36349" y="6008"/>
                    <a:pt x="36354" y="5958"/>
                    <a:pt x="36354" y="5906"/>
                  </a:cubicBezTo>
                  <a:lnTo>
                    <a:pt x="36354" y="910"/>
                  </a:lnTo>
                  <a:cubicBezTo>
                    <a:pt x="36355" y="858"/>
                    <a:pt x="36349" y="806"/>
                    <a:pt x="36339" y="754"/>
                  </a:cubicBezTo>
                  <a:cubicBezTo>
                    <a:pt x="36264" y="319"/>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912160" y="4287182"/>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515521" y="4287182"/>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9"/>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515521" y="4381414"/>
              <a:ext cx="565095" cy="11808"/>
            </a:xfrm>
            <a:custGeom>
              <a:avLst/>
              <a:gdLst/>
              <a:ahLst/>
              <a:cxnLst/>
              <a:rect l="l" t="t" r="r" b="b"/>
              <a:pathLst>
                <a:path w="36323" h="759" extrusionOk="0">
                  <a:moveTo>
                    <a:pt x="1" y="1"/>
                  </a:moveTo>
                  <a:lnTo>
                    <a:pt x="1" y="1"/>
                  </a:lnTo>
                  <a:cubicBezTo>
                    <a:pt x="10" y="54"/>
                    <a:pt x="23" y="106"/>
                    <a:pt x="40" y="159"/>
                  </a:cubicBezTo>
                  <a:cubicBezTo>
                    <a:pt x="57" y="206"/>
                    <a:pt x="81" y="254"/>
                    <a:pt x="107" y="299"/>
                  </a:cubicBezTo>
                  <a:cubicBezTo>
                    <a:pt x="180" y="431"/>
                    <a:pt x="288" y="541"/>
                    <a:pt x="417" y="621"/>
                  </a:cubicBezTo>
                  <a:cubicBezTo>
                    <a:pt x="428" y="629"/>
                    <a:pt x="444" y="637"/>
                    <a:pt x="459" y="648"/>
                  </a:cubicBezTo>
                  <a:cubicBezTo>
                    <a:pt x="496" y="667"/>
                    <a:pt x="534" y="684"/>
                    <a:pt x="573" y="699"/>
                  </a:cubicBezTo>
                  <a:cubicBezTo>
                    <a:pt x="618" y="716"/>
                    <a:pt x="663" y="729"/>
                    <a:pt x="711" y="738"/>
                  </a:cubicBezTo>
                  <a:cubicBezTo>
                    <a:pt x="717" y="741"/>
                    <a:pt x="724" y="743"/>
                    <a:pt x="731" y="743"/>
                  </a:cubicBezTo>
                  <a:cubicBezTo>
                    <a:pt x="733" y="743"/>
                    <a:pt x="736" y="743"/>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4"/>
                    <a:pt x="36017" y="544"/>
                    <a:pt x="36017" y="539"/>
                  </a:cubicBezTo>
                  <a:cubicBezTo>
                    <a:pt x="36098" y="473"/>
                    <a:pt x="36164" y="392"/>
                    <a:pt x="36215" y="301"/>
                  </a:cubicBezTo>
                  <a:cubicBezTo>
                    <a:pt x="36241" y="256"/>
                    <a:pt x="36264" y="208"/>
                    <a:pt x="36282" y="159"/>
                  </a:cubicBezTo>
                  <a:cubicBezTo>
                    <a:pt x="36299" y="108"/>
                    <a:pt x="36312" y="56"/>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602970" y="4667314"/>
              <a:ext cx="565608" cy="106024"/>
            </a:xfrm>
            <a:custGeom>
              <a:avLst/>
              <a:gdLst/>
              <a:ahLst/>
              <a:cxnLst/>
              <a:rect l="l" t="t" r="r" b="b"/>
              <a:pathLst>
                <a:path w="36356" h="6815" extrusionOk="0">
                  <a:moveTo>
                    <a:pt x="35447" y="0"/>
                  </a:moveTo>
                  <a:cubicBezTo>
                    <a:pt x="35446" y="0"/>
                    <a:pt x="35444" y="0"/>
                    <a:pt x="35442" y="0"/>
                  </a:cubicBezTo>
                  <a:lnTo>
                    <a:pt x="912" y="0"/>
                  </a:lnTo>
                  <a:cubicBezTo>
                    <a:pt x="911" y="0"/>
                    <a:pt x="910" y="0"/>
                    <a:pt x="909" y="0"/>
                  </a:cubicBezTo>
                  <a:cubicBezTo>
                    <a:pt x="467" y="0"/>
                    <a:pt x="90" y="318"/>
                    <a:pt x="17" y="753"/>
                  </a:cubicBezTo>
                  <a:cubicBezTo>
                    <a:pt x="5" y="805"/>
                    <a:pt x="1" y="857"/>
                    <a:pt x="1" y="910"/>
                  </a:cubicBezTo>
                  <a:lnTo>
                    <a:pt x="1" y="5905"/>
                  </a:lnTo>
                  <a:cubicBezTo>
                    <a:pt x="1" y="5957"/>
                    <a:pt x="7" y="6008"/>
                    <a:pt x="17" y="6058"/>
                  </a:cubicBezTo>
                  <a:cubicBezTo>
                    <a:pt x="25" y="6111"/>
                    <a:pt x="38" y="6164"/>
                    <a:pt x="56" y="6215"/>
                  </a:cubicBezTo>
                  <a:cubicBezTo>
                    <a:pt x="75" y="6264"/>
                    <a:pt x="96" y="6310"/>
                    <a:pt x="122" y="6355"/>
                  </a:cubicBezTo>
                  <a:cubicBezTo>
                    <a:pt x="198" y="6487"/>
                    <a:pt x="304" y="6599"/>
                    <a:pt x="432" y="6677"/>
                  </a:cubicBezTo>
                  <a:cubicBezTo>
                    <a:pt x="444" y="6686"/>
                    <a:pt x="460" y="6693"/>
                    <a:pt x="476" y="6704"/>
                  </a:cubicBezTo>
                  <a:cubicBezTo>
                    <a:pt x="512" y="6725"/>
                    <a:pt x="551" y="6742"/>
                    <a:pt x="590" y="6757"/>
                  </a:cubicBezTo>
                  <a:cubicBezTo>
                    <a:pt x="634" y="6772"/>
                    <a:pt x="680" y="6785"/>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4"/>
                  </a:cubicBezTo>
                  <a:lnTo>
                    <a:pt x="35442" y="6814"/>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5"/>
                    <a:pt x="35718" y="6772"/>
                    <a:pt x="35763" y="6757"/>
                  </a:cubicBezTo>
                  <a:cubicBezTo>
                    <a:pt x="35801" y="6741"/>
                    <a:pt x="35840" y="6725"/>
                    <a:pt x="35876" y="6704"/>
                  </a:cubicBezTo>
                  <a:cubicBezTo>
                    <a:pt x="35880" y="6704"/>
                    <a:pt x="35880" y="6701"/>
                    <a:pt x="35885" y="6701"/>
                  </a:cubicBezTo>
                  <a:cubicBezTo>
                    <a:pt x="35905" y="6690"/>
                    <a:pt x="35924" y="6675"/>
                    <a:pt x="35943" y="6662"/>
                  </a:cubicBezTo>
                  <a:cubicBezTo>
                    <a:pt x="35970" y="6646"/>
                    <a:pt x="35996" y="6628"/>
                    <a:pt x="36021" y="6607"/>
                  </a:cubicBezTo>
                  <a:cubicBezTo>
                    <a:pt x="36024" y="6607"/>
                    <a:pt x="36025" y="6606"/>
                    <a:pt x="36025" y="6603"/>
                  </a:cubicBezTo>
                  <a:cubicBezTo>
                    <a:pt x="36030" y="6600"/>
                    <a:pt x="36032" y="6600"/>
                    <a:pt x="36032" y="6596"/>
                  </a:cubicBezTo>
                  <a:cubicBezTo>
                    <a:pt x="36114" y="6529"/>
                    <a:pt x="36182" y="6448"/>
                    <a:pt x="36232" y="6357"/>
                  </a:cubicBezTo>
                  <a:cubicBezTo>
                    <a:pt x="36258" y="6312"/>
                    <a:pt x="36280" y="6264"/>
                    <a:pt x="36299" y="6215"/>
                  </a:cubicBezTo>
                  <a:cubicBezTo>
                    <a:pt x="36316" y="6164"/>
                    <a:pt x="36329" y="6112"/>
                    <a:pt x="36338" y="6058"/>
                  </a:cubicBezTo>
                  <a:cubicBezTo>
                    <a:pt x="36350" y="6008"/>
                    <a:pt x="36354" y="5957"/>
                    <a:pt x="36354" y="5905"/>
                  </a:cubicBezTo>
                  <a:lnTo>
                    <a:pt x="36354" y="910"/>
                  </a:lnTo>
                  <a:cubicBezTo>
                    <a:pt x="36355" y="857"/>
                    <a:pt x="36350" y="805"/>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999858" y="4667314"/>
              <a:ext cx="119279" cy="106024"/>
            </a:xfrm>
            <a:custGeom>
              <a:avLst/>
              <a:gdLst/>
              <a:ahLst/>
              <a:cxnLst/>
              <a:rect l="l" t="t" r="r" b="b"/>
              <a:pathLst>
                <a:path w="7667" h="6815" extrusionOk="0">
                  <a:moveTo>
                    <a:pt x="1" y="0"/>
                  </a:moveTo>
                  <a:lnTo>
                    <a:pt x="1" y="6814"/>
                  </a:lnTo>
                  <a:lnTo>
                    <a:pt x="7667" y="6814"/>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603219" y="4667314"/>
              <a:ext cx="565095" cy="11730"/>
            </a:xfrm>
            <a:custGeom>
              <a:avLst/>
              <a:gdLst/>
              <a:ahLst/>
              <a:cxnLst/>
              <a:rect l="l" t="t" r="r" b="b"/>
              <a:pathLst>
                <a:path w="36323" h="754" extrusionOk="0">
                  <a:moveTo>
                    <a:pt x="893" y="0"/>
                  </a:moveTo>
                  <a:cubicBezTo>
                    <a:pt x="451" y="0"/>
                    <a:pt x="74" y="318"/>
                    <a:pt x="1" y="753"/>
                  </a:cubicBezTo>
                  <a:lnTo>
                    <a:pt x="36322" y="753"/>
                  </a:lnTo>
                  <a:cubicBezTo>
                    <a:pt x="36247" y="318"/>
                    <a:pt x="35869" y="0"/>
                    <a:pt x="35429" y="0"/>
                  </a:cubicBezTo>
                  <a:cubicBezTo>
                    <a:pt x="35428" y="0"/>
                    <a:pt x="35427" y="0"/>
                    <a:pt x="35426" y="0"/>
                  </a:cubicBezTo>
                  <a:lnTo>
                    <a:pt x="896" y="0"/>
                  </a:lnTo>
                  <a:cubicBezTo>
                    <a:pt x="895" y="0"/>
                    <a:pt x="8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603219" y="4761561"/>
              <a:ext cx="565095" cy="11777"/>
            </a:xfrm>
            <a:custGeom>
              <a:avLst/>
              <a:gdLst/>
              <a:ahLst/>
              <a:cxnLst/>
              <a:rect l="l" t="t" r="r" b="b"/>
              <a:pathLst>
                <a:path w="36323" h="757" extrusionOk="0">
                  <a:moveTo>
                    <a:pt x="1" y="0"/>
                  </a:moveTo>
                  <a:cubicBezTo>
                    <a:pt x="9" y="53"/>
                    <a:pt x="22" y="106"/>
                    <a:pt x="40" y="157"/>
                  </a:cubicBezTo>
                  <a:cubicBezTo>
                    <a:pt x="59" y="206"/>
                    <a:pt x="80" y="252"/>
                    <a:pt x="106" y="297"/>
                  </a:cubicBezTo>
                  <a:cubicBezTo>
                    <a:pt x="182" y="429"/>
                    <a:pt x="288" y="541"/>
                    <a:pt x="416" y="619"/>
                  </a:cubicBezTo>
                  <a:cubicBezTo>
                    <a:pt x="428" y="628"/>
                    <a:pt x="444" y="635"/>
                    <a:pt x="460" y="646"/>
                  </a:cubicBezTo>
                  <a:cubicBezTo>
                    <a:pt x="496" y="667"/>
                    <a:pt x="535" y="684"/>
                    <a:pt x="574" y="699"/>
                  </a:cubicBezTo>
                  <a:cubicBezTo>
                    <a:pt x="618" y="714"/>
                    <a:pt x="664" y="727"/>
                    <a:pt x="710" y="738"/>
                  </a:cubicBezTo>
                  <a:cubicBezTo>
                    <a:pt x="717" y="740"/>
                    <a:pt x="724" y="741"/>
                    <a:pt x="731" y="741"/>
                  </a:cubicBezTo>
                  <a:cubicBezTo>
                    <a:pt x="733" y="741"/>
                    <a:pt x="736" y="741"/>
                    <a:pt x="738" y="741"/>
                  </a:cubicBezTo>
                  <a:cubicBezTo>
                    <a:pt x="785" y="751"/>
                    <a:pt x="832" y="757"/>
                    <a:pt x="880" y="757"/>
                  </a:cubicBezTo>
                  <a:cubicBezTo>
                    <a:pt x="885" y="757"/>
                    <a:pt x="890" y="757"/>
                    <a:pt x="896" y="756"/>
                  </a:cubicBezTo>
                  <a:lnTo>
                    <a:pt x="35426" y="756"/>
                  </a:lnTo>
                  <a:cubicBezTo>
                    <a:pt x="35431" y="757"/>
                    <a:pt x="35436" y="757"/>
                    <a:pt x="35441" y="757"/>
                  </a:cubicBezTo>
                  <a:cubicBezTo>
                    <a:pt x="35488" y="757"/>
                    <a:pt x="35535" y="751"/>
                    <a:pt x="35582" y="741"/>
                  </a:cubicBezTo>
                  <a:cubicBezTo>
                    <a:pt x="35584" y="741"/>
                    <a:pt x="35587" y="741"/>
                    <a:pt x="35589" y="741"/>
                  </a:cubicBezTo>
                  <a:cubicBezTo>
                    <a:pt x="35596" y="741"/>
                    <a:pt x="35603" y="740"/>
                    <a:pt x="35609" y="738"/>
                  </a:cubicBezTo>
                  <a:cubicBezTo>
                    <a:pt x="35656" y="727"/>
                    <a:pt x="35702" y="714"/>
                    <a:pt x="35747" y="699"/>
                  </a:cubicBezTo>
                  <a:cubicBezTo>
                    <a:pt x="35785" y="683"/>
                    <a:pt x="35824" y="667"/>
                    <a:pt x="35860" y="646"/>
                  </a:cubicBezTo>
                  <a:cubicBezTo>
                    <a:pt x="35864" y="646"/>
                    <a:pt x="35864" y="643"/>
                    <a:pt x="35869" y="643"/>
                  </a:cubicBezTo>
                  <a:cubicBezTo>
                    <a:pt x="35889" y="632"/>
                    <a:pt x="35908" y="617"/>
                    <a:pt x="35927" y="604"/>
                  </a:cubicBezTo>
                  <a:cubicBezTo>
                    <a:pt x="35954" y="588"/>
                    <a:pt x="35980" y="570"/>
                    <a:pt x="36005" y="549"/>
                  </a:cubicBezTo>
                  <a:lnTo>
                    <a:pt x="36005" y="545"/>
                  </a:lnTo>
                  <a:cubicBezTo>
                    <a:pt x="36006" y="546"/>
                    <a:pt x="36007" y="547"/>
                    <a:pt x="36008" y="547"/>
                  </a:cubicBezTo>
                  <a:cubicBezTo>
                    <a:pt x="36009" y="547"/>
                    <a:pt x="36009" y="545"/>
                    <a:pt x="36009" y="545"/>
                  </a:cubicBezTo>
                  <a:cubicBezTo>
                    <a:pt x="36014" y="542"/>
                    <a:pt x="36016" y="542"/>
                    <a:pt x="36016" y="538"/>
                  </a:cubicBezTo>
                  <a:cubicBezTo>
                    <a:pt x="36098" y="471"/>
                    <a:pt x="36166" y="390"/>
                    <a:pt x="36216" y="299"/>
                  </a:cubicBezTo>
                  <a:cubicBezTo>
                    <a:pt x="36242" y="254"/>
                    <a:pt x="36264" y="206"/>
                    <a:pt x="36283" y="157"/>
                  </a:cubicBezTo>
                  <a:cubicBezTo>
                    <a:pt x="36300" y="106"/>
                    <a:pt x="36313"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602970" y="4477248"/>
              <a:ext cx="565608" cy="106040"/>
            </a:xfrm>
            <a:custGeom>
              <a:avLst/>
              <a:gdLst/>
              <a:ahLst/>
              <a:cxnLst/>
              <a:rect l="l" t="t" r="r" b="b"/>
              <a:pathLst>
                <a:path w="36356" h="6816" extrusionOk="0">
                  <a:moveTo>
                    <a:pt x="35447" y="0"/>
                  </a:moveTo>
                  <a:cubicBezTo>
                    <a:pt x="35446" y="0"/>
                    <a:pt x="35444" y="0"/>
                    <a:pt x="35442" y="0"/>
                  </a:cubicBezTo>
                  <a:lnTo>
                    <a:pt x="912" y="0"/>
                  </a:lnTo>
                  <a:cubicBezTo>
                    <a:pt x="911" y="0"/>
                    <a:pt x="910" y="0"/>
                    <a:pt x="909" y="0"/>
                  </a:cubicBezTo>
                  <a:cubicBezTo>
                    <a:pt x="467" y="0"/>
                    <a:pt x="90" y="319"/>
                    <a:pt x="17" y="754"/>
                  </a:cubicBezTo>
                  <a:cubicBezTo>
                    <a:pt x="5" y="806"/>
                    <a:pt x="1" y="858"/>
                    <a:pt x="1" y="910"/>
                  </a:cubicBezTo>
                  <a:lnTo>
                    <a:pt x="1" y="5905"/>
                  </a:lnTo>
                  <a:cubicBezTo>
                    <a:pt x="1" y="5956"/>
                    <a:pt x="7" y="6008"/>
                    <a:pt x="17" y="6059"/>
                  </a:cubicBezTo>
                  <a:cubicBezTo>
                    <a:pt x="25" y="6111"/>
                    <a:pt x="38" y="6165"/>
                    <a:pt x="56" y="6215"/>
                  </a:cubicBezTo>
                  <a:cubicBezTo>
                    <a:pt x="75" y="6264"/>
                    <a:pt x="96" y="6311"/>
                    <a:pt x="122" y="6356"/>
                  </a:cubicBezTo>
                  <a:cubicBezTo>
                    <a:pt x="198" y="6488"/>
                    <a:pt x="304" y="6598"/>
                    <a:pt x="432" y="6677"/>
                  </a:cubicBezTo>
                  <a:cubicBezTo>
                    <a:pt x="444" y="6686"/>
                    <a:pt x="460" y="6693"/>
                    <a:pt x="476" y="6705"/>
                  </a:cubicBezTo>
                  <a:cubicBezTo>
                    <a:pt x="512" y="6725"/>
                    <a:pt x="551" y="6741"/>
                    <a:pt x="590" y="6757"/>
                  </a:cubicBezTo>
                  <a:cubicBezTo>
                    <a:pt x="634" y="6773"/>
                    <a:pt x="680" y="6786"/>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5"/>
                  </a:cubicBezTo>
                  <a:lnTo>
                    <a:pt x="35442" y="6815"/>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6"/>
                    <a:pt x="35718" y="6773"/>
                    <a:pt x="35763" y="6757"/>
                  </a:cubicBezTo>
                  <a:cubicBezTo>
                    <a:pt x="35801" y="6741"/>
                    <a:pt x="35840" y="6725"/>
                    <a:pt x="35876" y="6705"/>
                  </a:cubicBezTo>
                  <a:cubicBezTo>
                    <a:pt x="35880" y="6705"/>
                    <a:pt x="35880" y="6702"/>
                    <a:pt x="35885" y="6702"/>
                  </a:cubicBezTo>
                  <a:cubicBezTo>
                    <a:pt x="35905" y="6690"/>
                    <a:pt x="35924" y="6676"/>
                    <a:pt x="35943" y="6663"/>
                  </a:cubicBezTo>
                  <a:cubicBezTo>
                    <a:pt x="35970" y="6647"/>
                    <a:pt x="35996" y="6628"/>
                    <a:pt x="36021" y="6608"/>
                  </a:cubicBezTo>
                  <a:cubicBezTo>
                    <a:pt x="36024" y="6608"/>
                    <a:pt x="36025" y="6606"/>
                    <a:pt x="36025" y="6603"/>
                  </a:cubicBezTo>
                  <a:cubicBezTo>
                    <a:pt x="36030" y="6600"/>
                    <a:pt x="36032" y="6600"/>
                    <a:pt x="36032" y="6596"/>
                  </a:cubicBezTo>
                  <a:cubicBezTo>
                    <a:pt x="36114" y="6530"/>
                    <a:pt x="36182" y="6448"/>
                    <a:pt x="36232" y="6357"/>
                  </a:cubicBezTo>
                  <a:cubicBezTo>
                    <a:pt x="36258" y="6312"/>
                    <a:pt x="36280" y="6264"/>
                    <a:pt x="36299" y="6215"/>
                  </a:cubicBezTo>
                  <a:cubicBezTo>
                    <a:pt x="36316" y="6165"/>
                    <a:pt x="36329" y="6112"/>
                    <a:pt x="36338" y="6059"/>
                  </a:cubicBezTo>
                  <a:cubicBezTo>
                    <a:pt x="36350" y="6008"/>
                    <a:pt x="36354" y="5957"/>
                    <a:pt x="36354" y="5905"/>
                  </a:cubicBezTo>
                  <a:lnTo>
                    <a:pt x="36354" y="910"/>
                  </a:lnTo>
                  <a:cubicBezTo>
                    <a:pt x="36355" y="858"/>
                    <a:pt x="36350" y="806"/>
                    <a:pt x="36339" y="754"/>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999858" y="4477248"/>
              <a:ext cx="119279" cy="106055"/>
            </a:xfrm>
            <a:custGeom>
              <a:avLst/>
              <a:gdLst/>
              <a:ahLst/>
              <a:cxnLst/>
              <a:rect l="l" t="t" r="r" b="b"/>
              <a:pathLst>
                <a:path w="7667" h="6817" extrusionOk="0">
                  <a:moveTo>
                    <a:pt x="1" y="0"/>
                  </a:moveTo>
                  <a:lnTo>
                    <a:pt x="1" y="6816"/>
                  </a:lnTo>
                  <a:lnTo>
                    <a:pt x="7667" y="6816"/>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603219" y="4477248"/>
              <a:ext cx="565095" cy="11730"/>
            </a:xfrm>
            <a:custGeom>
              <a:avLst/>
              <a:gdLst/>
              <a:ahLst/>
              <a:cxnLst/>
              <a:rect l="l" t="t" r="r" b="b"/>
              <a:pathLst>
                <a:path w="36323" h="754" extrusionOk="0">
                  <a:moveTo>
                    <a:pt x="35431" y="0"/>
                  </a:moveTo>
                  <a:cubicBezTo>
                    <a:pt x="35429" y="0"/>
                    <a:pt x="35427" y="0"/>
                    <a:pt x="35426" y="0"/>
                  </a:cubicBezTo>
                  <a:lnTo>
                    <a:pt x="896" y="0"/>
                  </a:lnTo>
                  <a:cubicBezTo>
                    <a:pt x="895" y="0"/>
                    <a:pt x="894" y="0"/>
                    <a:pt x="893" y="0"/>
                  </a:cubicBezTo>
                  <a:cubicBezTo>
                    <a:pt x="451" y="0"/>
                    <a:pt x="74" y="319"/>
                    <a:pt x="1" y="754"/>
                  </a:cubicBezTo>
                  <a:lnTo>
                    <a:pt x="36322" y="754"/>
                  </a:lnTo>
                  <a:cubicBezTo>
                    <a:pt x="36248" y="318"/>
                    <a:pt x="35871" y="0"/>
                    <a:pt x="35431" y="0"/>
                  </a:cubicBezTo>
                  <a:close/>
                </a:path>
              </a:pathLst>
            </a:custGeom>
            <a:solidFill>
              <a:srgbClr val="AEE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603219" y="4571495"/>
              <a:ext cx="565095" cy="11808"/>
            </a:xfrm>
            <a:custGeom>
              <a:avLst/>
              <a:gdLst/>
              <a:ahLst/>
              <a:cxnLst/>
              <a:rect l="l" t="t" r="r" b="b"/>
              <a:pathLst>
                <a:path w="36323" h="759" extrusionOk="0">
                  <a:moveTo>
                    <a:pt x="1" y="1"/>
                  </a:moveTo>
                  <a:cubicBezTo>
                    <a:pt x="9" y="54"/>
                    <a:pt x="22" y="107"/>
                    <a:pt x="40" y="159"/>
                  </a:cubicBezTo>
                  <a:cubicBezTo>
                    <a:pt x="59" y="206"/>
                    <a:pt x="80" y="254"/>
                    <a:pt x="106" y="299"/>
                  </a:cubicBezTo>
                  <a:cubicBezTo>
                    <a:pt x="182" y="431"/>
                    <a:pt x="288" y="541"/>
                    <a:pt x="416" y="621"/>
                  </a:cubicBezTo>
                  <a:cubicBezTo>
                    <a:pt x="428" y="628"/>
                    <a:pt x="444" y="637"/>
                    <a:pt x="460" y="648"/>
                  </a:cubicBezTo>
                  <a:cubicBezTo>
                    <a:pt x="496" y="667"/>
                    <a:pt x="535" y="684"/>
                    <a:pt x="574" y="699"/>
                  </a:cubicBezTo>
                  <a:cubicBezTo>
                    <a:pt x="618" y="716"/>
                    <a:pt x="664" y="729"/>
                    <a:pt x="710" y="738"/>
                  </a:cubicBezTo>
                  <a:cubicBezTo>
                    <a:pt x="719" y="741"/>
                    <a:pt x="729" y="742"/>
                    <a:pt x="738" y="742"/>
                  </a:cubicBezTo>
                  <a:cubicBezTo>
                    <a:pt x="790" y="754"/>
                    <a:pt x="842" y="758"/>
                    <a:pt x="896" y="758"/>
                  </a:cubicBezTo>
                  <a:lnTo>
                    <a:pt x="35426" y="758"/>
                  </a:lnTo>
                  <a:cubicBezTo>
                    <a:pt x="35478" y="758"/>
                    <a:pt x="35530" y="754"/>
                    <a:pt x="35582" y="742"/>
                  </a:cubicBezTo>
                  <a:cubicBezTo>
                    <a:pt x="35591" y="742"/>
                    <a:pt x="35601" y="742"/>
                    <a:pt x="35609" y="738"/>
                  </a:cubicBezTo>
                  <a:cubicBezTo>
                    <a:pt x="35656" y="729"/>
                    <a:pt x="35702" y="716"/>
                    <a:pt x="35747" y="699"/>
                  </a:cubicBezTo>
                  <a:cubicBezTo>
                    <a:pt x="35785" y="684"/>
                    <a:pt x="35824" y="667"/>
                    <a:pt x="35860" y="648"/>
                  </a:cubicBezTo>
                  <a:cubicBezTo>
                    <a:pt x="35864" y="648"/>
                    <a:pt x="35864" y="644"/>
                    <a:pt x="35869" y="644"/>
                  </a:cubicBezTo>
                  <a:cubicBezTo>
                    <a:pt x="35889"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4" y="542"/>
                    <a:pt x="36016" y="542"/>
                    <a:pt x="36016" y="540"/>
                  </a:cubicBezTo>
                  <a:cubicBezTo>
                    <a:pt x="36098" y="473"/>
                    <a:pt x="36166" y="392"/>
                    <a:pt x="36216" y="299"/>
                  </a:cubicBezTo>
                  <a:cubicBezTo>
                    <a:pt x="36242" y="254"/>
                    <a:pt x="36264" y="208"/>
                    <a:pt x="36283" y="159"/>
                  </a:cubicBezTo>
                  <a:cubicBezTo>
                    <a:pt x="36300" y="108"/>
                    <a:pt x="36313"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602970" y="4381507"/>
              <a:ext cx="565608" cy="106009"/>
            </a:xfrm>
            <a:custGeom>
              <a:avLst/>
              <a:gdLst/>
              <a:ahLst/>
              <a:cxnLst/>
              <a:rect l="l" t="t" r="r" b="b"/>
              <a:pathLst>
                <a:path w="36356" h="6814" extrusionOk="0">
                  <a:moveTo>
                    <a:pt x="35447" y="0"/>
                  </a:moveTo>
                  <a:cubicBezTo>
                    <a:pt x="35446" y="0"/>
                    <a:pt x="35444" y="1"/>
                    <a:pt x="35442" y="1"/>
                  </a:cubicBezTo>
                  <a:lnTo>
                    <a:pt x="912" y="1"/>
                  </a:lnTo>
                  <a:cubicBezTo>
                    <a:pt x="911" y="1"/>
                    <a:pt x="910" y="1"/>
                    <a:pt x="909" y="1"/>
                  </a:cubicBezTo>
                  <a:cubicBezTo>
                    <a:pt x="467" y="1"/>
                    <a:pt x="90" y="317"/>
                    <a:pt x="17" y="752"/>
                  </a:cubicBezTo>
                  <a:cubicBezTo>
                    <a:pt x="5" y="804"/>
                    <a:pt x="1" y="856"/>
                    <a:pt x="1" y="910"/>
                  </a:cubicBezTo>
                  <a:lnTo>
                    <a:pt x="1" y="5904"/>
                  </a:lnTo>
                  <a:cubicBezTo>
                    <a:pt x="1" y="5956"/>
                    <a:pt x="7" y="6007"/>
                    <a:pt x="17" y="6057"/>
                  </a:cubicBezTo>
                  <a:cubicBezTo>
                    <a:pt x="25" y="6111"/>
                    <a:pt x="38" y="6163"/>
                    <a:pt x="56" y="6214"/>
                  </a:cubicBezTo>
                  <a:cubicBezTo>
                    <a:pt x="75" y="6263"/>
                    <a:pt x="96" y="6311"/>
                    <a:pt x="122" y="6356"/>
                  </a:cubicBezTo>
                  <a:cubicBezTo>
                    <a:pt x="198" y="6486"/>
                    <a:pt x="304" y="6598"/>
                    <a:pt x="432" y="6677"/>
                  </a:cubicBezTo>
                  <a:cubicBezTo>
                    <a:pt x="444" y="6685"/>
                    <a:pt x="460" y="6692"/>
                    <a:pt x="476" y="6705"/>
                  </a:cubicBezTo>
                  <a:cubicBezTo>
                    <a:pt x="512" y="6724"/>
                    <a:pt x="551" y="6741"/>
                    <a:pt x="590" y="6756"/>
                  </a:cubicBezTo>
                  <a:cubicBezTo>
                    <a:pt x="634" y="6773"/>
                    <a:pt x="680" y="6786"/>
                    <a:pt x="726" y="6795"/>
                  </a:cubicBezTo>
                  <a:cubicBezTo>
                    <a:pt x="735" y="6798"/>
                    <a:pt x="745" y="6799"/>
                    <a:pt x="754" y="6799"/>
                  </a:cubicBezTo>
                  <a:cubicBezTo>
                    <a:pt x="801" y="6808"/>
                    <a:pt x="848" y="6814"/>
                    <a:pt x="895" y="6814"/>
                  </a:cubicBezTo>
                  <a:cubicBezTo>
                    <a:pt x="901" y="6814"/>
                    <a:pt x="906" y="6814"/>
                    <a:pt x="912" y="6813"/>
                  </a:cubicBezTo>
                  <a:lnTo>
                    <a:pt x="35442" y="6813"/>
                  </a:lnTo>
                  <a:cubicBezTo>
                    <a:pt x="35447" y="6814"/>
                    <a:pt x="35452" y="6814"/>
                    <a:pt x="35457" y="6814"/>
                  </a:cubicBezTo>
                  <a:cubicBezTo>
                    <a:pt x="35504" y="6814"/>
                    <a:pt x="35551" y="6808"/>
                    <a:pt x="35598" y="6799"/>
                  </a:cubicBezTo>
                  <a:cubicBezTo>
                    <a:pt x="35607" y="6799"/>
                    <a:pt x="35617" y="6798"/>
                    <a:pt x="35625" y="6795"/>
                  </a:cubicBezTo>
                  <a:cubicBezTo>
                    <a:pt x="35672" y="6786"/>
                    <a:pt x="35718" y="6773"/>
                    <a:pt x="35763" y="6756"/>
                  </a:cubicBezTo>
                  <a:cubicBezTo>
                    <a:pt x="35801" y="6741"/>
                    <a:pt x="35840" y="6724"/>
                    <a:pt x="35876" y="6705"/>
                  </a:cubicBezTo>
                  <a:cubicBezTo>
                    <a:pt x="35880" y="6705"/>
                    <a:pt x="35880" y="6700"/>
                    <a:pt x="35885" y="6700"/>
                  </a:cubicBezTo>
                  <a:cubicBezTo>
                    <a:pt x="35905" y="6689"/>
                    <a:pt x="35924" y="6676"/>
                    <a:pt x="35943" y="6661"/>
                  </a:cubicBezTo>
                  <a:cubicBezTo>
                    <a:pt x="35970" y="6645"/>
                    <a:pt x="35996" y="6627"/>
                    <a:pt x="36021" y="6606"/>
                  </a:cubicBezTo>
                  <a:cubicBezTo>
                    <a:pt x="36024" y="6606"/>
                    <a:pt x="36025" y="6605"/>
                    <a:pt x="36025" y="6603"/>
                  </a:cubicBezTo>
                  <a:cubicBezTo>
                    <a:pt x="36030" y="6599"/>
                    <a:pt x="36032" y="6599"/>
                    <a:pt x="36032" y="6595"/>
                  </a:cubicBezTo>
                  <a:cubicBezTo>
                    <a:pt x="36114" y="6528"/>
                    <a:pt x="36182" y="6447"/>
                    <a:pt x="36232" y="6356"/>
                  </a:cubicBezTo>
                  <a:cubicBezTo>
                    <a:pt x="36258" y="6311"/>
                    <a:pt x="36280" y="6263"/>
                    <a:pt x="36299" y="6215"/>
                  </a:cubicBezTo>
                  <a:cubicBezTo>
                    <a:pt x="36316" y="6163"/>
                    <a:pt x="36329" y="6111"/>
                    <a:pt x="36338" y="6057"/>
                  </a:cubicBezTo>
                  <a:cubicBezTo>
                    <a:pt x="36350" y="6008"/>
                    <a:pt x="36354" y="5956"/>
                    <a:pt x="36354" y="5905"/>
                  </a:cubicBezTo>
                  <a:lnTo>
                    <a:pt x="36354" y="910"/>
                  </a:lnTo>
                  <a:cubicBezTo>
                    <a:pt x="36355" y="856"/>
                    <a:pt x="36350" y="804"/>
                    <a:pt x="36339" y="752"/>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999858" y="4381507"/>
              <a:ext cx="119279" cy="106024"/>
            </a:xfrm>
            <a:custGeom>
              <a:avLst/>
              <a:gdLst/>
              <a:ahLst/>
              <a:cxnLst/>
              <a:rect l="l" t="t" r="r" b="b"/>
              <a:pathLst>
                <a:path w="7667" h="6815" extrusionOk="0">
                  <a:moveTo>
                    <a:pt x="1" y="1"/>
                  </a:moveTo>
                  <a:lnTo>
                    <a:pt x="1" y="6815"/>
                  </a:lnTo>
                  <a:lnTo>
                    <a:pt x="7667" y="6815"/>
                  </a:lnTo>
                  <a:lnTo>
                    <a:pt x="76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603219" y="4381507"/>
              <a:ext cx="565095" cy="11730"/>
            </a:xfrm>
            <a:custGeom>
              <a:avLst/>
              <a:gdLst/>
              <a:ahLst/>
              <a:cxnLst/>
              <a:rect l="l" t="t" r="r" b="b"/>
              <a:pathLst>
                <a:path w="36323" h="754" extrusionOk="0">
                  <a:moveTo>
                    <a:pt x="893" y="1"/>
                  </a:moveTo>
                  <a:cubicBezTo>
                    <a:pt x="451" y="1"/>
                    <a:pt x="74" y="319"/>
                    <a:pt x="1" y="754"/>
                  </a:cubicBezTo>
                  <a:lnTo>
                    <a:pt x="36322" y="754"/>
                  </a:lnTo>
                  <a:cubicBezTo>
                    <a:pt x="36247" y="319"/>
                    <a:pt x="35869" y="1"/>
                    <a:pt x="35429" y="1"/>
                  </a:cubicBezTo>
                  <a:cubicBezTo>
                    <a:pt x="35428" y="1"/>
                    <a:pt x="35427" y="1"/>
                    <a:pt x="35426" y="1"/>
                  </a:cubicBezTo>
                  <a:lnTo>
                    <a:pt x="896" y="1"/>
                  </a:lnTo>
                  <a:cubicBezTo>
                    <a:pt x="895" y="1"/>
                    <a:pt x="894" y="1"/>
                    <a:pt x="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603219" y="4475739"/>
              <a:ext cx="565095" cy="11777"/>
            </a:xfrm>
            <a:custGeom>
              <a:avLst/>
              <a:gdLst/>
              <a:ahLst/>
              <a:cxnLst/>
              <a:rect l="l" t="t" r="r" b="b"/>
              <a:pathLst>
                <a:path w="36323" h="757" extrusionOk="0">
                  <a:moveTo>
                    <a:pt x="1" y="0"/>
                  </a:moveTo>
                  <a:cubicBezTo>
                    <a:pt x="9" y="54"/>
                    <a:pt x="22" y="106"/>
                    <a:pt x="40" y="157"/>
                  </a:cubicBezTo>
                  <a:cubicBezTo>
                    <a:pt x="59" y="206"/>
                    <a:pt x="80" y="254"/>
                    <a:pt x="106" y="299"/>
                  </a:cubicBezTo>
                  <a:cubicBezTo>
                    <a:pt x="182" y="431"/>
                    <a:pt x="288" y="541"/>
                    <a:pt x="416" y="620"/>
                  </a:cubicBezTo>
                  <a:cubicBezTo>
                    <a:pt x="428" y="628"/>
                    <a:pt x="444" y="636"/>
                    <a:pt x="460" y="648"/>
                  </a:cubicBezTo>
                  <a:cubicBezTo>
                    <a:pt x="496" y="667"/>
                    <a:pt x="535" y="684"/>
                    <a:pt x="574" y="699"/>
                  </a:cubicBezTo>
                  <a:cubicBezTo>
                    <a:pt x="618" y="716"/>
                    <a:pt x="664" y="729"/>
                    <a:pt x="710" y="738"/>
                  </a:cubicBezTo>
                  <a:cubicBezTo>
                    <a:pt x="719" y="741"/>
                    <a:pt x="729" y="742"/>
                    <a:pt x="738" y="742"/>
                  </a:cubicBezTo>
                  <a:cubicBezTo>
                    <a:pt x="785" y="751"/>
                    <a:pt x="832" y="757"/>
                    <a:pt x="879" y="757"/>
                  </a:cubicBezTo>
                  <a:cubicBezTo>
                    <a:pt x="885" y="757"/>
                    <a:pt x="890" y="757"/>
                    <a:pt x="896" y="756"/>
                  </a:cubicBezTo>
                  <a:lnTo>
                    <a:pt x="35426" y="756"/>
                  </a:lnTo>
                  <a:cubicBezTo>
                    <a:pt x="35431" y="757"/>
                    <a:pt x="35436" y="757"/>
                    <a:pt x="35441" y="757"/>
                  </a:cubicBezTo>
                  <a:cubicBezTo>
                    <a:pt x="35488" y="757"/>
                    <a:pt x="35535" y="751"/>
                    <a:pt x="35582" y="742"/>
                  </a:cubicBezTo>
                  <a:cubicBezTo>
                    <a:pt x="35591" y="742"/>
                    <a:pt x="35601" y="741"/>
                    <a:pt x="35609" y="738"/>
                  </a:cubicBezTo>
                  <a:cubicBezTo>
                    <a:pt x="35656" y="729"/>
                    <a:pt x="35702" y="716"/>
                    <a:pt x="35747" y="699"/>
                  </a:cubicBezTo>
                  <a:cubicBezTo>
                    <a:pt x="35785" y="684"/>
                    <a:pt x="35824" y="667"/>
                    <a:pt x="35860" y="648"/>
                  </a:cubicBezTo>
                  <a:cubicBezTo>
                    <a:pt x="35864" y="648"/>
                    <a:pt x="35864" y="643"/>
                    <a:pt x="35869" y="643"/>
                  </a:cubicBezTo>
                  <a:cubicBezTo>
                    <a:pt x="35889" y="632"/>
                    <a:pt x="35908" y="619"/>
                    <a:pt x="35927" y="604"/>
                  </a:cubicBezTo>
                  <a:cubicBezTo>
                    <a:pt x="35954" y="588"/>
                    <a:pt x="35980" y="571"/>
                    <a:pt x="36005" y="551"/>
                  </a:cubicBezTo>
                  <a:lnTo>
                    <a:pt x="36005" y="546"/>
                  </a:lnTo>
                  <a:cubicBezTo>
                    <a:pt x="36006" y="548"/>
                    <a:pt x="36007" y="548"/>
                    <a:pt x="36008" y="548"/>
                  </a:cubicBezTo>
                  <a:cubicBezTo>
                    <a:pt x="36009" y="548"/>
                    <a:pt x="36009" y="546"/>
                    <a:pt x="36009" y="546"/>
                  </a:cubicBezTo>
                  <a:cubicBezTo>
                    <a:pt x="36014" y="542"/>
                    <a:pt x="36016" y="542"/>
                    <a:pt x="36016" y="538"/>
                  </a:cubicBezTo>
                  <a:cubicBezTo>
                    <a:pt x="36098" y="471"/>
                    <a:pt x="36166" y="390"/>
                    <a:pt x="36216" y="299"/>
                  </a:cubicBezTo>
                  <a:cubicBezTo>
                    <a:pt x="36242" y="254"/>
                    <a:pt x="36264" y="208"/>
                    <a:pt x="36283" y="158"/>
                  </a:cubicBezTo>
                  <a:cubicBezTo>
                    <a:pt x="36300" y="108"/>
                    <a:pt x="36313" y="54"/>
                    <a:pt x="36322" y="2"/>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1394116" y="3998886"/>
              <a:ext cx="317404" cy="21236"/>
            </a:xfrm>
            <a:custGeom>
              <a:avLst/>
              <a:gdLst/>
              <a:ahLst/>
              <a:cxnLst/>
              <a:rect l="l" t="t" r="r" b="b"/>
              <a:pathLst>
                <a:path w="20402" h="1365" extrusionOk="0">
                  <a:moveTo>
                    <a:pt x="672" y="0"/>
                  </a:moveTo>
                  <a:cubicBezTo>
                    <a:pt x="300" y="6"/>
                    <a:pt x="0" y="310"/>
                    <a:pt x="0" y="683"/>
                  </a:cubicBezTo>
                  <a:cubicBezTo>
                    <a:pt x="0" y="1055"/>
                    <a:pt x="300" y="1359"/>
                    <a:pt x="672" y="1365"/>
                  </a:cubicBezTo>
                  <a:lnTo>
                    <a:pt x="19731" y="1365"/>
                  </a:lnTo>
                  <a:cubicBezTo>
                    <a:pt x="20103" y="1359"/>
                    <a:pt x="20401" y="1055"/>
                    <a:pt x="20401" y="683"/>
                  </a:cubicBezTo>
                  <a:cubicBezTo>
                    <a:pt x="20401" y="310"/>
                    <a:pt x="20103" y="6"/>
                    <a:pt x="19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404244" y="4180971"/>
              <a:ext cx="317746" cy="21236"/>
            </a:xfrm>
            <a:custGeom>
              <a:avLst/>
              <a:gdLst/>
              <a:ahLst/>
              <a:cxnLst/>
              <a:rect l="l" t="t" r="r" b="b"/>
              <a:pathLst>
                <a:path w="20424" h="1365" extrusionOk="0">
                  <a:moveTo>
                    <a:pt x="683" y="0"/>
                  </a:moveTo>
                  <a:cubicBezTo>
                    <a:pt x="307" y="0"/>
                    <a:pt x="1" y="306"/>
                    <a:pt x="1" y="683"/>
                  </a:cubicBezTo>
                  <a:cubicBezTo>
                    <a:pt x="1" y="1059"/>
                    <a:pt x="307" y="1365"/>
                    <a:pt x="683" y="1365"/>
                  </a:cubicBezTo>
                  <a:lnTo>
                    <a:pt x="19742" y="1365"/>
                  </a:lnTo>
                  <a:cubicBezTo>
                    <a:pt x="20118" y="1365"/>
                    <a:pt x="20424" y="1059"/>
                    <a:pt x="20424" y="683"/>
                  </a:cubicBezTo>
                  <a:cubicBezTo>
                    <a:pt x="20424" y="306"/>
                    <a:pt x="20118" y="0"/>
                    <a:pt x="197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1411011" y="4363025"/>
              <a:ext cx="317404" cy="21252"/>
            </a:xfrm>
            <a:custGeom>
              <a:avLst/>
              <a:gdLst/>
              <a:ahLst/>
              <a:cxnLst/>
              <a:rect l="l" t="t" r="r" b="b"/>
              <a:pathLst>
                <a:path w="20402" h="1366" extrusionOk="0">
                  <a:moveTo>
                    <a:pt x="671" y="1"/>
                  </a:moveTo>
                  <a:cubicBezTo>
                    <a:pt x="299" y="8"/>
                    <a:pt x="0" y="311"/>
                    <a:pt x="0" y="683"/>
                  </a:cubicBezTo>
                  <a:cubicBezTo>
                    <a:pt x="0" y="1057"/>
                    <a:pt x="299" y="1359"/>
                    <a:pt x="671" y="1365"/>
                  </a:cubicBezTo>
                  <a:lnTo>
                    <a:pt x="19731" y="1365"/>
                  </a:lnTo>
                  <a:cubicBezTo>
                    <a:pt x="20103" y="1359"/>
                    <a:pt x="20402" y="1057"/>
                    <a:pt x="20402" y="683"/>
                  </a:cubicBezTo>
                  <a:cubicBezTo>
                    <a:pt x="20402" y="311"/>
                    <a:pt x="20103" y="8"/>
                    <a:pt x="19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1428467" y="4545110"/>
              <a:ext cx="317420" cy="21252"/>
            </a:xfrm>
            <a:custGeom>
              <a:avLst/>
              <a:gdLst/>
              <a:ahLst/>
              <a:cxnLst/>
              <a:rect l="l" t="t" r="r" b="b"/>
              <a:pathLst>
                <a:path w="20403" h="1366" extrusionOk="0">
                  <a:moveTo>
                    <a:pt x="673" y="1"/>
                  </a:moveTo>
                  <a:cubicBezTo>
                    <a:pt x="301" y="8"/>
                    <a:pt x="1" y="311"/>
                    <a:pt x="1" y="683"/>
                  </a:cubicBezTo>
                  <a:cubicBezTo>
                    <a:pt x="1" y="1055"/>
                    <a:pt x="301" y="1359"/>
                    <a:pt x="673" y="1365"/>
                  </a:cubicBezTo>
                  <a:lnTo>
                    <a:pt x="19732" y="1365"/>
                  </a:lnTo>
                  <a:cubicBezTo>
                    <a:pt x="20104" y="1359"/>
                    <a:pt x="20402" y="1055"/>
                    <a:pt x="20402" y="683"/>
                  </a:cubicBezTo>
                  <a:cubicBezTo>
                    <a:pt x="20402" y="311"/>
                    <a:pt x="20104" y="8"/>
                    <a:pt x="197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1438439" y="4727195"/>
              <a:ext cx="317404" cy="21252"/>
            </a:xfrm>
            <a:custGeom>
              <a:avLst/>
              <a:gdLst/>
              <a:ahLst/>
              <a:cxnLst/>
              <a:rect l="l" t="t" r="r" b="b"/>
              <a:pathLst>
                <a:path w="20402" h="1366" extrusionOk="0">
                  <a:moveTo>
                    <a:pt x="671" y="1"/>
                  </a:moveTo>
                  <a:cubicBezTo>
                    <a:pt x="298" y="7"/>
                    <a:pt x="0" y="311"/>
                    <a:pt x="0" y="683"/>
                  </a:cubicBezTo>
                  <a:cubicBezTo>
                    <a:pt x="0" y="1055"/>
                    <a:pt x="298" y="1359"/>
                    <a:pt x="671" y="1365"/>
                  </a:cubicBezTo>
                  <a:lnTo>
                    <a:pt x="19729" y="1365"/>
                  </a:lnTo>
                  <a:cubicBezTo>
                    <a:pt x="20101" y="1359"/>
                    <a:pt x="20401" y="1055"/>
                    <a:pt x="20401" y="683"/>
                  </a:cubicBezTo>
                  <a:cubicBezTo>
                    <a:pt x="20401" y="311"/>
                    <a:pt x="20101" y="7"/>
                    <a:pt x="19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1676671" y="3817765"/>
              <a:ext cx="102057" cy="1109125"/>
            </a:xfrm>
            <a:custGeom>
              <a:avLst/>
              <a:gdLst/>
              <a:ahLst/>
              <a:cxnLst/>
              <a:rect l="l" t="t" r="r" b="b"/>
              <a:pathLst>
                <a:path w="6560" h="71292" extrusionOk="0">
                  <a:moveTo>
                    <a:pt x="714" y="0"/>
                  </a:moveTo>
                  <a:cubicBezTo>
                    <a:pt x="697" y="0"/>
                    <a:pt x="680" y="1"/>
                    <a:pt x="664" y="2"/>
                  </a:cubicBezTo>
                  <a:cubicBezTo>
                    <a:pt x="284" y="31"/>
                    <a:pt x="0" y="364"/>
                    <a:pt x="34" y="742"/>
                  </a:cubicBezTo>
                  <a:lnTo>
                    <a:pt x="5172" y="70660"/>
                  </a:lnTo>
                  <a:cubicBezTo>
                    <a:pt x="5198" y="71015"/>
                    <a:pt x="5495" y="71292"/>
                    <a:pt x="5852" y="71292"/>
                  </a:cubicBezTo>
                  <a:cubicBezTo>
                    <a:pt x="5869" y="71292"/>
                    <a:pt x="5886" y="71292"/>
                    <a:pt x="5902" y="71290"/>
                  </a:cubicBezTo>
                  <a:cubicBezTo>
                    <a:pt x="6279" y="71263"/>
                    <a:pt x="6560" y="70936"/>
                    <a:pt x="6532" y="70560"/>
                  </a:cubicBezTo>
                  <a:lnTo>
                    <a:pt x="1394" y="642"/>
                  </a:lnTo>
                  <a:cubicBezTo>
                    <a:pt x="1373" y="280"/>
                    <a:pt x="1072" y="0"/>
                    <a:pt x="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1380161" y="3817765"/>
              <a:ext cx="102073" cy="1109125"/>
            </a:xfrm>
            <a:custGeom>
              <a:avLst/>
              <a:gdLst/>
              <a:ahLst/>
              <a:cxnLst/>
              <a:rect l="l" t="t" r="r" b="b"/>
              <a:pathLst>
                <a:path w="6561" h="71292" extrusionOk="0">
                  <a:moveTo>
                    <a:pt x="713" y="0"/>
                  </a:moveTo>
                  <a:cubicBezTo>
                    <a:pt x="696" y="0"/>
                    <a:pt x="679" y="1"/>
                    <a:pt x="663" y="2"/>
                  </a:cubicBezTo>
                  <a:cubicBezTo>
                    <a:pt x="283" y="31"/>
                    <a:pt x="1" y="364"/>
                    <a:pt x="34" y="742"/>
                  </a:cubicBezTo>
                  <a:lnTo>
                    <a:pt x="5173" y="70660"/>
                  </a:lnTo>
                  <a:cubicBezTo>
                    <a:pt x="5199" y="71015"/>
                    <a:pt x="5494" y="71292"/>
                    <a:pt x="5852" y="71292"/>
                  </a:cubicBezTo>
                  <a:cubicBezTo>
                    <a:pt x="5868" y="71292"/>
                    <a:pt x="5885" y="71292"/>
                    <a:pt x="5903" y="71290"/>
                  </a:cubicBezTo>
                  <a:cubicBezTo>
                    <a:pt x="6278" y="71263"/>
                    <a:pt x="6560" y="70936"/>
                    <a:pt x="6533" y="70560"/>
                  </a:cubicBezTo>
                  <a:lnTo>
                    <a:pt x="1394" y="642"/>
                  </a:lnTo>
                  <a:cubicBezTo>
                    <a:pt x="1372" y="280"/>
                    <a:pt x="1071" y="0"/>
                    <a:pt x="7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1199911" y="3817921"/>
              <a:ext cx="499396" cy="1108970"/>
            </a:xfrm>
            <a:custGeom>
              <a:avLst/>
              <a:gdLst/>
              <a:ahLst/>
              <a:cxnLst/>
              <a:rect l="l" t="t" r="r" b="b"/>
              <a:pathLst>
                <a:path w="32100" h="71282" extrusionOk="0">
                  <a:moveTo>
                    <a:pt x="12160" y="1"/>
                  </a:moveTo>
                  <a:cubicBezTo>
                    <a:pt x="11826" y="1"/>
                    <a:pt x="11542" y="243"/>
                    <a:pt x="11487" y="573"/>
                  </a:cubicBezTo>
                  <a:lnTo>
                    <a:pt x="61" y="70490"/>
                  </a:lnTo>
                  <a:cubicBezTo>
                    <a:pt x="0" y="70862"/>
                    <a:pt x="252" y="71212"/>
                    <a:pt x="623" y="71273"/>
                  </a:cubicBezTo>
                  <a:cubicBezTo>
                    <a:pt x="658" y="71278"/>
                    <a:pt x="693" y="71281"/>
                    <a:pt x="728" y="71281"/>
                  </a:cubicBezTo>
                  <a:cubicBezTo>
                    <a:pt x="1057" y="71281"/>
                    <a:pt x="1351" y="71046"/>
                    <a:pt x="1406" y="70710"/>
                  </a:cubicBezTo>
                  <a:lnTo>
                    <a:pt x="12740" y="1365"/>
                  </a:lnTo>
                  <a:lnTo>
                    <a:pt x="30557" y="1365"/>
                  </a:lnTo>
                  <a:lnTo>
                    <a:pt x="19260" y="70490"/>
                  </a:lnTo>
                  <a:cubicBezTo>
                    <a:pt x="19199" y="70862"/>
                    <a:pt x="19451" y="71212"/>
                    <a:pt x="19823" y="71273"/>
                  </a:cubicBezTo>
                  <a:cubicBezTo>
                    <a:pt x="19860" y="71279"/>
                    <a:pt x="19897" y="71282"/>
                    <a:pt x="19935" y="71282"/>
                  </a:cubicBezTo>
                  <a:cubicBezTo>
                    <a:pt x="20268" y="71282"/>
                    <a:pt x="20552" y="71040"/>
                    <a:pt x="20607" y="70710"/>
                  </a:cubicBezTo>
                  <a:lnTo>
                    <a:pt x="32031" y="793"/>
                  </a:lnTo>
                  <a:cubicBezTo>
                    <a:pt x="32099" y="378"/>
                    <a:pt x="31779" y="1"/>
                    <a:pt x="31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1349061" y="3998886"/>
              <a:ext cx="319598" cy="21236"/>
            </a:xfrm>
            <a:custGeom>
              <a:avLst/>
              <a:gdLst/>
              <a:ahLst/>
              <a:cxnLst/>
              <a:rect l="l" t="t" r="r" b="b"/>
              <a:pathLst>
                <a:path w="20543" h="1365" extrusionOk="0">
                  <a:moveTo>
                    <a:pt x="672" y="0"/>
                  </a:moveTo>
                  <a:cubicBezTo>
                    <a:pt x="299" y="6"/>
                    <a:pt x="1" y="310"/>
                    <a:pt x="1" y="683"/>
                  </a:cubicBezTo>
                  <a:cubicBezTo>
                    <a:pt x="1" y="1055"/>
                    <a:pt x="299" y="1359"/>
                    <a:pt x="672" y="1365"/>
                  </a:cubicBezTo>
                  <a:lnTo>
                    <a:pt x="19872" y="1365"/>
                  </a:lnTo>
                  <a:cubicBezTo>
                    <a:pt x="20244" y="1359"/>
                    <a:pt x="20543" y="1055"/>
                    <a:pt x="20543" y="683"/>
                  </a:cubicBezTo>
                  <a:cubicBezTo>
                    <a:pt x="20543" y="310"/>
                    <a:pt x="20244" y="6"/>
                    <a:pt x="19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1321602" y="4180971"/>
              <a:ext cx="316688" cy="21236"/>
            </a:xfrm>
            <a:custGeom>
              <a:avLst/>
              <a:gdLst/>
              <a:ahLst/>
              <a:cxnLst/>
              <a:rect l="l" t="t" r="r" b="b"/>
              <a:pathLst>
                <a:path w="20356" h="1365" extrusionOk="0">
                  <a:moveTo>
                    <a:pt x="683" y="0"/>
                  </a:moveTo>
                  <a:cubicBezTo>
                    <a:pt x="305" y="0"/>
                    <a:pt x="0" y="306"/>
                    <a:pt x="0" y="683"/>
                  </a:cubicBezTo>
                  <a:cubicBezTo>
                    <a:pt x="0" y="1059"/>
                    <a:pt x="305" y="1365"/>
                    <a:pt x="683" y="1365"/>
                  </a:cubicBezTo>
                  <a:lnTo>
                    <a:pt x="19673" y="1365"/>
                  </a:lnTo>
                  <a:cubicBezTo>
                    <a:pt x="20050" y="1365"/>
                    <a:pt x="20355" y="1059"/>
                    <a:pt x="20355" y="683"/>
                  </a:cubicBezTo>
                  <a:cubicBezTo>
                    <a:pt x="20355" y="306"/>
                    <a:pt x="20050" y="0"/>
                    <a:pt x="19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1293754" y="4363025"/>
              <a:ext cx="313826" cy="21252"/>
            </a:xfrm>
            <a:custGeom>
              <a:avLst/>
              <a:gdLst/>
              <a:ahLst/>
              <a:cxnLst/>
              <a:rect l="l" t="t" r="r" b="b"/>
              <a:pathLst>
                <a:path w="20172" h="1366" extrusionOk="0">
                  <a:moveTo>
                    <a:pt x="672" y="1"/>
                  </a:moveTo>
                  <a:cubicBezTo>
                    <a:pt x="300" y="8"/>
                    <a:pt x="0" y="311"/>
                    <a:pt x="0" y="683"/>
                  </a:cubicBezTo>
                  <a:cubicBezTo>
                    <a:pt x="0" y="1057"/>
                    <a:pt x="300" y="1359"/>
                    <a:pt x="672" y="1365"/>
                  </a:cubicBezTo>
                  <a:lnTo>
                    <a:pt x="19501" y="1365"/>
                  </a:lnTo>
                  <a:cubicBezTo>
                    <a:pt x="19873" y="1359"/>
                    <a:pt x="20171" y="1057"/>
                    <a:pt x="20171" y="683"/>
                  </a:cubicBezTo>
                  <a:cubicBezTo>
                    <a:pt x="20171" y="311"/>
                    <a:pt x="19873" y="8"/>
                    <a:pt x="19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1265875" y="4545110"/>
              <a:ext cx="311166" cy="21252"/>
            </a:xfrm>
            <a:custGeom>
              <a:avLst/>
              <a:gdLst/>
              <a:ahLst/>
              <a:cxnLst/>
              <a:rect l="l" t="t" r="r" b="b"/>
              <a:pathLst>
                <a:path w="20001" h="1366" extrusionOk="0">
                  <a:moveTo>
                    <a:pt x="671" y="1"/>
                  </a:moveTo>
                  <a:cubicBezTo>
                    <a:pt x="299" y="8"/>
                    <a:pt x="1" y="311"/>
                    <a:pt x="1" y="683"/>
                  </a:cubicBezTo>
                  <a:cubicBezTo>
                    <a:pt x="1" y="1055"/>
                    <a:pt x="299" y="1359"/>
                    <a:pt x="671" y="1365"/>
                  </a:cubicBezTo>
                  <a:lnTo>
                    <a:pt x="19329" y="1365"/>
                  </a:lnTo>
                  <a:cubicBezTo>
                    <a:pt x="19701" y="1359"/>
                    <a:pt x="20001" y="1055"/>
                    <a:pt x="20001" y="683"/>
                  </a:cubicBezTo>
                  <a:cubicBezTo>
                    <a:pt x="20001" y="311"/>
                    <a:pt x="19701" y="8"/>
                    <a:pt x="193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1236052" y="4727195"/>
              <a:ext cx="310434" cy="21252"/>
            </a:xfrm>
            <a:custGeom>
              <a:avLst/>
              <a:gdLst/>
              <a:ahLst/>
              <a:cxnLst/>
              <a:rect l="l" t="t" r="r" b="b"/>
              <a:pathLst>
                <a:path w="19954" h="1366" extrusionOk="0">
                  <a:moveTo>
                    <a:pt x="671" y="1"/>
                  </a:moveTo>
                  <a:cubicBezTo>
                    <a:pt x="299" y="7"/>
                    <a:pt x="0" y="311"/>
                    <a:pt x="0" y="683"/>
                  </a:cubicBezTo>
                  <a:cubicBezTo>
                    <a:pt x="0" y="1055"/>
                    <a:pt x="299" y="1359"/>
                    <a:pt x="671" y="1365"/>
                  </a:cubicBezTo>
                  <a:lnTo>
                    <a:pt x="19283" y="1365"/>
                  </a:lnTo>
                  <a:cubicBezTo>
                    <a:pt x="19655" y="1359"/>
                    <a:pt x="19954" y="1055"/>
                    <a:pt x="19954" y="683"/>
                  </a:cubicBezTo>
                  <a:cubicBezTo>
                    <a:pt x="19954" y="311"/>
                    <a:pt x="19655" y="7"/>
                    <a:pt x="19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1336288" y="3477010"/>
              <a:ext cx="387864" cy="580435"/>
            </a:xfrm>
            <a:custGeom>
              <a:avLst/>
              <a:gdLst/>
              <a:ahLst/>
              <a:cxnLst/>
              <a:rect l="l" t="t" r="r" b="b"/>
              <a:pathLst>
                <a:path w="24931" h="37309" extrusionOk="0">
                  <a:moveTo>
                    <a:pt x="21788" y="1"/>
                  </a:moveTo>
                  <a:lnTo>
                    <a:pt x="15543" y="1913"/>
                  </a:lnTo>
                  <a:lnTo>
                    <a:pt x="12842" y="17562"/>
                  </a:lnTo>
                  <a:lnTo>
                    <a:pt x="1" y="32117"/>
                  </a:lnTo>
                  <a:lnTo>
                    <a:pt x="3249" y="37308"/>
                  </a:lnTo>
                  <a:lnTo>
                    <a:pt x="23252" y="18831"/>
                  </a:lnTo>
                  <a:cubicBezTo>
                    <a:pt x="24381" y="17757"/>
                    <a:pt x="24931" y="16221"/>
                    <a:pt x="24772" y="14672"/>
                  </a:cubicBezTo>
                  <a:cubicBezTo>
                    <a:pt x="24036" y="7531"/>
                    <a:pt x="21788" y="1"/>
                    <a:pt x="21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1281402" y="3985304"/>
              <a:ext cx="105449" cy="172642"/>
            </a:xfrm>
            <a:custGeom>
              <a:avLst/>
              <a:gdLst/>
              <a:ahLst/>
              <a:cxnLst/>
              <a:rect l="l" t="t" r="r" b="b"/>
              <a:pathLst>
                <a:path w="6778" h="11097" extrusionOk="0">
                  <a:moveTo>
                    <a:pt x="3891" y="0"/>
                  </a:moveTo>
                  <a:lnTo>
                    <a:pt x="573" y="1383"/>
                  </a:lnTo>
                  <a:cubicBezTo>
                    <a:pt x="134" y="1658"/>
                    <a:pt x="1" y="2238"/>
                    <a:pt x="276" y="2677"/>
                  </a:cubicBezTo>
                  <a:lnTo>
                    <a:pt x="5320" y="10726"/>
                  </a:lnTo>
                  <a:cubicBezTo>
                    <a:pt x="5470" y="10965"/>
                    <a:pt x="5727" y="11096"/>
                    <a:pt x="5991" y="11096"/>
                  </a:cubicBezTo>
                  <a:cubicBezTo>
                    <a:pt x="6135" y="11096"/>
                    <a:pt x="6280" y="11057"/>
                    <a:pt x="6411" y="10976"/>
                  </a:cubicBezTo>
                  <a:cubicBezTo>
                    <a:pt x="6620" y="10845"/>
                    <a:pt x="6756" y="10625"/>
                    <a:pt x="6777" y="10380"/>
                  </a:cubicBezTo>
                  <a:lnTo>
                    <a:pt x="6411" y="4021"/>
                  </a:lnTo>
                  <a:lnTo>
                    <a:pt x="3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1461464" y="3492240"/>
              <a:ext cx="180669" cy="624011"/>
            </a:xfrm>
            <a:custGeom>
              <a:avLst/>
              <a:gdLst/>
              <a:ahLst/>
              <a:cxnLst/>
              <a:rect l="l" t="t" r="r" b="b"/>
              <a:pathLst>
                <a:path w="11613" h="40110" extrusionOk="0">
                  <a:moveTo>
                    <a:pt x="10155" y="1"/>
                  </a:moveTo>
                  <a:lnTo>
                    <a:pt x="0" y="1346"/>
                  </a:lnTo>
                  <a:lnTo>
                    <a:pt x="2145" y="19653"/>
                  </a:lnTo>
                  <a:lnTo>
                    <a:pt x="940" y="40109"/>
                  </a:lnTo>
                  <a:lnTo>
                    <a:pt x="7497" y="40109"/>
                  </a:lnTo>
                  <a:lnTo>
                    <a:pt x="11465" y="19685"/>
                  </a:lnTo>
                  <a:cubicBezTo>
                    <a:pt x="11580" y="19096"/>
                    <a:pt x="11613" y="18492"/>
                    <a:pt x="11567" y="17892"/>
                  </a:cubicBezTo>
                  <a:lnTo>
                    <a:pt x="101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1477037" y="4116034"/>
              <a:ext cx="174695" cy="69791"/>
            </a:xfrm>
            <a:custGeom>
              <a:avLst/>
              <a:gdLst/>
              <a:ahLst/>
              <a:cxnLst/>
              <a:rect l="l" t="t" r="r" b="b"/>
              <a:pathLst>
                <a:path w="11229" h="4486" extrusionOk="0">
                  <a:moveTo>
                    <a:pt x="590" y="0"/>
                  </a:moveTo>
                  <a:lnTo>
                    <a:pt x="0" y="3547"/>
                  </a:lnTo>
                  <a:cubicBezTo>
                    <a:pt x="0" y="4064"/>
                    <a:pt x="420" y="4486"/>
                    <a:pt x="939" y="4486"/>
                  </a:cubicBezTo>
                  <a:lnTo>
                    <a:pt x="10438" y="4486"/>
                  </a:lnTo>
                  <a:cubicBezTo>
                    <a:pt x="10874" y="4484"/>
                    <a:pt x="11229" y="4131"/>
                    <a:pt x="11229" y="3694"/>
                  </a:cubicBezTo>
                  <a:cubicBezTo>
                    <a:pt x="11229" y="3447"/>
                    <a:pt x="11113" y="3216"/>
                    <a:pt x="10918" y="3066"/>
                  </a:cubicBezTo>
                  <a:lnTo>
                    <a:pt x="5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1569293" y="2711705"/>
              <a:ext cx="96643" cy="92956"/>
            </a:xfrm>
            <a:custGeom>
              <a:avLst/>
              <a:gdLst/>
              <a:ahLst/>
              <a:cxnLst/>
              <a:rect l="l" t="t" r="r" b="b"/>
              <a:pathLst>
                <a:path w="6212" h="5975" extrusionOk="0">
                  <a:moveTo>
                    <a:pt x="3224" y="0"/>
                  </a:moveTo>
                  <a:cubicBezTo>
                    <a:pt x="2016" y="0"/>
                    <a:pt x="926" y="729"/>
                    <a:pt x="464" y="1844"/>
                  </a:cubicBezTo>
                  <a:cubicBezTo>
                    <a:pt x="1" y="2961"/>
                    <a:pt x="257" y="4245"/>
                    <a:pt x="1112" y="5100"/>
                  </a:cubicBezTo>
                  <a:cubicBezTo>
                    <a:pt x="1683" y="5671"/>
                    <a:pt x="2447" y="5975"/>
                    <a:pt x="3224" y="5975"/>
                  </a:cubicBezTo>
                  <a:cubicBezTo>
                    <a:pt x="3609" y="5975"/>
                    <a:pt x="3997" y="5900"/>
                    <a:pt x="4366" y="5747"/>
                  </a:cubicBezTo>
                  <a:cubicBezTo>
                    <a:pt x="5483" y="5285"/>
                    <a:pt x="6211" y="4196"/>
                    <a:pt x="6211" y="2988"/>
                  </a:cubicBezTo>
                  <a:cubicBezTo>
                    <a:pt x="6211" y="1337"/>
                    <a:pt x="4873" y="0"/>
                    <a:pt x="3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1619435" y="2758191"/>
              <a:ext cx="77103" cy="103053"/>
            </a:xfrm>
            <a:custGeom>
              <a:avLst/>
              <a:gdLst/>
              <a:ahLst/>
              <a:cxnLst/>
              <a:rect l="l" t="t" r="r" b="b"/>
              <a:pathLst>
                <a:path w="4956" h="6624" extrusionOk="0">
                  <a:moveTo>
                    <a:pt x="2373" y="0"/>
                  </a:moveTo>
                  <a:lnTo>
                    <a:pt x="1" y="2034"/>
                  </a:lnTo>
                  <a:lnTo>
                    <a:pt x="1617" y="6624"/>
                  </a:lnTo>
                  <a:lnTo>
                    <a:pt x="4955" y="5138"/>
                  </a:lnTo>
                  <a:lnTo>
                    <a:pt x="23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1595819" y="2793569"/>
              <a:ext cx="175909" cy="475422"/>
            </a:xfrm>
            <a:custGeom>
              <a:avLst/>
              <a:gdLst/>
              <a:ahLst/>
              <a:cxnLst/>
              <a:rect l="l" t="t" r="r" b="b"/>
              <a:pathLst>
                <a:path w="11307" h="30559" extrusionOk="0">
                  <a:moveTo>
                    <a:pt x="6722" y="0"/>
                  </a:moveTo>
                  <a:lnTo>
                    <a:pt x="875" y="2303"/>
                  </a:lnTo>
                  <a:lnTo>
                    <a:pt x="4729" y="13477"/>
                  </a:lnTo>
                  <a:lnTo>
                    <a:pt x="1" y="21809"/>
                  </a:lnTo>
                  <a:lnTo>
                    <a:pt x="2951" y="30558"/>
                  </a:lnTo>
                  <a:lnTo>
                    <a:pt x="10653" y="16278"/>
                  </a:lnTo>
                  <a:cubicBezTo>
                    <a:pt x="11159" y="15253"/>
                    <a:pt x="11306" y="14088"/>
                    <a:pt x="11075" y="12969"/>
                  </a:cubicBezTo>
                  <a:lnTo>
                    <a:pt x="67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1197656" y="3179690"/>
              <a:ext cx="290490" cy="111314"/>
            </a:xfrm>
            <a:custGeom>
              <a:avLst/>
              <a:gdLst/>
              <a:ahLst/>
              <a:cxnLst/>
              <a:rect l="l" t="t" r="r" b="b"/>
              <a:pathLst>
                <a:path w="18672" h="7155" extrusionOk="0">
                  <a:moveTo>
                    <a:pt x="14515" y="1"/>
                  </a:moveTo>
                  <a:cubicBezTo>
                    <a:pt x="14464" y="1"/>
                    <a:pt x="14413" y="2"/>
                    <a:pt x="14362" y="4"/>
                  </a:cubicBezTo>
                  <a:lnTo>
                    <a:pt x="720" y="405"/>
                  </a:lnTo>
                  <a:lnTo>
                    <a:pt x="0" y="6595"/>
                  </a:lnTo>
                  <a:lnTo>
                    <a:pt x="14420" y="7153"/>
                  </a:lnTo>
                  <a:cubicBezTo>
                    <a:pt x="14450" y="7154"/>
                    <a:pt x="14479" y="7154"/>
                    <a:pt x="14509" y="7154"/>
                  </a:cubicBezTo>
                  <a:cubicBezTo>
                    <a:pt x="16050" y="7154"/>
                    <a:pt x="17423" y="6166"/>
                    <a:pt x="17907" y="4695"/>
                  </a:cubicBezTo>
                  <a:cubicBezTo>
                    <a:pt x="18672" y="2372"/>
                    <a:pt x="16932" y="1"/>
                    <a:pt x="14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1252356" y="2920004"/>
              <a:ext cx="97872" cy="92972"/>
            </a:xfrm>
            <a:custGeom>
              <a:avLst/>
              <a:gdLst/>
              <a:ahLst/>
              <a:cxnLst/>
              <a:rect l="l" t="t" r="r" b="b"/>
              <a:pathLst>
                <a:path w="6291" h="5976" extrusionOk="0">
                  <a:moveTo>
                    <a:pt x="3001" y="0"/>
                  </a:moveTo>
                  <a:cubicBezTo>
                    <a:pt x="2627" y="0"/>
                    <a:pt x="2250" y="71"/>
                    <a:pt x="1889" y="216"/>
                  </a:cubicBezTo>
                  <a:cubicBezTo>
                    <a:pt x="768" y="666"/>
                    <a:pt x="28" y="1746"/>
                    <a:pt x="15" y="2954"/>
                  </a:cubicBezTo>
                  <a:cubicBezTo>
                    <a:pt x="1" y="4162"/>
                    <a:pt x="716" y="5260"/>
                    <a:pt x="1827" y="5735"/>
                  </a:cubicBezTo>
                  <a:cubicBezTo>
                    <a:pt x="2205" y="5897"/>
                    <a:pt x="2604" y="5976"/>
                    <a:pt x="3000" y="5976"/>
                  </a:cubicBezTo>
                  <a:cubicBezTo>
                    <a:pt x="3766" y="5976"/>
                    <a:pt x="4520" y="5681"/>
                    <a:pt x="5090" y="5124"/>
                  </a:cubicBezTo>
                  <a:cubicBezTo>
                    <a:pt x="6269" y="3971"/>
                    <a:pt x="6291" y="2078"/>
                    <a:pt x="5137" y="899"/>
                  </a:cubicBezTo>
                  <a:cubicBezTo>
                    <a:pt x="4564" y="313"/>
                    <a:pt x="3789" y="0"/>
                    <a:pt x="3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1232349" y="2988597"/>
              <a:ext cx="81895" cy="88896"/>
            </a:xfrm>
            <a:custGeom>
              <a:avLst/>
              <a:gdLst/>
              <a:ahLst/>
              <a:cxnLst/>
              <a:rect l="l" t="t" r="r" b="b"/>
              <a:pathLst>
                <a:path w="5264" h="5714" extrusionOk="0">
                  <a:moveTo>
                    <a:pt x="2151" y="1"/>
                  </a:moveTo>
                  <a:lnTo>
                    <a:pt x="1" y="4366"/>
                  </a:lnTo>
                  <a:lnTo>
                    <a:pt x="3397" y="5713"/>
                  </a:lnTo>
                  <a:lnTo>
                    <a:pt x="5264" y="276"/>
                  </a:lnTo>
                  <a:lnTo>
                    <a:pt x="2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1143936" y="3019479"/>
              <a:ext cx="166683" cy="262828"/>
            </a:xfrm>
            <a:custGeom>
              <a:avLst/>
              <a:gdLst/>
              <a:ahLst/>
              <a:cxnLst/>
              <a:rect l="l" t="t" r="r" b="b"/>
              <a:pathLst>
                <a:path w="10714" h="16894" extrusionOk="0">
                  <a:moveTo>
                    <a:pt x="6185" y="0"/>
                  </a:moveTo>
                  <a:lnTo>
                    <a:pt x="804" y="12556"/>
                  </a:lnTo>
                  <a:cubicBezTo>
                    <a:pt x="0" y="14434"/>
                    <a:pt x="1192" y="16565"/>
                    <a:pt x="3214" y="16860"/>
                  </a:cubicBezTo>
                  <a:cubicBezTo>
                    <a:pt x="3367" y="16882"/>
                    <a:pt x="3518" y="16893"/>
                    <a:pt x="3668" y="16893"/>
                  </a:cubicBezTo>
                  <a:cubicBezTo>
                    <a:pt x="5014" y="16893"/>
                    <a:pt x="6233" y="16018"/>
                    <a:pt x="6640" y="14698"/>
                  </a:cubicBezTo>
                  <a:lnTo>
                    <a:pt x="10714" y="1461"/>
                  </a:lnTo>
                  <a:lnTo>
                    <a:pt x="6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1417763" y="3114846"/>
              <a:ext cx="274450" cy="425747"/>
            </a:xfrm>
            <a:custGeom>
              <a:avLst/>
              <a:gdLst/>
              <a:ahLst/>
              <a:cxnLst/>
              <a:rect l="l" t="t" r="r" b="b"/>
              <a:pathLst>
                <a:path w="17641" h="27366" extrusionOk="0">
                  <a:moveTo>
                    <a:pt x="13372" y="1"/>
                  </a:moveTo>
                  <a:lnTo>
                    <a:pt x="8939" y="2491"/>
                  </a:lnTo>
                  <a:lnTo>
                    <a:pt x="5760" y="2802"/>
                  </a:lnTo>
                  <a:lnTo>
                    <a:pt x="1" y="4168"/>
                  </a:lnTo>
                  <a:lnTo>
                    <a:pt x="1739" y="26182"/>
                  </a:lnTo>
                  <a:cubicBezTo>
                    <a:pt x="1739" y="26182"/>
                    <a:pt x="3104" y="27365"/>
                    <a:pt x="6257" y="27365"/>
                  </a:cubicBezTo>
                  <a:cubicBezTo>
                    <a:pt x="8807" y="27365"/>
                    <a:pt x="12527" y="26591"/>
                    <a:pt x="17640" y="23793"/>
                  </a:cubicBezTo>
                  <a:lnTo>
                    <a:pt x="13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1005489" y="2315751"/>
              <a:ext cx="639242" cy="639227"/>
            </a:xfrm>
            <a:custGeom>
              <a:avLst/>
              <a:gdLst/>
              <a:ahLst/>
              <a:cxnLst/>
              <a:rect l="l" t="t" r="r" b="b"/>
              <a:pathLst>
                <a:path w="41089" h="41088" extrusionOk="0">
                  <a:moveTo>
                    <a:pt x="20545" y="0"/>
                  </a:moveTo>
                  <a:cubicBezTo>
                    <a:pt x="15097" y="0"/>
                    <a:pt x="9871" y="2164"/>
                    <a:pt x="6019" y="6018"/>
                  </a:cubicBezTo>
                  <a:cubicBezTo>
                    <a:pt x="2165" y="9870"/>
                    <a:pt x="1" y="15096"/>
                    <a:pt x="1" y="20545"/>
                  </a:cubicBezTo>
                  <a:cubicBezTo>
                    <a:pt x="1" y="25993"/>
                    <a:pt x="2165" y="31217"/>
                    <a:pt x="6019" y="35071"/>
                  </a:cubicBezTo>
                  <a:cubicBezTo>
                    <a:pt x="9871" y="38924"/>
                    <a:pt x="15097" y="41088"/>
                    <a:pt x="20545" y="41088"/>
                  </a:cubicBezTo>
                  <a:cubicBezTo>
                    <a:pt x="25994" y="41088"/>
                    <a:pt x="31220" y="38924"/>
                    <a:pt x="35072" y="35071"/>
                  </a:cubicBezTo>
                  <a:cubicBezTo>
                    <a:pt x="38925" y="31217"/>
                    <a:pt x="41089" y="25993"/>
                    <a:pt x="41089" y="20545"/>
                  </a:cubicBezTo>
                  <a:cubicBezTo>
                    <a:pt x="41089" y="15096"/>
                    <a:pt x="38925" y="9870"/>
                    <a:pt x="35072" y="6018"/>
                  </a:cubicBezTo>
                  <a:cubicBezTo>
                    <a:pt x="31220" y="2164"/>
                    <a:pt x="25994" y="0"/>
                    <a:pt x="20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961711" y="2315751"/>
              <a:ext cx="639258" cy="639227"/>
            </a:xfrm>
            <a:custGeom>
              <a:avLst/>
              <a:gdLst/>
              <a:ahLst/>
              <a:cxnLst/>
              <a:rect l="l" t="t" r="r" b="b"/>
              <a:pathLst>
                <a:path w="41090" h="41088" extrusionOk="0">
                  <a:moveTo>
                    <a:pt x="20545" y="0"/>
                  </a:moveTo>
                  <a:cubicBezTo>
                    <a:pt x="15097" y="0"/>
                    <a:pt x="9871" y="2164"/>
                    <a:pt x="6019" y="6018"/>
                  </a:cubicBezTo>
                  <a:cubicBezTo>
                    <a:pt x="2166" y="9870"/>
                    <a:pt x="1" y="15096"/>
                    <a:pt x="1" y="20545"/>
                  </a:cubicBezTo>
                  <a:cubicBezTo>
                    <a:pt x="1" y="25993"/>
                    <a:pt x="2166" y="31219"/>
                    <a:pt x="6019" y="35071"/>
                  </a:cubicBezTo>
                  <a:cubicBezTo>
                    <a:pt x="9871" y="38924"/>
                    <a:pt x="15097" y="41088"/>
                    <a:pt x="20545" y="41088"/>
                  </a:cubicBezTo>
                  <a:cubicBezTo>
                    <a:pt x="25994" y="41088"/>
                    <a:pt x="31220" y="38924"/>
                    <a:pt x="35072" y="35071"/>
                  </a:cubicBezTo>
                  <a:cubicBezTo>
                    <a:pt x="38925" y="31219"/>
                    <a:pt x="41090" y="25993"/>
                    <a:pt x="41090" y="20545"/>
                  </a:cubicBezTo>
                  <a:cubicBezTo>
                    <a:pt x="41090" y="15096"/>
                    <a:pt x="38925" y="9870"/>
                    <a:pt x="35072" y="6018"/>
                  </a:cubicBezTo>
                  <a:cubicBezTo>
                    <a:pt x="31220" y="2164"/>
                    <a:pt x="25994" y="0"/>
                    <a:pt x="20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1030661" y="2384686"/>
              <a:ext cx="501356" cy="501340"/>
            </a:xfrm>
            <a:custGeom>
              <a:avLst/>
              <a:gdLst/>
              <a:ahLst/>
              <a:cxnLst/>
              <a:rect l="l" t="t" r="r" b="b"/>
              <a:pathLst>
                <a:path w="32226" h="32225" extrusionOk="0">
                  <a:moveTo>
                    <a:pt x="16113" y="1"/>
                  </a:moveTo>
                  <a:cubicBezTo>
                    <a:pt x="11841" y="1"/>
                    <a:pt x="7742" y="1698"/>
                    <a:pt x="4721" y="4720"/>
                  </a:cubicBezTo>
                  <a:cubicBezTo>
                    <a:pt x="1698" y="7741"/>
                    <a:pt x="1" y="11839"/>
                    <a:pt x="1" y="16114"/>
                  </a:cubicBezTo>
                  <a:cubicBezTo>
                    <a:pt x="1" y="20386"/>
                    <a:pt x="1698" y="24485"/>
                    <a:pt x="4721" y="27506"/>
                  </a:cubicBezTo>
                  <a:cubicBezTo>
                    <a:pt x="7742" y="30527"/>
                    <a:pt x="11841" y="32225"/>
                    <a:pt x="16113" y="32225"/>
                  </a:cubicBezTo>
                  <a:cubicBezTo>
                    <a:pt x="20387" y="32225"/>
                    <a:pt x="24485" y="30527"/>
                    <a:pt x="27507" y="27506"/>
                  </a:cubicBezTo>
                  <a:cubicBezTo>
                    <a:pt x="30529" y="24485"/>
                    <a:pt x="32226" y="20386"/>
                    <a:pt x="32226" y="16114"/>
                  </a:cubicBezTo>
                  <a:cubicBezTo>
                    <a:pt x="32226" y="11839"/>
                    <a:pt x="30529" y="7741"/>
                    <a:pt x="27507" y="4720"/>
                  </a:cubicBezTo>
                  <a:cubicBezTo>
                    <a:pt x="24485" y="1698"/>
                    <a:pt x="20387" y="1"/>
                    <a:pt x="16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1270994" y="2384686"/>
              <a:ext cx="261024" cy="501792"/>
            </a:xfrm>
            <a:custGeom>
              <a:avLst/>
              <a:gdLst/>
              <a:ahLst/>
              <a:cxnLst/>
              <a:rect l="l" t="t" r="r" b="b"/>
              <a:pathLst>
                <a:path w="16778" h="32254" extrusionOk="0">
                  <a:moveTo>
                    <a:pt x="906" y="1"/>
                  </a:moveTo>
                  <a:cubicBezTo>
                    <a:pt x="602" y="1"/>
                    <a:pt x="300" y="11"/>
                    <a:pt x="1" y="28"/>
                  </a:cubicBezTo>
                  <a:cubicBezTo>
                    <a:pt x="8346" y="505"/>
                    <a:pt x="14143" y="7529"/>
                    <a:pt x="14143" y="16127"/>
                  </a:cubicBezTo>
                  <a:cubicBezTo>
                    <a:pt x="14143" y="24725"/>
                    <a:pt x="8346" y="31748"/>
                    <a:pt x="1" y="32226"/>
                  </a:cubicBezTo>
                  <a:cubicBezTo>
                    <a:pt x="300" y="32242"/>
                    <a:pt x="602" y="32254"/>
                    <a:pt x="906" y="32254"/>
                  </a:cubicBezTo>
                  <a:cubicBezTo>
                    <a:pt x="9671" y="32254"/>
                    <a:pt x="16778" y="25034"/>
                    <a:pt x="16778" y="16127"/>
                  </a:cubicBezTo>
                  <a:cubicBezTo>
                    <a:pt x="16778" y="7221"/>
                    <a:pt x="9671" y="1"/>
                    <a:pt x="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1164300" y="2459113"/>
              <a:ext cx="227388" cy="353264"/>
            </a:xfrm>
            <a:custGeom>
              <a:avLst/>
              <a:gdLst/>
              <a:ahLst/>
              <a:cxnLst/>
              <a:rect l="l" t="t" r="r" b="b"/>
              <a:pathLst>
                <a:path w="14616" h="22707" extrusionOk="0">
                  <a:moveTo>
                    <a:pt x="6113" y="1"/>
                  </a:moveTo>
                  <a:lnTo>
                    <a:pt x="6113" y="2658"/>
                  </a:lnTo>
                  <a:cubicBezTo>
                    <a:pt x="2199" y="3142"/>
                    <a:pt x="292" y="5388"/>
                    <a:pt x="292" y="8046"/>
                  </a:cubicBezTo>
                  <a:cubicBezTo>
                    <a:pt x="292" y="14326"/>
                    <a:pt x="9904" y="12369"/>
                    <a:pt x="9904" y="15050"/>
                  </a:cubicBezTo>
                  <a:cubicBezTo>
                    <a:pt x="9904" y="15871"/>
                    <a:pt x="9132" y="16426"/>
                    <a:pt x="7151" y="16426"/>
                  </a:cubicBezTo>
                  <a:cubicBezTo>
                    <a:pt x="5194" y="16426"/>
                    <a:pt x="3068" y="15750"/>
                    <a:pt x="1572" y="14759"/>
                  </a:cubicBezTo>
                  <a:lnTo>
                    <a:pt x="1" y="18286"/>
                  </a:lnTo>
                  <a:cubicBezTo>
                    <a:pt x="1403" y="19253"/>
                    <a:pt x="3697" y="19953"/>
                    <a:pt x="6113" y="20122"/>
                  </a:cubicBezTo>
                  <a:lnTo>
                    <a:pt x="6113" y="22706"/>
                  </a:lnTo>
                  <a:lnTo>
                    <a:pt x="9012" y="22706"/>
                  </a:lnTo>
                  <a:lnTo>
                    <a:pt x="9012" y="20025"/>
                  </a:lnTo>
                  <a:cubicBezTo>
                    <a:pt x="12779" y="19471"/>
                    <a:pt x="14616" y="17247"/>
                    <a:pt x="14616" y="14687"/>
                  </a:cubicBezTo>
                  <a:cubicBezTo>
                    <a:pt x="14616" y="8455"/>
                    <a:pt x="5026" y="10388"/>
                    <a:pt x="5026" y="7803"/>
                  </a:cubicBezTo>
                  <a:cubicBezTo>
                    <a:pt x="5026" y="6958"/>
                    <a:pt x="5751" y="6282"/>
                    <a:pt x="7756" y="6282"/>
                  </a:cubicBezTo>
                  <a:cubicBezTo>
                    <a:pt x="9229" y="6282"/>
                    <a:pt x="10823" y="6717"/>
                    <a:pt x="12442" y="7586"/>
                  </a:cubicBezTo>
                  <a:lnTo>
                    <a:pt x="13915" y="4036"/>
                  </a:lnTo>
                  <a:cubicBezTo>
                    <a:pt x="12562" y="3238"/>
                    <a:pt x="10798" y="2755"/>
                    <a:pt x="9011" y="2611"/>
                  </a:cubicBezTo>
                  <a:lnTo>
                    <a:pt x="9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444787" y="2955911"/>
              <a:ext cx="161736" cy="147672"/>
            </a:xfrm>
            <a:custGeom>
              <a:avLst/>
              <a:gdLst/>
              <a:ahLst/>
              <a:cxnLst/>
              <a:rect l="l" t="t" r="r" b="b"/>
              <a:pathLst>
                <a:path w="10396" h="9492" extrusionOk="0">
                  <a:moveTo>
                    <a:pt x="8569" y="0"/>
                  </a:moveTo>
                  <a:cubicBezTo>
                    <a:pt x="8502" y="9"/>
                    <a:pt x="5183" y="452"/>
                    <a:pt x="3240" y="1084"/>
                  </a:cubicBezTo>
                  <a:cubicBezTo>
                    <a:pt x="1278" y="1722"/>
                    <a:pt x="2512" y="4793"/>
                    <a:pt x="2512" y="4793"/>
                  </a:cubicBezTo>
                  <a:lnTo>
                    <a:pt x="0" y="5953"/>
                  </a:lnTo>
                  <a:cubicBezTo>
                    <a:pt x="898" y="8075"/>
                    <a:pt x="2825" y="9491"/>
                    <a:pt x="4915" y="9491"/>
                  </a:cubicBezTo>
                  <a:cubicBezTo>
                    <a:pt x="5172" y="9491"/>
                    <a:pt x="5431" y="9470"/>
                    <a:pt x="5691" y="9426"/>
                  </a:cubicBezTo>
                  <a:cubicBezTo>
                    <a:pt x="8533" y="8947"/>
                    <a:pt x="10395" y="5950"/>
                    <a:pt x="9852" y="2736"/>
                  </a:cubicBezTo>
                  <a:cubicBezTo>
                    <a:pt x="9658" y="1595"/>
                    <a:pt x="9202" y="684"/>
                    <a:pt x="8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472572" y="3071970"/>
              <a:ext cx="87480" cy="125845"/>
            </a:xfrm>
            <a:custGeom>
              <a:avLst/>
              <a:gdLst/>
              <a:ahLst/>
              <a:cxnLst/>
              <a:rect l="l" t="t" r="r" b="b"/>
              <a:pathLst>
                <a:path w="5623" h="8089" extrusionOk="0">
                  <a:moveTo>
                    <a:pt x="4558" y="1"/>
                  </a:moveTo>
                  <a:lnTo>
                    <a:pt x="0" y="726"/>
                  </a:lnTo>
                  <a:lnTo>
                    <a:pt x="865" y="6145"/>
                  </a:lnTo>
                  <a:cubicBezTo>
                    <a:pt x="1047" y="7280"/>
                    <a:pt x="2027" y="8089"/>
                    <a:pt x="3141" y="8089"/>
                  </a:cubicBezTo>
                  <a:cubicBezTo>
                    <a:pt x="3262" y="8089"/>
                    <a:pt x="3385" y="8079"/>
                    <a:pt x="3508" y="8059"/>
                  </a:cubicBezTo>
                  <a:lnTo>
                    <a:pt x="3901" y="7995"/>
                  </a:lnTo>
                  <a:cubicBezTo>
                    <a:pt x="5159" y="7794"/>
                    <a:pt x="5623" y="6676"/>
                    <a:pt x="5421" y="5417"/>
                  </a:cubicBezTo>
                  <a:lnTo>
                    <a:pt x="4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468667" y="3075579"/>
              <a:ext cx="88164" cy="78550"/>
            </a:xfrm>
            <a:custGeom>
              <a:avLst/>
              <a:gdLst/>
              <a:ahLst/>
              <a:cxnLst/>
              <a:rect l="l" t="t" r="r" b="b"/>
              <a:pathLst>
                <a:path w="5667" h="5049" extrusionOk="0">
                  <a:moveTo>
                    <a:pt x="1" y="0"/>
                  </a:moveTo>
                  <a:cubicBezTo>
                    <a:pt x="1" y="1"/>
                    <a:pt x="788" y="5049"/>
                    <a:pt x="5059" y="5049"/>
                  </a:cubicBezTo>
                  <a:cubicBezTo>
                    <a:pt x="5254" y="5049"/>
                    <a:pt x="5457" y="5038"/>
                    <a:pt x="5667" y="5016"/>
                  </a:cubicBezTo>
                  <a:lnTo>
                    <a:pt x="5126" y="186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570833" y="3003237"/>
              <a:ext cx="50033" cy="47217"/>
            </a:xfrm>
            <a:custGeom>
              <a:avLst/>
              <a:gdLst/>
              <a:ahLst/>
              <a:cxnLst/>
              <a:rect l="l" t="t" r="r" b="b"/>
              <a:pathLst>
                <a:path w="3216" h="3035" extrusionOk="0">
                  <a:moveTo>
                    <a:pt x="1609" y="1"/>
                  </a:moveTo>
                  <a:cubicBezTo>
                    <a:pt x="1509" y="1"/>
                    <a:pt x="1407" y="11"/>
                    <a:pt x="1304" y="32"/>
                  </a:cubicBezTo>
                  <a:cubicBezTo>
                    <a:pt x="703" y="153"/>
                    <a:pt x="235" y="626"/>
                    <a:pt x="118" y="1228"/>
                  </a:cubicBezTo>
                  <a:cubicBezTo>
                    <a:pt x="0" y="1831"/>
                    <a:pt x="258" y="2445"/>
                    <a:pt x="770" y="2784"/>
                  </a:cubicBezTo>
                  <a:cubicBezTo>
                    <a:pt x="1024" y="2951"/>
                    <a:pt x="1315" y="3034"/>
                    <a:pt x="1607" y="3034"/>
                  </a:cubicBezTo>
                  <a:cubicBezTo>
                    <a:pt x="1903" y="3034"/>
                    <a:pt x="2199" y="2948"/>
                    <a:pt x="2455" y="2775"/>
                  </a:cubicBezTo>
                  <a:cubicBezTo>
                    <a:pt x="2964" y="2432"/>
                    <a:pt x="3216" y="1816"/>
                    <a:pt x="3094" y="1215"/>
                  </a:cubicBezTo>
                  <a:cubicBezTo>
                    <a:pt x="2947" y="496"/>
                    <a:pt x="2315" y="1"/>
                    <a:pt x="1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451181" y="2962010"/>
              <a:ext cx="165158" cy="173824"/>
            </a:xfrm>
            <a:custGeom>
              <a:avLst/>
              <a:gdLst/>
              <a:ahLst/>
              <a:cxnLst/>
              <a:rect l="l" t="t" r="r" b="b"/>
              <a:pathLst>
                <a:path w="10616" h="11173" extrusionOk="0">
                  <a:moveTo>
                    <a:pt x="7254" y="1"/>
                  </a:moveTo>
                  <a:cubicBezTo>
                    <a:pt x="7116" y="1"/>
                    <a:pt x="6977" y="14"/>
                    <a:pt x="6837" y="43"/>
                  </a:cubicBezTo>
                  <a:lnTo>
                    <a:pt x="1036" y="1223"/>
                  </a:lnTo>
                  <a:cubicBezTo>
                    <a:pt x="406" y="1352"/>
                    <a:pt x="1" y="1966"/>
                    <a:pt x="128" y="2596"/>
                  </a:cubicBezTo>
                  <a:lnTo>
                    <a:pt x="1142" y="7571"/>
                  </a:lnTo>
                  <a:cubicBezTo>
                    <a:pt x="1576" y="9704"/>
                    <a:pt x="3451" y="11173"/>
                    <a:pt x="5545" y="11173"/>
                  </a:cubicBezTo>
                  <a:cubicBezTo>
                    <a:pt x="5841" y="11173"/>
                    <a:pt x="6142" y="11143"/>
                    <a:pt x="6444" y="11082"/>
                  </a:cubicBezTo>
                  <a:lnTo>
                    <a:pt x="6610" y="11047"/>
                  </a:lnTo>
                  <a:cubicBezTo>
                    <a:pt x="9044" y="10553"/>
                    <a:pt x="10616" y="8178"/>
                    <a:pt x="10120" y="5745"/>
                  </a:cubicBezTo>
                  <a:lnTo>
                    <a:pt x="9289" y="1665"/>
                  </a:lnTo>
                  <a:cubicBezTo>
                    <a:pt x="9089" y="680"/>
                    <a:pt x="8222" y="1"/>
                    <a:pt x="7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461464" y="3030463"/>
              <a:ext cx="152806" cy="110318"/>
            </a:xfrm>
            <a:custGeom>
              <a:avLst/>
              <a:gdLst/>
              <a:ahLst/>
              <a:cxnLst/>
              <a:rect l="l" t="t" r="r" b="b"/>
              <a:pathLst>
                <a:path w="9822" h="7091" extrusionOk="0">
                  <a:moveTo>
                    <a:pt x="1440" y="1"/>
                  </a:moveTo>
                  <a:lnTo>
                    <a:pt x="0" y="356"/>
                  </a:lnTo>
                  <a:lnTo>
                    <a:pt x="711" y="3193"/>
                  </a:lnTo>
                  <a:cubicBezTo>
                    <a:pt x="976" y="5539"/>
                    <a:pt x="2455" y="7091"/>
                    <a:pt x="4754" y="7091"/>
                  </a:cubicBezTo>
                  <a:cubicBezTo>
                    <a:pt x="5299" y="7091"/>
                    <a:pt x="5891" y="7003"/>
                    <a:pt x="6524" y="6818"/>
                  </a:cubicBezTo>
                  <a:cubicBezTo>
                    <a:pt x="9821" y="5854"/>
                    <a:pt x="9643" y="3170"/>
                    <a:pt x="9643" y="3170"/>
                  </a:cubicBezTo>
                  <a:cubicBezTo>
                    <a:pt x="9643" y="3170"/>
                    <a:pt x="9545" y="2252"/>
                    <a:pt x="8039" y="2252"/>
                  </a:cubicBezTo>
                  <a:cubicBezTo>
                    <a:pt x="7759" y="2252"/>
                    <a:pt x="7430" y="2284"/>
                    <a:pt x="7045" y="2359"/>
                  </a:cubicBezTo>
                  <a:cubicBezTo>
                    <a:pt x="4360" y="2883"/>
                    <a:pt x="5190" y="3599"/>
                    <a:pt x="3931" y="4120"/>
                  </a:cubicBezTo>
                  <a:cubicBezTo>
                    <a:pt x="3796" y="4176"/>
                    <a:pt x="3678" y="4198"/>
                    <a:pt x="3570" y="4198"/>
                  </a:cubicBezTo>
                  <a:cubicBezTo>
                    <a:pt x="3323" y="4198"/>
                    <a:pt x="3131" y="4082"/>
                    <a:pt x="2917" y="4003"/>
                  </a:cubicBezTo>
                  <a:cubicBezTo>
                    <a:pt x="2438" y="3823"/>
                    <a:pt x="2108" y="3375"/>
                    <a:pt x="2008" y="2871"/>
                  </a:cubicBezTo>
                  <a:lnTo>
                    <a:pt x="1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429556" y="2932466"/>
              <a:ext cx="148543" cy="116090"/>
            </a:xfrm>
            <a:custGeom>
              <a:avLst/>
              <a:gdLst/>
              <a:ahLst/>
              <a:cxnLst/>
              <a:rect l="l" t="t" r="r" b="b"/>
              <a:pathLst>
                <a:path w="9548" h="7462" extrusionOk="0">
                  <a:moveTo>
                    <a:pt x="5898" y="1"/>
                  </a:moveTo>
                  <a:cubicBezTo>
                    <a:pt x="5551" y="1"/>
                    <a:pt x="5197" y="31"/>
                    <a:pt x="4839" y="91"/>
                  </a:cubicBezTo>
                  <a:cubicBezTo>
                    <a:pt x="1998" y="572"/>
                    <a:pt x="0" y="2767"/>
                    <a:pt x="544" y="5981"/>
                  </a:cubicBezTo>
                  <a:cubicBezTo>
                    <a:pt x="630" y="6490"/>
                    <a:pt x="777" y="6986"/>
                    <a:pt x="979" y="7461"/>
                  </a:cubicBezTo>
                  <a:lnTo>
                    <a:pt x="3491" y="6300"/>
                  </a:lnTo>
                  <a:cubicBezTo>
                    <a:pt x="3491" y="6300"/>
                    <a:pt x="2257" y="3229"/>
                    <a:pt x="4219" y="2591"/>
                  </a:cubicBezTo>
                  <a:cubicBezTo>
                    <a:pt x="6162" y="1959"/>
                    <a:pt x="9481" y="1516"/>
                    <a:pt x="9548" y="1507"/>
                  </a:cubicBezTo>
                  <a:cubicBezTo>
                    <a:pt x="8625" y="509"/>
                    <a:pt x="7325" y="1"/>
                    <a:pt x="5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1422461" y="3035799"/>
              <a:ext cx="55711" cy="53300"/>
            </a:xfrm>
            <a:custGeom>
              <a:avLst/>
              <a:gdLst/>
              <a:ahLst/>
              <a:cxnLst/>
              <a:rect l="l" t="t" r="r" b="b"/>
              <a:pathLst>
                <a:path w="3581" h="3426" extrusionOk="0">
                  <a:moveTo>
                    <a:pt x="1734" y="0"/>
                  </a:moveTo>
                  <a:cubicBezTo>
                    <a:pt x="1533" y="0"/>
                    <a:pt x="1329" y="36"/>
                    <a:pt x="1130" y="111"/>
                  </a:cubicBezTo>
                  <a:cubicBezTo>
                    <a:pt x="482" y="356"/>
                    <a:pt x="45" y="966"/>
                    <a:pt x="23" y="1658"/>
                  </a:cubicBezTo>
                  <a:cubicBezTo>
                    <a:pt x="0" y="2350"/>
                    <a:pt x="397" y="2988"/>
                    <a:pt x="1029" y="3273"/>
                  </a:cubicBezTo>
                  <a:cubicBezTo>
                    <a:pt x="1255" y="3375"/>
                    <a:pt x="1496" y="3425"/>
                    <a:pt x="1735" y="3425"/>
                  </a:cubicBezTo>
                  <a:cubicBezTo>
                    <a:pt x="2161" y="3425"/>
                    <a:pt x="2582" y="3266"/>
                    <a:pt x="2906" y="2962"/>
                  </a:cubicBezTo>
                  <a:cubicBezTo>
                    <a:pt x="3411" y="2488"/>
                    <a:pt x="3580" y="1757"/>
                    <a:pt x="3337" y="1109"/>
                  </a:cubicBezTo>
                  <a:cubicBezTo>
                    <a:pt x="3078" y="423"/>
                    <a:pt x="2426" y="0"/>
                    <a:pt x="1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5B281DDC-CF57-324C-9D05-3E23C994A252}"/>
              </a:ext>
            </a:extLst>
          </p:cNvPr>
          <p:cNvSpPr txBox="1"/>
          <p:nvPr/>
        </p:nvSpPr>
        <p:spPr>
          <a:xfrm>
            <a:off x="579235" y="1221911"/>
            <a:ext cx="8498999" cy="2510431"/>
          </a:xfrm>
          <a:prstGeom prst="rect">
            <a:avLst/>
          </a:prstGeom>
          <a:noFill/>
        </p:spPr>
        <p:txBody>
          <a:bodyPr wrap="square" rtlCol="0">
            <a:spAutoFit/>
          </a:bodyPr>
          <a:lstStyle/>
          <a:p>
            <a:pPr marL="0" indent="0" algn="just">
              <a:lnSpc>
                <a:spcPct val="120000"/>
              </a:lnSpc>
              <a:buNone/>
            </a:pPr>
            <a:r>
              <a:rPr lang="en-US" sz="1200" b="1" dirty="0">
                <a:solidFill>
                  <a:schemeClr val="tx1"/>
                </a:solidFill>
                <a:latin typeface="Times New Roman" panose="02020603050405020304" pitchFamily="18" charset="0"/>
                <a:cs typeface="Times New Roman" panose="02020603050405020304" pitchFamily="18" charset="0"/>
              </a:rPr>
              <a:t>Regression Results:</a:t>
            </a:r>
            <a:endParaRPr lang="en-US" sz="12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sz="1200" dirty="0">
                <a:solidFill>
                  <a:schemeClr val="tx1"/>
                </a:solidFill>
                <a:latin typeface="Times New Roman" panose="02020603050405020304" pitchFamily="18" charset="0"/>
                <a:cs typeface="Times New Roman" panose="02020603050405020304" pitchFamily="18" charset="0"/>
              </a:rPr>
              <a:t>- The value of the R-squared is low as 0.003, indicating that age that explains a very small fraction of the difference in the payment. sizes.</a:t>
            </a:r>
          </a:p>
          <a:p>
            <a:pPr marL="0" indent="0" algn="just">
              <a:lnSpc>
                <a:spcPct val="120000"/>
              </a:lnSpc>
              <a:buNone/>
            </a:pPr>
            <a:r>
              <a:rPr lang="en-US" sz="1200" b="1" dirty="0">
                <a:solidFill>
                  <a:schemeClr val="tx1"/>
                </a:solidFill>
                <a:latin typeface="Times New Roman" panose="02020603050405020304" pitchFamily="18" charset="0"/>
                <a:cs typeface="Times New Roman" panose="02020603050405020304" pitchFamily="18" charset="0"/>
              </a:rPr>
              <a:t>Slope of the Regression Line: </a:t>
            </a:r>
            <a:endParaRPr lang="en-US" sz="12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sz="1200" dirty="0">
                <a:solidFill>
                  <a:schemeClr val="tx1"/>
                </a:solidFill>
                <a:latin typeface="Times New Roman" panose="02020603050405020304" pitchFamily="18" charset="0"/>
                <a:cs typeface="Times New Roman" panose="02020603050405020304" pitchFamily="18" charset="0"/>
              </a:rPr>
              <a:t>- The slope is approximately -534.91 this shows that for each year in the age, the payment got decreased by about $534.91. </a:t>
            </a:r>
          </a:p>
          <a:p>
            <a:pPr marL="0" indent="0" algn="just">
              <a:lnSpc>
                <a:spcPct val="120000"/>
              </a:lnSpc>
              <a:buNone/>
            </a:pPr>
            <a:r>
              <a:rPr lang="en-US" sz="1200" b="1" dirty="0">
                <a:solidFill>
                  <a:schemeClr val="tx1"/>
                </a:solidFill>
                <a:latin typeface="Times New Roman" panose="02020603050405020304" pitchFamily="18" charset="0"/>
                <a:cs typeface="Times New Roman" panose="02020603050405020304" pitchFamily="18" charset="0"/>
              </a:rPr>
              <a:t>P-value</a:t>
            </a:r>
            <a:endParaRPr lang="en-US" sz="12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sz="1200" dirty="0">
                <a:solidFill>
                  <a:schemeClr val="tx1"/>
                </a:solidFill>
                <a:latin typeface="Times New Roman" panose="02020603050405020304" pitchFamily="18" charset="0"/>
                <a:cs typeface="Times New Roman" panose="02020603050405020304" pitchFamily="18" charset="0"/>
              </a:rPr>
              <a:t>- The p-value is related with the age of coefficient is 0.529, that is higher than the significance level of 0.05. This shows the relationship between the age of the claimant and the size of the payment that is not statistically substantial.</a:t>
            </a:r>
          </a:p>
          <a:p>
            <a:pPr marL="0" indent="0" algn="just">
              <a:lnSpc>
                <a:spcPct val="120000"/>
              </a:lnSpc>
              <a:buNone/>
            </a:pPr>
            <a:r>
              <a:rPr lang="en-US" sz="1200" b="1" dirty="0">
                <a:solidFill>
                  <a:schemeClr val="tx1"/>
                </a:solidFill>
                <a:latin typeface="Times New Roman" panose="02020603050405020304" pitchFamily="18" charset="0"/>
                <a:cs typeface="Times New Roman" panose="02020603050405020304" pitchFamily="18" charset="0"/>
              </a:rPr>
              <a:t>Correlation Test:</a:t>
            </a:r>
            <a:endParaRPr lang="en-US" sz="12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sz="1200" dirty="0">
                <a:solidFill>
                  <a:schemeClr val="tx1"/>
                </a:solidFill>
                <a:latin typeface="Times New Roman" panose="02020603050405020304" pitchFamily="18" charset="0"/>
                <a:cs typeface="Times New Roman" panose="02020603050405020304" pitchFamily="18" charset="0"/>
              </a:rPr>
              <a:t>- The Pearson of the correlation between the age and the payment size is -0.0585, with a p-value of 0.529, further that shows the lack of the substantial linear relationship.</a:t>
            </a:r>
            <a:endParaRPr lang="en-US" sz="12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idx="6"/>
          </p:nvPr>
        </p:nvSpPr>
        <p:spPr>
          <a:xfrm>
            <a:off x="1951650" y="290434"/>
            <a:ext cx="5240700" cy="703389"/>
          </a:xfrm>
          <a:prstGeom prst="rect">
            <a:avLst/>
          </a:prstGeom>
        </p:spPr>
        <p:txBody>
          <a:bodyPr spcFirstLastPara="1" wrap="square" lIns="91425" tIns="91425" rIns="91425" bIns="91425" anchor="t" anchorCtr="0">
            <a:noAutofit/>
          </a:bodyPr>
          <a:lstStyle/>
          <a:p>
            <a:r>
              <a:rPr lang="en-US" b="1" dirty="0">
                <a:latin typeface="Times New Roman" panose="02020603050405020304" pitchFamily="18" charset="0"/>
                <a:cs typeface="Times New Roman" panose="02020603050405020304" pitchFamily="18" charset="0"/>
              </a:rPr>
              <a:t>Slide 5: Question 3 Results</a:t>
            </a:r>
            <a:br>
              <a:rPr lang="en-US" dirty="0"/>
            </a:br>
            <a:br>
              <a:rPr lang="en-US" dirty="0"/>
            </a:br>
            <a:endParaRPr dirty="0"/>
          </a:p>
        </p:txBody>
      </p:sp>
      <p:sp>
        <p:nvSpPr>
          <p:cNvPr id="305" name="Google Shape;305;p31"/>
          <p:cNvSpPr/>
          <p:nvPr/>
        </p:nvSpPr>
        <p:spPr>
          <a:xfrm>
            <a:off x="103937" y="61330"/>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8015865" y="4042300"/>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1"/>
          <p:cNvGrpSpPr/>
          <p:nvPr/>
        </p:nvGrpSpPr>
        <p:grpSpPr>
          <a:xfrm>
            <a:off x="371497" y="290435"/>
            <a:ext cx="555679" cy="552934"/>
            <a:chOff x="5292136" y="2299891"/>
            <a:chExt cx="367027" cy="365214"/>
          </a:xfrm>
        </p:grpSpPr>
        <p:sp>
          <p:nvSpPr>
            <p:cNvPr id="308" name="Google Shape;308;p31"/>
            <p:cNvSpPr/>
            <p:nvPr/>
          </p:nvSpPr>
          <p:spPr>
            <a:xfrm>
              <a:off x="5470361" y="2467772"/>
              <a:ext cx="11323" cy="124243"/>
            </a:xfrm>
            <a:custGeom>
              <a:avLst/>
              <a:gdLst/>
              <a:ahLst/>
              <a:cxnLst/>
              <a:rect l="l" t="t" r="r" b="b"/>
              <a:pathLst>
                <a:path w="431" h="4729" extrusionOk="0">
                  <a:moveTo>
                    <a:pt x="215" y="0"/>
                  </a:moveTo>
                  <a:cubicBezTo>
                    <a:pt x="108" y="0"/>
                    <a:pt x="0" y="71"/>
                    <a:pt x="0" y="213"/>
                  </a:cubicBezTo>
                  <a:lnTo>
                    <a:pt x="0" y="4514"/>
                  </a:lnTo>
                  <a:cubicBezTo>
                    <a:pt x="0" y="4632"/>
                    <a:pt x="97" y="4729"/>
                    <a:pt x="215" y="4729"/>
                  </a:cubicBezTo>
                  <a:cubicBezTo>
                    <a:pt x="333" y="4729"/>
                    <a:pt x="430" y="4632"/>
                    <a:pt x="430" y="4514"/>
                  </a:cubicBezTo>
                  <a:lnTo>
                    <a:pt x="430" y="213"/>
                  </a:lnTo>
                  <a:cubicBezTo>
                    <a:pt x="430" y="71"/>
                    <a:pt x="323" y="0"/>
                    <a:pt x="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464870" y="2299891"/>
              <a:ext cx="22279" cy="40827"/>
            </a:xfrm>
            <a:custGeom>
              <a:avLst/>
              <a:gdLst/>
              <a:ahLst/>
              <a:cxnLst/>
              <a:rect l="l" t="t" r="r" b="b"/>
              <a:pathLst>
                <a:path w="848" h="1554" extrusionOk="0">
                  <a:moveTo>
                    <a:pt x="424" y="0"/>
                  </a:moveTo>
                  <a:cubicBezTo>
                    <a:pt x="188" y="0"/>
                    <a:pt x="1" y="194"/>
                    <a:pt x="8" y="430"/>
                  </a:cubicBezTo>
                  <a:lnTo>
                    <a:pt x="8" y="1554"/>
                  </a:lnTo>
                  <a:lnTo>
                    <a:pt x="840" y="1554"/>
                  </a:lnTo>
                  <a:lnTo>
                    <a:pt x="840" y="430"/>
                  </a:lnTo>
                  <a:cubicBezTo>
                    <a:pt x="847" y="194"/>
                    <a:pt x="660" y="0"/>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292136" y="2319013"/>
              <a:ext cx="367027" cy="182257"/>
            </a:xfrm>
            <a:custGeom>
              <a:avLst/>
              <a:gdLst/>
              <a:ahLst/>
              <a:cxnLst/>
              <a:rect l="l" t="t" r="r" b="b"/>
              <a:pathLst>
                <a:path w="13970" h="7020" extrusionOk="0">
                  <a:moveTo>
                    <a:pt x="6985" y="0"/>
                  </a:moveTo>
                  <a:cubicBezTo>
                    <a:pt x="3122" y="0"/>
                    <a:pt x="0" y="3156"/>
                    <a:pt x="49" y="7020"/>
                  </a:cubicBezTo>
                  <a:lnTo>
                    <a:pt x="56" y="7020"/>
                  </a:lnTo>
                  <a:cubicBezTo>
                    <a:pt x="507" y="6479"/>
                    <a:pt x="1148" y="6208"/>
                    <a:pt x="1790" y="6208"/>
                  </a:cubicBezTo>
                  <a:cubicBezTo>
                    <a:pt x="2432" y="6208"/>
                    <a:pt x="3073" y="6479"/>
                    <a:pt x="3524" y="7020"/>
                  </a:cubicBezTo>
                  <a:cubicBezTo>
                    <a:pt x="3975" y="6479"/>
                    <a:pt x="4616" y="6208"/>
                    <a:pt x="5258" y="6208"/>
                  </a:cubicBezTo>
                  <a:cubicBezTo>
                    <a:pt x="5900" y="6208"/>
                    <a:pt x="6541" y="6479"/>
                    <a:pt x="6992" y="7020"/>
                  </a:cubicBezTo>
                  <a:cubicBezTo>
                    <a:pt x="7443" y="6479"/>
                    <a:pt x="8085" y="6208"/>
                    <a:pt x="8726" y="6208"/>
                  </a:cubicBezTo>
                  <a:cubicBezTo>
                    <a:pt x="9368" y="6208"/>
                    <a:pt x="10009" y="6479"/>
                    <a:pt x="10460" y="7020"/>
                  </a:cubicBezTo>
                  <a:cubicBezTo>
                    <a:pt x="10911" y="6479"/>
                    <a:pt x="11553" y="6208"/>
                    <a:pt x="12194" y="6208"/>
                  </a:cubicBezTo>
                  <a:cubicBezTo>
                    <a:pt x="12836" y="6208"/>
                    <a:pt x="13477" y="6479"/>
                    <a:pt x="13928" y="7020"/>
                  </a:cubicBezTo>
                  <a:cubicBezTo>
                    <a:pt x="13970" y="3156"/>
                    <a:pt x="10849" y="0"/>
                    <a:pt x="69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293757" y="2319017"/>
              <a:ext cx="182279" cy="182436"/>
            </a:xfrm>
            <a:custGeom>
              <a:avLst/>
              <a:gdLst/>
              <a:ahLst/>
              <a:cxnLst/>
              <a:rect l="l" t="t" r="r" b="b"/>
              <a:pathLst>
                <a:path w="6938" h="6944" extrusionOk="0">
                  <a:moveTo>
                    <a:pt x="6937" y="0"/>
                  </a:moveTo>
                  <a:cubicBezTo>
                    <a:pt x="3108" y="0"/>
                    <a:pt x="1" y="3108"/>
                    <a:pt x="1" y="6944"/>
                  </a:cubicBezTo>
                  <a:cubicBezTo>
                    <a:pt x="452" y="6399"/>
                    <a:pt x="1093" y="6127"/>
                    <a:pt x="1735" y="6127"/>
                  </a:cubicBezTo>
                  <a:cubicBezTo>
                    <a:pt x="2377" y="6127"/>
                    <a:pt x="3018" y="6399"/>
                    <a:pt x="3469" y="6944"/>
                  </a:cubicBezTo>
                  <a:cubicBezTo>
                    <a:pt x="3469" y="3108"/>
                    <a:pt x="5023" y="0"/>
                    <a:pt x="6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5476009" y="2319017"/>
              <a:ext cx="91139" cy="182252"/>
            </a:xfrm>
            <a:custGeom>
              <a:avLst/>
              <a:gdLst/>
              <a:ahLst/>
              <a:cxnLst/>
              <a:rect l="l" t="t" r="r" b="b"/>
              <a:pathLst>
                <a:path w="3469" h="6937" extrusionOk="0">
                  <a:moveTo>
                    <a:pt x="0" y="0"/>
                  </a:moveTo>
                  <a:lnTo>
                    <a:pt x="0" y="6937"/>
                  </a:lnTo>
                  <a:cubicBezTo>
                    <a:pt x="451" y="6396"/>
                    <a:pt x="1093" y="6125"/>
                    <a:pt x="1734" y="6125"/>
                  </a:cubicBezTo>
                  <a:cubicBezTo>
                    <a:pt x="2376" y="6125"/>
                    <a:pt x="3017" y="6396"/>
                    <a:pt x="3468" y="6937"/>
                  </a:cubicBezTo>
                  <a:cubicBezTo>
                    <a:pt x="3468" y="3108"/>
                    <a:pt x="191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5404574" y="2564035"/>
              <a:ext cx="82758" cy="101070"/>
            </a:xfrm>
            <a:custGeom>
              <a:avLst/>
              <a:gdLst/>
              <a:ahLst/>
              <a:cxnLst/>
              <a:rect l="l" t="t" r="r" b="b"/>
              <a:pathLst>
                <a:path w="3150" h="3847" extrusionOk="0">
                  <a:moveTo>
                    <a:pt x="2719" y="0"/>
                  </a:moveTo>
                  <a:cubicBezTo>
                    <a:pt x="2508" y="0"/>
                    <a:pt x="2296" y="142"/>
                    <a:pt x="2296" y="427"/>
                  </a:cubicBezTo>
                  <a:lnTo>
                    <a:pt x="2296" y="2258"/>
                  </a:lnTo>
                  <a:cubicBezTo>
                    <a:pt x="2296" y="2663"/>
                    <a:pt x="1970" y="2993"/>
                    <a:pt x="1573" y="2993"/>
                  </a:cubicBezTo>
                  <a:cubicBezTo>
                    <a:pt x="1569" y="2993"/>
                    <a:pt x="1565" y="2993"/>
                    <a:pt x="1561" y="2993"/>
                  </a:cubicBezTo>
                  <a:cubicBezTo>
                    <a:pt x="1262" y="2993"/>
                    <a:pt x="1006" y="2806"/>
                    <a:pt x="895" y="2535"/>
                  </a:cubicBezTo>
                  <a:cubicBezTo>
                    <a:pt x="832" y="2376"/>
                    <a:pt x="673" y="2272"/>
                    <a:pt x="506" y="2272"/>
                  </a:cubicBezTo>
                  <a:cubicBezTo>
                    <a:pt x="208" y="2272"/>
                    <a:pt x="0" y="2577"/>
                    <a:pt x="111" y="2854"/>
                  </a:cubicBezTo>
                  <a:cubicBezTo>
                    <a:pt x="345" y="3453"/>
                    <a:pt x="933" y="3846"/>
                    <a:pt x="1579" y="3846"/>
                  </a:cubicBezTo>
                  <a:cubicBezTo>
                    <a:pt x="1584" y="3846"/>
                    <a:pt x="1590" y="3846"/>
                    <a:pt x="1595" y="3846"/>
                  </a:cubicBezTo>
                  <a:cubicBezTo>
                    <a:pt x="2462" y="3825"/>
                    <a:pt x="3149" y="3111"/>
                    <a:pt x="3142" y="2244"/>
                  </a:cubicBezTo>
                  <a:lnTo>
                    <a:pt x="3142" y="427"/>
                  </a:lnTo>
                  <a:cubicBezTo>
                    <a:pt x="3142" y="142"/>
                    <a:pt x="2931" y="0"/>
                    <a:pt x="2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1"/>
          <p:cNvGrpSpPr/>
          <p:nvPr/>
        </p:nvGrpSpPr>
        <p:grpSpPr>
          <a:xfrm>
            <a:off x="8278175" y="4327959"/>
            <a:ext cx="566180" cy="519482"/>
            <a:chOff x="6319908" y="3696721"/>
            <a:chExt cx="373963" cy="343119"/>
          </a:xfrm>
        </p:grpSpPr>
        <p:sp>
          <p:nvSpPr>
            <p:cNvPr id="315" name="Google Shape;315;p31"/>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C18DB1CE-8318-1942-BEC6-2DB689B372C0}"/>
              </a:ext>
            </a:extLst>
          </p:cNvPr>
          <p:cNvSpPr txBox="1"/>
          <p:nvPr/>
        </p:nvSpPr>
        <p:spPr>
          <a:xfrm>
            <a:off x="550798" y="1158235"/>
            <a:ext cx="8223469" cy="2289025"/>
          </a:xfrm>
          <a:prstGeom prst="rect">
            <a:avLst/>
          </a:prstGeom>
          <a:noFill/>
        </p:spPr>
        <p:txBody>
          <a:bodyPr wrap="square" rtlCol="0">
            <a:spAutoFit/>
          </a:bodyPr>
          <a:lstStyle/>
          <a:p>
            <a:pPr marL="0" indent="0">
              <a:lnSpc>
                <a:spcPct val="120000"/>
              </a:lnSpc>
              <a:buNone/>
            </a:pPr>
            <a:r>
              <a:rPr lang="en-US" sz="1200" b="1" dirty="0">
                <a:solidFill>
                  <a:schemeClr val="accent4"/>
                </a:solidFill>
                <a:latin typeface="Times New Roman" panose="02020603050405020304" pitchFamily="18" charset="0"/>
                <a:cs typeface="Times New Roman" panose="02020603050405020304" pitchFamily="18" charset="0"/>
              </a:rPr>
              <a:t>Regression Results:</a:t>
            </a:r>
            <a:endParaRPr lang="en-US" sz="1200" dirty="0">
              <a:solidFill>
                <a:schemeClr val="accent4"/>
              </a:solidFill>
              <a:latin typeface="Times New Roman" panose="02020603050405020304" pitchFamily="18" charset="0"/>
              <a:cs typeface="Times New Roman" panose="02020603050405020304" pitchFamily="18" charset="0"/>
            </a:endParaRPr>
          </a:p>
          <a:p>
            <a:pPr>
              <a:lnSpc>
                <a:spcPct val="120000"/>
              </a:lnSpc>
            </a:pPr>
            <a:r>
              <a:rPr lang="en-US" sz="1200" dirty="0">
                <a:solidFill>
                  <a:schemeClr val="accent4"/>
                </a:solidFill>
                <a:latin typeface="Times New Roman" panose="02020603050405020304" pitchFamily="18" charset="0"/>
                <a:cs typeface="Times New Roman" panose="02020603050405020304" pitchFamily="18" charset="0"/>
              </a:rPr>
              <a:t>- The value of the R-squared is 0.149, shows that the severity explains the moderate amount of variance in the payment size.</a:t>
            </a:r>
          </a:p>
          <a:p>
            <a:pPr marL="0" indent="0">
              <a:lnSpc>
                <a:spcPct val="120000"/>
              </a:lnSpc>
              <a:buNone/>
            </a:pPr>
            <a:r>
              <a:rPr lang="en-US" sz="1200" b="1" dirty="0">
                <a:solidFill>
                  <a:schemeClr val="accent4"/>
                </a:solidFill>
                <a:latin typeface="Times New Roman" panose="02020603050405020304" pitchFamily="18" charset="0"/>
                <a:cs typeface="Times New Roman" panose="02020603050405020304" pitchFamily="18" charset="0"/>
              </a:rPr>
              <a:t>Slope of the Regression Line: </a:t>
            </a:r>
            <a:endParaRPr lang="en-US" sz="1200" dirty="0">
              <a:solidFill>
                <a:schemeClr val="accent4"/>
              </a:solidFill>
              <a:latin typeface="Times New Roman" panose="02020603050405020304" pitchFamily="18" charset="0"/>
              <a:cs typeface="Times New Roman" panose="02020603050405020304" pitchFamily="18" charset="0"/>
            </a:endParaRPr>
          </a:p>
          <a:p>
            <a:pPr>
              <a:lnSpc>
                <a:spcPct val="120000"/>
              </a:lnSpc>
            </a:pPr>
            <a:r>
              <a:rPr lang="en-US" sz="1200" dirty="0">
                <a:solidFill>
                  <a:schemeClr val="accent4"/>
                </a:solidFill>
                <a:latin typeface="Times New Roman" panose="02020603050405020304" pitchFamily="18" charset="0"/>
                <a:cs typeface="Times New Roman" panose="02020603050405020304" pitchFamily="18" charset="0"/>
              </a:rPr>
              <a:t>- The slope is approximately 30,586.80 this shows that for each level of severity, the payment got increased by about $30,586.80</a:t>
            </a:r>
          </a:p>
          <a:p>
            <a:pPr marL="0" indent="0">
              <a:lnSpc>
                <a:spcPct val="120000"/>
              </a:lnSpc>
              <a:buNone/>
            </a:pPr>
            <a:r>
              <a:rPr lang="en-US" sz="1200" b="1" dirty="0">
                <a:solidFill>
                  <a:schemeClr val="accent4"/>
                </a:solidFill>
                <a:latin typeface="Times New Roman" panose="02020603050405020304" pitchFamily="18" charset="0"/>
                <a:cs typeface="Times New Roman" panose="02020603050405020304" pitchFamily="18" charset="0"/>
              </a:rPr>
              <a:t> P-value</a:t>
            </a:r>
            <a:endParaRPr lang="en-US" sz="1200" dirty="0">
              <a:solidFill>
                <a:schemeClr val="accent4"/>
              </a:solidFill>
              <a:latin typeface="Times New Roman" panose="02020603050405020304" pitchFamily="18" charset="0"/>
              <a:cs typeface="Times New Roman" panose="02020603050405020304" pitchFamily="18" charset="0"/>
            </a:endParaRPr>
          </a:p>
          <a:p>
            <a:pPr>
              <a:lnSpc>
                <a:spcPct val="120000"/>
              </a:lnSpc>
            </a:pPr>
            <a:r>
              <a:rPr lang="en-US" sz="1200" dirty="0">
                <a:solidFill>
                  <a:schemeClr val="accent4"/>
                </a:solidFill>
                <a:latin typeface="Times New Roman" panose="02020603050405020304" pitchFamily="18" charset="0"/>
                <a:cs typeface="Times New Roman" panose="02020603050405020304" pitchFamily="18" charset="0"/>
              </a:rPr>
              <a:t>- The p-value is related with the severity of coefficient is 1.53e-05, that is lower than the significance level of 0.05. This shows the relationship between the severity and the size of the payment that is not statistically substantial.</a:t>
            </a:r>
          </a:p>
          <a:p>
            <a:pPr marL="0" indent="0">
              <a:lnSpc>
                <a:spcPct val="120000"/>
              </a:lnSpc>
              <a:buNone/>
            </a:pPr>
            <a:r>
              <a:rPr lang="en-US" sz="1200" b="1" dirty="0">
                <a:solidFill>
                  <a:schemeClr val="accent4"/>
                </a:solidFill>
                <a:latin typeface="Times New Roman" panose="02020603050405020304" pitchFamily="18" charset="0"/>
                <a:cs typeface="Times New Roman" panose="02020603050405020304" pitchFamily="18" charset="0"/>
              </a:rPr>
              <a:t>Correlation Test:</a:t>
            </a:r>
            <a:endParaRPr lang="en-US" sz="1200" dirty="0">
              <a:solidFill>
                <a:schemeClr val="accent4"/>
              </a:solidFill>
              <a:latin typeface="Times New Roman" panose="02020603050405020304" pitchFamily="18" charset="0"/>
              <a:cs typeface="Times New Roman" panose="02020603050405020304" pitchFamily="18" charset="0"/>
            </a:endParaRPr>
          </a:p>
          <a:p>
            <a:pPr>
              <a:lnSpc>
                <a:spcPct val="120000"/>
              </a:lnSpc>
            </a:pPr>
            <a:r>
              <a:rPr lang="en-US" sz="1200" dirty="0">
                <a:solidFill>
                  <a:schemeClr val="accent4"/>
                </a:solidFill>
                <a:latin typeface="Times New Roman" panose="02020603050405020304" pitchFamily="18" charset="0"/>
                <a:cs typeface="Times New Roman" panose="02020603050405020304" pitchFamily="18" charset="0"/>
              </a:rPr>
              <a:t>- The Pearson of the correlation between the severity and the payment size is 0.3866, with a p-value of 1.53e-05, further supporting the significant positive linear relationship.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subTitle" idx="1"/>
          </p:nvPr>
        </p:nvSpPr>
        <p:spPr>
          <a:xfrm>
            <a:off x="131886" y="1899138"/>
            <a:ext cx="8721968" cy="3358662"/>
          </a:xfrm>
          <a:prstGeom prst="rect">
            <a:avLst/>
          </a:prstGeom>
        </p:spPr>
        <p:txBody>
          <a:bodyPr spcFirstLastPara="1" wrap="square" lIns="91425" tIns="91425" rIns="91425" bIns="91425" anchor="b" anchorCtr="0">
            <a:noAutofit/>
          </a:bodyPr>
          <a:lstStyle/>
          <a:p>
            <a:pPr marL="0" indent="0">
              <a:lnSpc>
                <a:spcPct val="120000"/>
              </a:lnSpc>
            </a:pPr>
            <a:endParaRPr lang="en-US" sz="1100" b="1" dirty="0">
              <a:latin typeface="Times New Roman" panose="02020603050405020304" pitchFamily="18" charset="0"/>
              <a:cs typeface="Times New Roman" panose="02020603050405020304" pitchFamily="18" charset="0"/>
            </a:endParaRPr>
          </a:p>
          <a:p>
            <a:pPr marL="0" indent="0">
              <a:lnSpc>
                <a:spcPct val="120000"/>
              </a:lnSpc>
            </a:pPr>
            <a:r>
              <a:rPr lang="en-US" sz="1200" b="1" dirty="0">
                <a:latin typeface="Times New Roman" panose="02020603050405020304" pitchFamily="18" charset="0"/>
                <a:cs typeface="Times New Roman" panose="02020603050405020304" pitchFamily="18" charset="0"/>
              </a:rPr>
              <a:t>   </a:t>
            </a:r>
          </a:p>
          <a:p>
            <a:pPr marL="0" indent="0">
              <a:lnSpc>
                <a:spcPct val="120000"/>
              </a:lnSpc>
            </a:pPr>
            <a:endParaRPr lang="en-US" sz="1200" b="1" dirty="0">
              <a:latin typeface="Times New Roman" panose="02020603050405020304" pitchFamily="18" charset="0"/>
              <a:cs typeface="Times New Roman" panose="02020603050405020304" pitchFamily="18" charset="0"/>
            </a:endParaRPr>
          </a:p>
          <a:p>
            <a:pPr marL="0" indent="0">
              <a:lnSpc>
                <a:spcPct val="120000"/>
              </a:lnSpc>
            </a:pPr>
            <a:endParaRPr lang="en-US" sz="1200" b="1" dirty="0">
              <a:latin typeface="Times New Roman" panose="02020603050405020304" pitchFamily="18" charset="0"/>
              <a:cs typeface="Times New Roman" panose="02020603050405020304" pitchFamily="18" charset="0"/>
            </a:endParaRPr>
          </a:p>
          <a:p>
            <a:pPr marL="0" indent="0">
              <a:lnSpc>
                <a:spcPct val="120000"/>
              </a:lnSpc>
            </a:pPr>
            <a:r>
              <a:rPr lang="en-US" sz="1200" b="1" dirty="0">
                <a:latin typeface="Times New Roman" panose="02020603050405020304" pitchFamily="18" charset="0"/>
                <a:cs typeface="Times New Roman" panose="02020603050405020304" pitchFamily="18" charset="0"/>
              </a:rPr>
              <a:t>   </a:t>
            </a:r>
          </a:p>
          <a:p>
            <a:pPr marL="0" indent="0">
              <a:lnSpc>
                <a:spcPct val="120000"/>
              </a:lnSpc>
            </a:pPr>
            <a:endParaRPr lang="en-US" sz="1200" b="1" dirty="0">
              <a:latin typeface="Times New Roman" panose="02020603050405020304" pitchFamily="18" charset="0"/>
              <a:cs typeface="Times New Roman" panose="02020603050405020304" pitchFamily="18" charset="0"/>
            </a:endParaRPr>
          </a:p>
          <a:p>
            <a:pPr marL="0" indent="0">
              <a:lnSpc>
                <a:spcPct val="120000"/>
              </a:lnSpc>
            </a:pPr>
            <a:r>
              <a:rPr lang="en-US" sz="1200" b="1" dirty="0">
                <a:latin typeface="Times New Roman" panose="02020603050405020304" pitchFamily="18" charset="0"/>
                <a:cs typeface="Times New Roman" panose="02020603050405020304" pitchFamily="18" charset="0"/>
              </a:rPr>
              <a:t> </a:t>
            </a:r>
          </a:p>
          <a:p>
            <a:pPr marL="0" indent="0">
              <a:lnSpc>
                <a:spcPct val="120000"/>
              </a:lnSpc>
            </a:pPr>
            <a:endParaRPr lang="en-US" sz="1200" b="1" dirty="0">
              <a:latin typeface="Times New Roman" panose="02020603050405020304" pitchFamily="18" charset="0"/>
              <a:cs typeface="Times New Roman" panose="02020603050405020304" pitchFamily="18" charset="0"/>
            </a:endParaRPr>
          </a:p>
          <a:p>
            <a:pPr marL="0" indent="0">
              <a:lnSpc>
                <a:spcPct val="120000"/>
              </a:lnSpc>
            </a:pPr>
            <a:endParaRPr lang="en-US" sz="1200" b="1" dirty="0">
              <a:latin typeface="Times New Roman" panose="02020603050405020304" pitchFamily="18" charset="0"/>
              <a:cs typeface="Times New Roman" panose="02020603050405020304" pitchFamily="18" charset="0"/>
            </a:endParaRPr>
          </a:p>
          <a:p>
            <a:pPr marL="0" indent="0">
              <a:lnSpc>
                <a:spcPct val="120000"/>
              </a:lnSpc>
            </a:pPr>
            <a:endParaRPr lang="en-US" sz="1200" b="1" dirty="0">
              <a:latin typeface="Times New Roman" panose="02020603050405020304" pitchFamily="18" charset="0"/>
              <a:cs typeface="Times New Roman" panose="02020603050405020304" pitchFamily="18" charset="0"/>
            </a:endParaRPr>
          </a:p>
          <a:p>
            <a:pPr marL="0" indent="0">
              <a:lnSpc>
                <a:spcPct val="120000"/>
              </a:lnSpc>
            </a:pPr>
            <a:endParaRPr lang="en-US" sz="1200" b="1" dirty="0">
              <a:latin typeface="Times New Roman" panose="02020603050405020304" pitchFamily="18" charset="0"/>
              <a:cs typeface="Times New Roman" panose="02020603050405020304" pitchFamily="18" charset="0"/>
            </a:endParaRPr>
          </a:p>
          <a:p>
            <a:pPr marL="0" indent="0" algn="l">
              <a:lnSpc>
                <a:spcPct val="120000"/>
              </a:lnSpc>
            </a:pPr>
            <a:r>
              <a:rPr lang="en-US" sz="1200" b="1" dirty="0">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Analysis for Claimants with Private Attorney:</a:t>
            </a:r>
          </a:p>
          <a:p>
            <a:pPr marL="0" indent="0" algn="l">
              <a:lnSpc>
                <a:spcPct val="120000"/>
              </a:lnSpc>
            </a:pPr>
            <a:endParaRPr lang="en-US" sz="1200" dirty="0">
              <a:solidFill>
                <a:schemeClr val="tx1"/>
              </a:solidFill>
              <a:latin typeface="Times New Roman" panose="02020603050405020304" pitchFamily="18" charset="0"/>
              <a:cs typeface="Times New Roman" panose="02020603050405020304" pitchFamily="18" charset="0"/>
            </a:endParaRPr>
          </a:p>
          <a:p>
            <a:pPr algn="l">
              <a:lnSpc>
                <a:spcPct val="120000"/>
              </a:lnSpc>
            </a:pPr>
            <a:r>
              <a:rPr lang="en-US" sz="1200" b="1" dirty="0">
                <a:solidFill>
                  <a:schemeClr val="tx1"/>
                </a:solidFill>
                <a:latin typeface="Times New Roman" panose="02020603050405020304" pitchFamily="18" charset="0"/>
                <a:cs typeface="Times New Roman" panose="02020603050405020304" pitchFamily="18" charset="0"/>
              </a:rPr>
              <a:t>- Regression Results: </a:t>
            </a:r>
            <a:r>
              <a:rPr lang="en-US" sz="1200" dirty="0">
                <a:solidFill>
                  <a:schemeClr val="tx1"/>
                </a:solidFill>
                <a:latin typeface="Times New Roman" panose="02020603050405020304" pitchFamily="18" charset="0"/>
                <a:cs typeface="Times New Roman" panose="02020603050405020304" pitchFamily="18" charset="0"/>
              </a:rPr>
              <a:t>The R-squared value is 0.084, that shows the average relationship between the severity and the payments size for claimants with the private attorneys.</a:t>
            </a:r>
          </a:p>
          <a:p>
            <a:pPr algn="l">
              <a:lnSpc>
                <a:spcPct val="120000"/>
              </a:lnSpc>
            </a:pPr>
            <a:r>
              <a:rPr lang="en-US" sz="1200" dirty="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Slope:</a:t>
            </a:r>
            <a:r>
              <a:rPr lang="en-US" sz="1200" dirty="0">
                <a:solidFill>
                  <a:schemeClr val="tx1"/>
                </a:solidFill>
                <a:latin typeface="Times New Roman" panose="02020603050405020304" pitchFamily="18" charset="0"/>
                <a:cs typeface="Times New Roman" panose="02020603050405020304" pitchFamily="18" charset="0"/>
              </a:rPr>
              <a:t> The slope is 25,469.75 that suggests that for each severity level, the payment got increased by the </a:t>
            </a:r>
          </a:p>
          <a:p>
            <a:pPr marL="0" indent="0">
              <a:lnSpc>
                <a:spcPct val="120000"/>
              </a:lnSpc>
            </a:pPr>
            <a:r>
              <a:rPr lang="en-US" sz="1200" dirty="0">
                <a:solidFill>
                  <a:schemeClr val="tx1"/>
                </a:solidFill>
                <a:latin typeface="Times New Roman" panose="02020603050405020304" pitchFamily="18" charset="0"/>
                <a:cs typeface="Times New Roman" panose="02020603050405020304" pitchFamily="18" charset="0"/>
              </a:rPr>
              <a:t>            $25,469.75 for the claimants with the private attorneys.</a:t>
            </a:r>
          </a:p>
          <a:p>
            <a:pPr marL="114300" indent="0" algn="l">
              <a:lnSpc>
                <a:spcPct val="120000"/>
              </a:lnSpc>
            </a:pPr>
            <a:r>
              <a:rPr lang="en-US" sz="1200" b="1" dirty="0">
                <a:solidFill>
                  <a:schemeClr val="tx1"/>
                </a:solidFill>
                <a:latin typeface="Times New Roman" panose="02020603050405020304" pitchFamily="18" charset="0"/>
                <a:cs typeface="Times New Roman" panose="02020603050405020304" pitchFamily="18" charset="0"/>
              </a:rPr>
              <a:t>-   P-value:</a:t>
            </a:r>
            <a:r>
              <a:rPr lang="en-US" sz="1200" dirty="0">
                <a:solidFill>
                  <a:schemeClr val="tx1"/>
                </a:solidFill>
                <a:latin typeface="Times New Roman" panose="02020603050405020304" pitchFamily="18" charset="0"/>
                <a:cs typeface="Times New Roman" panose="02020603050405020304" pitchFamily="18" charset="0"/>
              </a:rPr>
              <a:t> The p-value is approximately 0.0102, indicating the relationship that is statistically important, less strong as compared to the claimants without the private attorney.</a:t>
            </a:r>
          </a:p>
          <a:p>
            <a:pPr algn="l">
              <a:lnSpc>
                <a:spcPct val="120000"/>
              </a:lnSpc>
              <a:buFontTx/>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0" indent="0" algn="l">
              <a:lnSpc>
                <a:spcPct val="120000"/>
              </a:lnSpc>
            </a:pPr>
            <a:r>
              <a:rPr lang="en-US" sz="1200" b="1" dirty="0">
                <a:solidFill>
                  <a:schemeClr val="tx1"/>
                </a:solidFill>
                <a:latin typeface="Times New Roman" panose="02020603050405020304" pitchFamily="18" charset="0"/>
                <a:cs typeface="Times New Roman" panose="02020603050405020304" pitchFamily="18" charset="0"/>
              </a:rPr>
              <a:t>    Analysis for Claimants without Private Attorney:</a:t>
            </a:r>
          </a:p>
          <a:p>
            <a:pPr marL="0" indent="0" algn="l">
              <a:lnSpc>
                <a:spcPct val="120000"/>
              </a:lnSpc>
            </a:pPr>
            <a:endParaRPr lang="en-US" sz="1200" dirty="0">
              <a:solidFill>
                <a:schemeClr val="tx1"/>
              </a:solidFill>
              <a:latin typeface="Times New Roman" panose="02020603050405020304" pitchFamily="18" charset="0"/>
              <a:cs typeface="Times New Roman" panose="02020603050405020304" pitchFamily="18" charset="0"/>
            </a:endParaRPr>
          </a:p>
          <a:p>
            <a:pPr algn="l">
              <a:lnSpc>
                <a:spcPct val="120000"/>
              </a:lnSpc>
            </a:pPr>
            <a:r>
              <a:rPr lang="en-US" sz="1200" b="1" dirty="0">
                <a:solidFill>
                  <a:schemeClr val="tx1"/>
                </a:solidFill>
                <a:latin typeface="Times New Roman" panose="02020603050405020304" pitchFamily="18" charset="0"/>
                <a:cs typeface="Times New Roman" panose="02020603050405020304" pitchFamily="18" charset="0"/>
              </a:rPr>
              <a:t>- Regression Results: </a:t>
            </a:r>
            <a:r>
              <a:rPr lang="en-US" sz="1200" dirty="0">
                <a:solidFill>
                  <a:schemeClr val="tx1"/>
                </a:solidFill>
                <a:latin typeface="Times New Roman" panose="02020603050405020304" pitchFamily="18" charset="0"/>
                <a:cs typeface="Times New Roman" panose="02020603050405020304" pitchFamily="18" charset="0"/>
              </a:rPr>
              <a:t>The R-squared value is 0.503, that shows the strong relationship between the severity and the payments size for claimants without the private attorneys.</a:t>
            </a:r>
          </a:p>
          <a:p>
            <a:pPr algn="l">
              <a:lnSpc>
                <a:spcPct val="120000"/>
              </a:lnSpc>
            </a:pPr>
            <a:r>
              <a:rPr lang="en-US" sz="1200" b="1" dirty="0">
                <a:solidFill>
                  <a:schemeClr val="tx1"/>
                </a:solidFill>
                <a:latin typeface="Times New Roman" panose="02020603050405020304" pitchFamily="18" charset="0"/>
                <a:cs typeface="Times New Roman" panose="02020603050405020304" pitchFamily="18" charset="0"/>
              </a:rPr>
              <a:t>- Slope: </a:t>
            </a:r>
            <a:r>
              <a:rPr lang="en-US" sz="1200" dirty="0">
                <a:solidFill>
                  <a:schemeClr val="tx1"/>
                </a:solidFill>
                <a:latin typeface="Times New Roman" panose="02020603050405020304" pitchFamily="18" charset="0"/>
                <a:cs typeface="Times New Roman" panose="02020603050405020304" pitchFamily="18" charset="0"/>
              </a:rPr>
              <a:t>The slope is 30,280.02 that suggests that for each severity level, the payment got increased by the $30,280.02 for the claimants without the private attorneys.</a:t>
            </a:r>
          </a:p>
          <a:p>
            <a:pPr algn="l">
              <a:lnSpc>
                <a:spcPct val="120000"/>
              </a:lnSpc>
            </a:pPr>
            <a:r>
              <a:rPr lang="en-US" sz="1200" b="1" dirty="0">
                <a:solidFill>
                  <a:schemeClr val="tx1"/>
                </a:solidFill>
                <a:latin typeface="Times New Roman" panose="02020603050405020304" pitchFamily="18" charset="0"/>
                <a:cs typeface="Times New Roman" panose="02020603050405020304" pitchFamily="18" charset="0"/>
              </a:rPr>
              <a:t>- P-value: </a:t>
            </a:r>
            <a:r>
              <a:rPr lang="en-US" sz="1200" dirty="0">
                <a:solidFill>
                  <a:schemeClr val="tx1"/>
                </a:solidFill>
                <a:latin typeface="Times New Roman" panose="02020603050405020304" pitchFamily="18" charset="0"/>
                <a:cs typeface="Times New Roman" panose="02020603050405020304" pitchFamily="18" charset="0"/>
              </a:rPr>
              <a:t>The p-value is approximately 2.98e-07, indicating the highly statistically significant relationship.</a:t>
            </a:r>
          </a:p>
          <a:p>
            <a:pPr marL="0" indent="0" algn="l"/>
            <a:endParaRPr lang="en-US"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335" name="Google Shape;335;p32"/>
          <p:cNvSpPr txBox="1">
            <a:spLocks noGrp="1"/>
          </p:cNvSpPr>
          <p:nvPr>
            <p:ph type="title"/>
          </p:nvPr>
        </p:nvSpPr>
        <p:spPr>
          <a:xfrm>
            <a:off x="1951650" y="317557"/>
            <a:ext cx="4818427" cy="572700"/>
          </a:xfrm>
          <a:prstGeom prst="rect">
            <a:avLst/>
          </a:prstGeom>
        </p:spPr>
        <p:txBody>
          <a:bodyPr spcFirstLastPara="1" wrap="square" lIns="91425" tIns="91425" rIns="91425" bIns="91425" anchor="t" anchorCtr="0">
            <a:noAutofit/>
          </a:bodyPr>
          <a:lstStyle/>
          <a:p>
            <a:r>
              <a:rPr lang="en-US" b="1" dirty="0">
                <a:solidFill>
                  <a:schemeClr val="tx1"/>
                </a:solidFill>
                <a:latin typeface="Times New Roman" panose="02020603050405020304" pitchFamily="18" charset="0"/>
                <a:cs typeface="Times New Roman" panose="02020603050405020304" pitchFamily="18" charset="0"/>
              </a:rPr>
              <a:t>Slide 6: Question 4 Results</a:t>
            </a:r>
            <a:br>
              <a:rPr lang="en-US" dirty="0"/>
            </a:br>
            <a:br>
              <a:rPr lang="en-US" dirty="0"/>
            </a:br>
            <a:br>
              <a:rPr lang="en-US" dirty="0"/>
            </a:br>
            <a:endParaRPr dirty="0"/>
          </a:p>
        </p:txBody>
      </p:sp>
      <p:pic>
        <p:nvPicPr>
          <p:cNvPr id="336" name="Google Shape;336;p32"/>
          <p:cNvPicPr preferRelativeResize="0"/>
          <p:nvPr/>
        </p:nvPicPr>
        <p:blipFill rotWithShape="1">
          <a:blip r:embed="rId3">
            <a:alphaModFix/>
          </a:blip>
          <a:srcRect l="6893" r="7679"/>
          <a:stretch/>
        </p:blipFill>
        <p:spPr>
          <a:xfrm>
            <a:off x="6770077" y="201572"/>
            <a:ext cx="1494692" cy="9805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5"/>
          <p:cNvSpPr txBox="1">
            <a:spLocks noGrp="1"/>
          </p:cNvSpPr>
          <p:nvPr>
            <p:ph type="title"/>
          </p:nvPr>
        </p:nvSpPr>
        <p:spPr>
          <a:xfrm>
            <a:off x="1672521" y="317557"/>
            <a:ext cx="6513118" cy="572700"/>
          </a:xfrm>
          <a:prstGeom prst="rect">
            <a:avLst/>
          </a:prstGeom>
        </p:spPr>
        <p:txBody>
          <a:bodyPr spcFirstLastPara="1" wrap="square" lIns="91425" tIns="91425" rIns="91425" bIns="91425" anchor="t" anchorCtr="0">
            <a:noAutofit/>
          </a:bodyPr>
          <a:lstStyle/>
          <a:p>
            <a:r>
              <a:rPr lang="en-US" dirty="0">
                <a:solidFill>
                  <a:schemeClr val="tx1"/>
                </a:solidFill>
                <a:latin typeface="Times New Roman" panose="02020603050405020304" pitchFamily="18" charset="0"/>
                <a:cs typeface="Times New Roman" panose="02020603050405020304" pitchFamily="18" charset="0"/>
              </a:rPr>
              <a:t>Slide 7: Implications for insurance company </a:t>
            </a:r>
            <a:br>
              <a:rPr lang="en-US" dirty="0"/>
            </a:br>
            <a:endParaRPr dirty="0"/>
          </a:p>
        </p:txBody>
      </p:sp>
      <p:sp>
        <p:nvSpPr>
          <p:cNvPr id="392" name="Google Shape;392;p35"/>
          <p:cNvSpPr txBox="1"/>
          <p:nvPr/>
        </p:nvSpPr>
        <p:spPr>
          <a:xfrm>
            <a:off x="783088" y="1284824"/>
            <a:ext cx="7516850" cy="3287175"/>
          </a:xfrm>
          <a:prstGeom prst="rect">
            <a:avLst/>
          </a:prstGeom>
          <a:noFill/>
          <a:ln>
            <a:noFill/>
          </a:ln>
        </p:spPr>
        <p:txBody>
          <a:bodyPr spcFirstLastPara="1" wrap="square" lIns="91425" tIns="91425" rIns="91425" bIns="91425"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 The age claimant does not directly impact on the claim payment amounts, as considered the other factors that is more important in assessing the claim risk.</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Severity of the claim is a key determined of the amounts of payments, emphasizing the need for the assessment of the claim severity is the risk management. </a:t>
            </a:r>
          </a:p>
          <a:p>
            <a:pPr marL="285750" indent="-285750">
              <a:buFontTx/>
              <a:buChar char="-"/>
            </a:pP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The function of the private attorney in claims: while the presence indicates higher payments, the effect of the claim severity on payment amount is bolder without them, as the strategies in dealing with the represented and the non-represented claimants.</a:t>
            </a:r>
          </a:p>
        </p:txBody>
      </p:sp>
      <p:sp>
        <p:nvSpPr>
          <p:cNvPr id="397" name="Google Shape;397;p35"/>
          <p:cNvSpPr/>
          <p:nvPr/>
        </p:nvSpPr>
        <p:spPr>
          <a:xfrm>
            <a:off x="1857900" y="4150081"/>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2873500" y="3780796"/>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2873500" y="3546421"/>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4477089" y="3993737"/>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1672521" y="3546421"/>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1474448" y="3382966"/>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2085318" y="3815545"/>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4"/>
        <p:cNvGrpSpPr/>
        <p:nvPr/>
      </p:nvGrpSpPr>
      <p:grpSpPr>
        <a:xfrm>
          <a:off x="0" y="0"/>
          <a:ext cx="0" cy="0"/>
          <a:chOff x="0" y="0"/>
          <a:chExt cx="0" cy="0"/>
        </a:xfrm>
      </p:grpSpPr>
      <p:sp>
        <p:nvSpPr>
          <p:cNvPr id="535" name="Google Shape;535;p37"/>
          <p:cNvSpPr txBox="1">
            <a:spLocks noGrp="1"/>
          </p:cNvSpPr>
          <p:nvPr>
            <p:ph type="title"/>
          </p:nvPr>
        </p:nvSpPr>
        <p:spPr>
          <a:xfrm>
            <a:off x="683375" y="450150"/>
            <a:ext cx="2123700" cy="40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Tree>
  </p:cSld>
  <p:clrMapOvr>
    <a:masterClrMapping/>
  </p:clrMapOvr>
</p:sld>
</file>

<file path=ppt/theme/theme1.xml><?xml version="1.0" encoding="utf-8"?>
<a:theme xmlns:a="http://schemas.openxmlformats.org/drawingml/2006/main"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724</Words>
  <Application>Microsoft Macintosh PowerPoint</Application>
  <PresentationFormat>On-screen Show (16:9)</PresentationFormat>
  <Paragraphs>74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Staatliches</vt:lpstr>
      <vt:lpstr>Arial</vt:lpstr>
      <vt:lpstr>Oxygen</vt:lpstr>
      <vt:lpstr>Times New Roman</vt:lpstr>
      <vt:lpstr>Insurance Consulting</vt:lpstr>
      <vt:lpstr>INSURANCE CONSULTING Ayyan Asif-st 511</vt:lpstr>
      <vt:lpstr>Slide 1: Background  </vt:lpstr>
      <vt:lpstr>Slide 2: Methods  </vt:lpstr>
      <vt:lpstr>Slide 3: Question 1 Results  </vt:lpstr>
      <vt:lpstr>                Slide 4: Question 2 Results  </vt:lpstr>
      <vt:lpstr>Slide 5: Question 3 Results  </vt:lpstr>
      <vt:lpstr>Slide 6: Question 4 Results   </vt:lpstr>
      <vt:lpstr>Slide 7: Implications for insurance company  </vt:lpstr>
      <vt:lpstr>A PICTURE IS WORTH A THOUSAND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CONSULTING</dc:title>
  <cp:lastModifiedBy>Microsoft Office User</cp:lastModifiedBy>
  <cp:revision>7</cp:revision>
  <dcterms:modified xsi:type="dcterms:W3CDTF">2023-12-08T06:23:37Z</dcterms:modified>
</cp:coreProperties>
</file>