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59" r:id="rId6"/>
    <p:sldId id="298" r:id="rId7"/>
    <p:sldId id="262" r:id="rId8"/>
    <p:sldId id="304" r:id="rId9"/>
    <p:sldId id="299" r:id="rId10"/>
    <p:sldId id="305" r:id="rId11"/>
    <p:sldId id="300" r:id="rId12"/>
    <p:sldId id="282" r:id="rId13"/>
    <p:sldId id="272" r:id="rId14"/>
    <p:sldId id="301" r:id="rId15"/>
    <p:sldId id="280" r:id="rId16"/>
    <p:sldId id="303" r:id="rId17"/>
    <p:sldId id="302" r:id="rId18"/>
    <p:sldId id="263" r:id="rId19"/>
    <p:sldId id="265" r:id="rId20"/>
    <p:sldId id="266" r:id="rId21"/>
    <p:sldId id="267" r:id="rId22"/>
    <p:sldId id="268" r:id="rId23"/>
    <p:sldId id="274" r:id="rId24"/>
    <p:sldId id="277" r:id="rId25"/>
    <p:sldId id="279" r:id="rId26"/>
    <p:sldId id="275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Barlow Condensed ExtraBold" panose="020B0604020202020204" charset="0"/>
      <p:bold r:id="rId34"/>
      <p:boldItalic r:id="rId35"/>
    </p:embeddedFont>
    <p:embeddedFont>
      <p:font typeface="Biome" panose="020B05030302040208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verpass Mono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00FFC5"/>
    <a:srgbClr val="2C2A2B"/>
    <a:srgbClr val="271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AC6A4-DD95-45C1-A0F1-C8F8FF1B5126}">
  <a:tblStyle styleId="{AA3AC6A4-DD95-45C1-A0F1-C8F8FF1B5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4F07DD-5558-4FEB-B57F-1B08CE61FC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2C959-EDAB-436C-8FE9-F0B190DD6827}" type="doc">
      <dgm:prSet loTypeId="urn:microsoft.com/office/officeart/2005/8/layout/hList6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9F953D-9F24-4EEC-9260-4B5C3824878C}">
      <dgm:prSet phldrT="[Text]" custT="1"/>
      <dgm:spPr/>
      <dgm:t>
        <a:bodyPr/>
        <a:lstStyle/>
        <a:p>
          <a:r>
            <a:rPr lang="en-US" sz="1050" b="1" dirty="0"/>
            <a:t>05. Analysis &amp; Experimentation</a:t>
          </a:r>
        </a:p>
      </dgm:t>
    </dgm:pt>
    <dgm:pt modelId="{73A8A932-6F91-4041-990C-BFBA3449676C}" type="parTrans" cxnId="{715436C5-6B28-4F61-83B8-8E4C5B3A1FA2}">
      <dgm:prSet/>
      <dgm:spPr/>
      <dgm:t>
        <a:bodyPr/>
        <a:lstStyle/>
        <a:p>
          <a:endParaRPr lang="en-US"/>
        </a:p>
      </dgm:t>
    </dgm:pt>
    <dgm:pt modelId="{DC1A467F-79E5-4DEF-9F6B-11D67C1DED03}" type="sibTrans" cxnId="{715436C5-6B28-4F61-83B8-8E4C5B3A1FA2}">
      <dgm:prSet/>
      <dgm:spPr/>
      <dgm:t>
        <a:bodyPr/>
        <a:lstStyle/>
        <a:p>
          <a:endParaRPr lang="en-US"/>
        </a:p>
      </dgm:t>
    </dgm:pt>
    <dgm:pt modelId="{BB7EC6E5-D617-4A7D-A8DB-CD25BFC05F84}">
      <dgm:prSet phldrT="[Text]" custT="1"/>
      <dgm:spPr/>
      <dgm:t>
        <a:bodyPr/>
        <a:lstStyle/>
        <a:p>
          <a:r>
            <a:rPr lang="en-US" sz="1050" b="1" dirty="0"/>
            <a:t>06. Conclusion</a:t>
          </a:r>
        </a:p>
      </dgm:t>
    </dgm:pt>
    <dgm:pt modelId="{8C67701E-87F5-480B-9563-7B6E12D3E139}" type="parTrans" cxnId="{C4E8CBBE-18C6-4411-BAD5-A12B76346B7E}">
      <dgm:prSet/>
      <dgm:spPr/>
      <dgm:t>
        <a:bodyPr/>
        <a:lstStyle/>
        <a:p>
          <a:endParaRPr lang="en-US"/>
        </a:p>
      </dgm:t>
    </dgm:pt>
    <dgm:pt modelId="{1E38F65C-E939-41AE-86DC-E02B1056AC28}" type="sibTrans" cxnId="{C4E8CBBE-18C6-4411-BAD5-A12B76346B7E}">
      <dgm:prSet/>
      <dgm:spPr/>
      <dgm:t>
        <a:bodyPr/>
        <a:lstStyle/>
        <a:p>
          <a:endParaRPr lang="en-US"/>
        </a:p>
      </dgm:t>
    </dgm:pt>
    <dgm:pt modelId="{95249EEB-E470-4632-91B8-497648C43FCE}">
      <dgm:prSet phldrT="[Text]" custT="1"/>
      <dgm:spPr/>
      <dgm:t>
        <a:bodyPr/>
        <a:lstStyle/>
        <a:p>
          <a:r>
            <a:rPr lang="en-US" sz="1050" dirty="0"/>
            <a:t>07. </a:t>
          </a:r>
        </a:p>
      </dgm:t>
    </dgm:pt>
    <dgm:pt modelId="{1DCD9D37-E18F-4635-B295-CCC62BB1C4B8}" type="parTrans" cxnId="{4A510DD6-FA5B-4996-B4D6-D18C2647E563}">
      <dgm:prSet/>
      <dgm:spPr/>
      <dgm:t>
        <a:bodyPr/>
        <a:lstStyle/>
        <a:p>
          <a:endParaRPr lang="en-US"/>
        </a:p>
      </dgm:t>
    </dgm:pt>
    <dgm:pt modelId="{0F865611-B42C-4299-BF16-1F043BDB7972}" type="sibTrans" cxnId="{4A510DD6-FA5B-4996-B4D6-D18C2647E563}">
      <dgm:prSet/>
      <dgm:spPr/>
      <dgm:t>
        <a:bodyPr/>
        <a:lstStyle/>
        <a:p>
          <a:endParaRPr lang="en-US"/>
        </a:p>
      </dgm:t>
    </dgm:pt>
    <dgm:pt modelId="{77C6AC31-3803-40F1-9C51-0089A7763629}">
      <dgm:prSet phldrT="[Text]" custT="1"/>
      <dgm:spPr/>
      <dgm:t>
        <a:bodyPr/>
        <a:lstStyle/>
        <a:p>
          <a:pPr>
            <a:buNone/>
          </a:pPr>
          <a:r>
            <a:rPr lang="en" sz="1050" b="1" dirty="0"/>
            <a:t>02.</a:t>
          </a:r>
          <a:r>
            <a:rPr lang="en-US" sz="1050" b="1" dirty="0"/>
            <a:t> Data Structures Used</a:t>
          </a:r>
          <a:r>
            <a:rPr lang="en" sz="1050" b="1" dirty="0"/>
            <a:t> </a:t>
          </a:r>
          <a:endParaRPr lang="en-US" sz="1050" b="1" dirty="0"/>
        </a:p>
      </dgm:t>
    </dgm:pt>
    <dgm:pt modelId="{3531D5A3-C874-4C00-ADAC-943B9564AA16}" type="parTrans" cxnId="{045D1B85-EC69-4D60-8BFE-D33A3FF855B4}">
      <dgm:prSet/>
      <dgm:spPr/>
      <dgm:t>
        <a:bodyPr/>
        <a:lstStyle/>
        <a:p>
          <a:endParaRPr lang="en-US"/>
        </a:p>
      </dgm:t>
    </dgm:pt>
    <dgm:pt modelId="{61B245CE-ADDC-49D7-9316-F7465F11216F}" type="sibTrans" cxnId="{045D1B85-EC69-4D60-8BFE-D33A3FF855B4}">
      <dgm:prSet/>
      <dgm:spPr/>
      <dgm:t>
        <a:bodyPr/>
        <a:lstStyle/>
        <a:p>
          <a:endParaRPr lang="en-US"/>
        </a:p>
      </dgm:t>
    </dgm:pt>
    <dgm:pt modelId="{3AE2BDB6-FC90-40CD-9897-E6458AF75E54}">
      <dgm:prSet phldrT="[Text]" custT="1"/>
      <dgm:spPr/>
      <dgm:t>
        <a:bodyPr/>
        <a:lstStyle/>
        <a:p>
          <a:pPr>
            <a:buNone/>
          </a:pPr>
          <a:r>
            <a:rPr lang="en" sz="1050" b="1" dirty="0"/>
            <a:t>03. </a:t>
          </a:r>
          <a:r>
            <a:rPr lang="en-US" sz="1050" b="1" dirty="0">
              <a:latin typeface="Overpass Mono"/>
              <a:ea typeface="Overpass Mono"/>
              <a:cs typeface="Overpass Mono"/>
              <a:sym typeface="Overpass Mono"/>
            </a:rPr>
            <a:t>Algorithm Involved</a:t>
          </a:r>
          <a:endParaRPr lang="en-US" sz="1050" b="1" dirty="0"/>
        </a:p>
      </dgm:t>
    </dgm:pt>
    <dgm:pt modelId="{8CB29BCA-CC1E-4A9D-AF7A-4E4A446EF7F3}" type="parTrans" cxnId="{9DE61841-A581-47DE-A23C-789640A22C5A}">
      <dgm:prSet/>
      <dgm:spPr/>
      <dgm:t>
        <a:bodyPr/>
        <a:lstStyle/>
        <a:p>
          <a:endParaRPr lang="en-US"/>
        </a:p>
      </dgm:t>
    </dgm:pt>
    <dgm:pt modelId="{697241AF-66BE-4129-911E-E2DA9768DE35}" type="sibTrans" cxnId="{9DE61841-A581-47DE-A23C-789640A22C5A}">
      <dgm:prSet/>
      <dgm:spPr/>
      <dgm:t>
        <a:bodyPr/>
        <a:lstStyle/>
        <a:p>
          <a:endParaRPr lang="en-US"/>
        </a:p>
      </dgm:t>
    </dgm:pt>
    <dgm:pt modelId="{8D2806B7-1209-4115-A3C9-50F2B095F970}">
      <dgm:prSet phldrT="[Text]" custT="1"/>
      <dgm:spPr/>
      <dgm:t>
        <a:bodyPr/>
        <a:lstStyle/>
        <a:p>
          <a:pPr>
            <a:buNone/>
          </a:pPr>
          <a:r>
            <a:rPr lang="en-US" sz="1050" b="1" dirty="0"/>
            <a:t>04. Implementation</a:t>
          </a:r>
        </a:p>
      </dgm:t>
    </dgm:pt>
    <dgm:pt modelId="{DDC9A087-026A-42CF-8DAA-DC0E10184BDB}" type="parTrans" cxnId="{5952F7F0-E7D5-4B0C-846D-86E6ABB323BF}">
      <dgm:prSet/>
      <dgm:spPr/>
      <dgm:t>
        <a:bodyPr/>
        <a:lstStyle/>
        <a:p>
          <a:endParaRPr lang="en-US"/>
        </a:p>
      </dgm:t>
    </dgm:pt>
    <dgm:pt modelId="{1F96AE66-6669-4362-989D-EA0E78F90316}" type="sibTrans" cxnId="{5952F7F0-E7D5-4B0C-846D-86E6ABB323BF}">
      <dgm:prSet/>
      <dgm:spPr/>
      <dgm:t>
        <a:bodyPr/>
        <a:lstStyle/>
        <a:p>
          <a:endParaRPr lang="en-US"/>
        </a:p>
      </dgm:t>
    </dgm:pt>
    <dgm:pt modelId="{B24D40FC-AA43-4AE9-A7FD-172A2F541A0B}">
      <dgm:prSet phldrT="[Text]" custT="1"/>
      <dgm:spPr/>
      <dgm:t>
        <a:bodyPr/>
        <a:lstStyle/>
        <a:p>
          <a:r>
            <a:rPr lang="en" sz="1050" b="1" dirty="0"/>
            <a:t>01. </a:t>
          </a:r>
          <a:r>
            <a:rPr lang="en-US" sz="1050" b="1" dirty="0">
              <a:latin typeface="Overpass Mono"/>
              <a:ea typeface="Overpass Mono"/>
              <a:cs typeface="Overpass Mono"/>
              <a:sym typeface="Overpass Mono"/>
            </a:rPr>
            <a:t>Introduction</a:t>
          </a:r>
          <a:r>
            <a:rPr lang="en" sz="1050" b="1" dirty="0"/>
            <a:t> </a:t>
          </a:r>
          <a:endParaRPr lang="en-US" sz="1050" b="1" dirty="0"/>
        </a:p>
      </dgm:t>
    </dgm:pt>
    <dgm:pt modelId="{A6EE9ECF-E8A0-4B09-A5C3-F67C49D4150B}" type="parTrans" cxnId="{CD7502F0-139B-4B43-B39F-AACF4CA45126}">
      <dgm:prSet/>
      <dgm:spPr/>
      <dgm:t>
        <a:bodyPr/>
        <a:lstStyle/>
        <a:p>
          <a:endParaRPr lang="en-US"/>
        </a:p>
      </dgm:t>
    </dgm:pt>
    <dgm:pt modelId="{0308CB56-3D92-4392-9B7C-2BE6DAFB954E}" type="sibTrans" cxnId="{CD7502F0-139B-4B43-B39F-AACF4CA45126}">
      <dgm:prSet/>
      <dgm:spPr/>
      <dgm:t>
        <a:bodyPr/>
        <a:lstStyle/>
        <a:p>
          <a:endParaRPr lang="en-US"/>
        </a:p>
      </dgm:t>
    </dgm:pt>
    <dgm:pt modelId="{AE0598B4-29F7-4397-8052-4F79DA29E508}" type="pres">
      <dgm:prSet presAssocID="{4B32C959-EDAB-436C-8FE9-F0B190DD6827}" presName="Name0" presStyleCnt="0">
        <dgm:presLayoutVars>
          <dgm:dir/>
          <dgm:resizeHandles val="exact"/>
        </dgm:presLayoutVars>
      </dgm:prSet>
      <dgm:spPr/>
    </dgm:pt>
    <dgm:pt modelId="{9E057C62-69F1-4604-A248-7A66E29CFC80}" type="pres">
      <dgm:prSet presAssocID="{B24D40FC-AA43-4AE9-A7FD-172A2F541A0B}" presName="node" presStyleLbl="node1" presStyleIdx="0" presStyleCnt="7" custScaleX="114316">
        <dgm:presLayoutVars>
          <dgm:bulletEnabled val="1"/>
        </dgm:presLayoutVars>
      </dgm:prSet>
      <dgm:spPr/>
    </dgm:pt>
    <dgm:pt modelId="{7C0094E1-B13B-40EA-8B5A-586C2715BA26}" type="pres">
      <dgm:prSet presAssocID="{0308CB56-3D92-4392-9B7C-2BE6DAFB954E}" presName="sibTrans" presStyleCnt="0"/>
      <dgm:spPr/>
    </dgm:pt>
    <dgm:pt modelId="{85B28B82-0D72-4BDB-813B-98B645CBB7E5}" type="pres">
      <dgm:prSet presAssocID="{77C6AC31-3803-40F1-9C51-0089A7763629}" presName="node" presStyleLbl="node1" presStyleIdx="1" presStyleCnt="7">
        <dgm:presLayoutVars>
          <dgm:bulletEnabled val="1"/>
        </dgm:presLayoutVars>
      </dgm:prSet>
      <dgm:spPr/>
    </dgm:pt>
    <dgm:pt modelId="{7C02A6EB-2240-4B85-B7EF-DC1972C78537}" type="pres">
      <dgm:prSet presAssocID="{61B245CE-ADDC-49D7-9316-F7465F11216F}" presName="sibTrans" presStyleCnt="0"/>
      <dgm:spPr/>
    </dgm:pt>
    <dgm:pt modelId="{2EDFA500-8053-4B84-817D-3B26834F1DFD}" type="pres">
      <dgm:prSet presAssocID="{3AE2BDB6-FC90-40CD-9897-E6458AF75E54}" presName="node" presStyleLbl="node1" presStyleIdx="2" presStyleCnt="7">
        <dgm:presLayoutVars>
          <dgm:bulletEnabled val="1"/>
        </dgm:presLayoutVars>
      </dgm:prSet>
      <dgm:spPr/>
    </dgm:pt>
    <dgm:pt modelId="{91CA259E-D85F-4DD9-A271-482DE34CB8E5}" type="pres">
      <dgm:prSet presAssocID="{697241AF-66BE-4129-911E-E2DA9768DE35}" presName="sibTrans" presStyleCnt="0"/>
      <dgm:spPr/>
    </dgm:pt>
    <dgm:pt modelId="{27BBFA76-2C12-4453-BEB6-B536B3DF6D84}" type="pres">
      <dgm:prSet presAssocID="{8D2806B7-1209-4115-A3C9-50F2B095F970}" presName="node" presStyleLbl="node1" presStyleIdx="3" presStyleCnt="7" custScaleX="111062">
        <dgm:presLayoutVars>
          <dgm:bulletEnabled val="1"/>
        </dgm:presLayoutVars>
      </dgm:prSet>
      <dgm:spPr/>
    </dgm:pt>
    <dgm:pt modelId="{E7322BC0-5273-4A9D-A2B3-A2ADD900971C}" type="pres">
      <dgm:prSet presAssocID="{1F96AE66-6669-4362-989D-EA0E78F90316}" presName="sibTrans" presStyleCnt="0"/>
      <dgm:spPr/>
    </dgm:pt>
    <dgm:pt modelId="{6441FAF5-BF9C-48B2-BAEE-4598F6494609}" type="pres">
      <dgm:prSet presAssocID="{719F953D-9F24-4EEC-9260-4B5C3824878C}" presName="node" presStyleLbl="node1" presStyleIdx="4" presStyleCnt="7" custScaleX="114745">
        <dgm:presLayoutVars>
          <dgm:bulletEnabled val="1"/>
        </dgm:presLayoutVars>
      </dgm:prSet>
      <dgm:spPr/>
    </dgm:pt>
    <dgm:pt modelId="{38E429D8-6314-44B2-BE0F-BE5489810F69}" type="pres">
      <dgm:prSet presAssocID="{DC1A467F-79E5-4DEF-9F6B-11D67C1DED03}" presName="sibTrans" presStyleCnt="0"/>
      <dgm:spPr/>
    </dgm:pt>
    <dgm:pt modelId="{6509A7C9-2F60-498A-8D37-2B79387EBDE2}" type="pres">
      <dgm:prSet presAssocID="{BB7EC6E5-D617-4A7D-A8DB-CD25BFC05F84}" presName="node" presStyleLbl="node1" presStyleIdx="5" presStyleCnt="7" custScaleX="84702">
        <dgm:presLayoutVars>
          <dgm:bulletEnabled val="1"/>
        </dgm:presLayoutVars>
      </dgm:prSet>
      <dgm:spPr/>
    </dgm:pt>
    <dgm:pt modelId="{3A0D0F53-CB79-41AB-80CC-AD31F2DA5728}" type="pres">
      <dgm:prSet presAssocID="{1E38F65C-E939-41AE-86DC-E02B1056AC28}" presName="sibTrans" presStyleCnt="0"/>
      <dgm:spPr/>
    </dgm:pt>
    <dgm:pt modelId="{F99688FB-6B5E-42A4-8BC6-80D08A6162EA}" type="pres">
      <dgm:prSet presAssocID="{95249EEB-E470-4632-91B8-497648C43FCE}" presName="node" presStyleLbl="node1" presStyleIdx="6" presStyleCnt="7" custLinFactX="4397" custLinFactNeighborX="100000" custLinFactNeighborY="1207">
        <dgm:presLayoutVars>
          <dgm:bulletEnabled val="1"/>
        </dgm:presLayoutVars>
      </dgm:prSet>
      <dgm:spPr/>
    </dgm:pt>
  </dgm:ptLst>
  <dgm:cxnLst>
    <dgm:cxn modelId="{9DE61841-A581-47DE-A23C-789640A22C5A}" srcId="{4B32C959-EDAB-436C-8FE9-F0B190DD6827}" destId="{3AE2BDB6-FC90-40CD-9897-E6458AF75E54}" srcOrd="2" destOrd="0" parTransId="{8CB29BCA-CC1E-4A9D-AF7A-4E4A446EF7F3}" sibTransId="{697241AF-66BE-4129-911E-E2DA9768DE35}"/>
    <dgm:cxn modelId="{91F1314F-2707-41DE-9196-CA68219775F0}" type="presOf" srcId="{B24D40FC-AA43-4AE9-A7FD-172A2F541A0B}" destId="{9E057C62-69F1-4604-A248-7A66E29CFC80}" srcOrd="0" destOrd="0" presId="urn:microsoft.com/office/officeart/2005/8/layout/hList6"/>
    <dgm:cxn modelId="{045D1B85-EC69-4D60-8BFE-D33A3FF855B4}" srcId="{4B32C959-EDAB-436C-8FE9-F0B190DD6827}" destId="{77C6AC31-3803-40F1-9C51-0089A7763629}" srcOrd="1" destOrd="0" parTransId="{3531D5A3-C874-4C00-ADAC-943B9564AA16}" sibTransId="{61B245CE-ADDC-49D7-9316-F7465F11216F}"/>
    <dgm:cxn modelId="{E76ED89C-5095-4556-82AD-F9B04CAE38BE}" type="presOf" srcId="{77C6AC31-3803-40F1-9C51-0089A7763629}" destId="{85B28B82-0D72-4BDB-813B-98B645CBB7E5}" srcOrd="0" destOrd="0" presId="urn:microsoft.com/office/officeart/2005/8/layout/hList6"/>
    <dgm:cxn modelId="{C4E8CBBE-18C6-4411-BAD5-A12B76346B7E}" srcId="{4B32C959-EDAB-436C-8FE9-F0B190DD6827}" destId="{BB7EC6E5-D617-4A7D-A8DB-CD25BFC05F84}" srcOrd="5" destOrd="0" parTransId="{8C67701E-87F5-480B-9563-7B6E12D3E139}" sibTransId="{1E38F65C-E939-41AE-86DC-E02B1056AC28}"/>
    <dgm:cxn modelId="{715436C5-6B28-4F61-83B8-8E4C5B3A1FA2}" srcId="{4B32C959-EDAB-436C-8FE9-F0B190DD6827}" destId="{719F953D-9F24-4EEC-9260-4B5C3824878C}" srcOrd="4" destOrd="0" parTransId="{73A8A932-6F91-4041-990C-BFBA3449676C}" sibTransId="{DC1A467F-79E5-4DEF-9F6B-11D67C1DED03}"/>
    <dgm:cxn modelId="{DD3FDCC6-1F66-47B7-A627-7F7B303E5F4F}" type="presOf" srcId="{3AE2BDB6-FC90-40CD-9897-E6458AF75E54}" destId="{2EDFA500-8053-4B84-817D-3B26834F1DFD}" srcOrd="0" destOrd="0" presId="urn:microsoft.com/office/officeart/2005/8/layout/hList6"/>
    <dgm:cxn modelId="{B45DD9D2-E5CA-4282-87E6-607BDB471C49}" type="presOf" srcId="{4B32C959-EDAB-436C-8FE9-F0B190DD6827}" destId="{AE0598B4-29F7-4397-8052-4F79DA29E508}" srcOrd="0" destOrd="0" presId="urn:microsoft.com/office/officeart/2005/8/layout/hList6"/>
    <dgm:cxn modelId="{B367D1D4-AFDF-401E-8ADF-7537B3D56B08}" type="presOf" srcId="{8D2806B7-1209-4115-A3C9-50F2B095F970}" destId="{27BBFA76-2C12-4453-BEB6-B536B3DF6D84}" srcOrd="0" destOrd="0" presId="urn:microsoft.com/office/officeart/2005/8/layout/hList6"/>
    <dgm:cxn modelId="{4A510DD6-FA5B-4996-B4D6-D18C2647E563}" srcId="{4B32C959-EDAB-436C-8FE9-F0B190DD6827}" destId="{95249EEB-E470-4632-91B8-497648C43FCE}" srcOrd="6" destOrd="0" parTransId="{1DCD9D37-E18F-4635-B295-CCC62BB1C4B8}" sibTransId="{0F865611-B42C-4299-BF16-1F043BDB7972}"/>
    <dgm:cxn modelId="{C4CBA0D7-5EF0-41EF-9D84-AF1518583637}" type="presOf" srcId="{95249EEB-E470-4632-91B8-497648C43FCE}" destId="{F99688FB-6B5E-42A4-8BC6-80D08A6162EA}" srcOrd="0" destOrd="0" presId="urn:microsoft.com/office/officeart/2005/8/layout/hList6"/>
    <dgm:cxn modelId="{73C772EC-C0DC-48BA-9DC7-857E91809FA1}" type="presOf" srcId="{719F953D-9F24-4EEC-9260-4B5C3824878C}" destId="{6441FAF5-BF9C-48B2-BAEE-4598F6494609}" srcOrd="0" destOrd="0" presId="urn:microsoft.com/office/officeart/2005/8/layout/hList6"/>
    <dgm:cxn modelId="{CD7502F0-139B-4B43-B39F-AACF4CA45126}" srcId="{4B32C959-EDAB-436C-8FE9-F0B190DD6827}" destId="{B24D40FC-AA43-4AE9-A7FD-172A2F541A0B}" srcOrd="0" destOrd="0" parTransId="{A6EE9ECF-E8A0-4B09-A5C3-F67C49D4150B}" sibTransId="{0308CB56-3D92-4392-9B7C-2BE6DAFB954E}"/>
    <dgm:cxn modelId="{5952F7F0-E7D5-4B0C-846D-86E6ABB323BF}" srcId="{4B32C959-EDAB-436C-8FE9-F0B190DD6827}" destId="{8D2806B7-1209-4115-A3C9-50F2B095F970}" srcOrd="3" destOrd="0" parTransId="{DDC9A087-026A-42CF-8DAA-DC0E10184BDB}" sibTransId="{1F96AE66-6669-4362-989D-EA0E78F90316}"/>
    <dgm:cxn modelId="{AAE846F2-632E-4A8C-B71D-528C5D423CB2}" type="presOf" srcId="{BB7EC6E5-D617-4A7D-A8DB-CD25BFC05F84}" destId="{6509A7C9-2F60-498A-8D37-2B79387EBDE2}" srcOrd="0" destOrd="0" presId="urn:microsoft.com/office/officeart/2005/8/layout/hList6"/>
    <dgm:cxn modelId="{B37DC8EE-1BF2-4EC9-AA64-5F3FD5867FDC}" type="presParOf" srcId="{AE0598B4-29F7-4397-8052-4F79DA29E508}" destId="{9E057C62-69F1-4604-A248-7A66E29CFC80}" srcOrd="0" destOrd="0" presId="urn:microsoft.com/office/officeart/2005/8/layout/hList6"/>
    <dgm:cxn modelId="{089B6F72-93DE-4EBA-AE94-8CE826C946E9}" type="presParOf" srcId="{AE0598B4-29F7-4397-8052-4F79DA29E508}" destId="{7C0094E1-B13B-40EA-8B5A-586C2715BA26}" srcOrd="1" destOrd="0" presId="urn:microsoft.com/office/officeart/2005/8/layout/hList6"/>
    <dgm:cxn modelId="{CF1F2FA4-A218-44DA-8885-3F4AEB4EC4C6}" type="presParOf" srcId="{AE0598B4-29F7-4397-8052-4F79DA29E508}" destId="{85B28B82-0D72-4BDB-813B-98B645CBB7E5}" srcOrd="2" destOrd="0" presId="urn:microsoft.com/office/officeart/2005/8/layout/hList6"/>
    <dgm:cxn modelId="{83556D27-ADDA-43C0-B8C6-ADA20AF2E23C}" type="presParOf" srcId="{AE0598B4-29F7-4397-8052-4F79DA29E508}" destId="{7C02A6EB-2240-4B85-B7EF-DC1972C78537}" srcOrd="3" destOrd="0" presId="urn:microsoft.com/office/officeart/2005/8/layout/hList6"/>
    <dgm:cxn modelId="{22FD2954-ECD1-4D22-B8F2-1E9517F984C5}" type="presParOf" srcId="{AE0598B4-29F7-4397-8052-4F79DA29E508}" destId="{2EDFA500-8053-4B84-817D-3B26834F1DFD}" srcOrd="4" destOrd="0" presId="urn:microsoft.com/office/officeart/2005/8/layout/hList6"/>
    <dgm:cxn modelId="{8ADDF04B-71D9-407C-82A6-B35B04FFF5B5}" type="presParOf" srcId="{AE0598B4-29F7-4397-8052-4F79DA29E508}" destId="{91CA259E-D85F-4DD9-A271-482DE34CB8E5}" srcOrd="5" destOrd="0" presId="urn:microsoft.com/office/officeart/2005/8/layout/hList6"/>
    <dgm:cxn modelId="{9416C901-267E-4CE9-8A35-0557BB9B4BE5}" type="presParOf" srcId="{AE0598B4-29F7-4397-8052-4F79DA29E508}" destId="{27BBFA76-2C12-4453-BEB6-B536B3DF6D84}" srcOrd="6" destOrd="0" presId="urn:microsoft.com/office/officeart/2005/8/layout/hList6"/>
    <dgm:cxn modelId="{E0B11971-66E2-492D-BC2F-DF3DEE665B47}" type="presParOf" srcId="{AE0598B4-29F7-4397-8052-4F79DA29E508}" destId="{E7322BC0-5273-4A9D-A2B3-A2ADD900971C}" srcOrd="7" destOrd="0" presId="urn:microsoft.com/office/officeart/2005/8/layout/hList6"/>
    <dgm:cxn modelId="{C9E87D00-97C7-4F61-AB71-C7AEC1757D5B}" type="presParOf" srcId="{AE0598B4-29F7-4397-8052-4F79DA29E508}" destId="{6441FAF5-BF9C-48B2-BAEE-4598F6494609}" srcOrd="8" destOrd="0" presId="urn:microsoft.com/office/officeart/2005/8/layout/hList6"/>
    <dgm:cxn modelId="{636427DA-65E9-4EAF-8A58-6664B68A32E2}" type="presParOf" srcId="{AE0598B4-29F7-4397-8052-4F79DA29E508}" destId="{38E429D8-6314-44B2-BE0F-BE5489810F69}" srcOrd="9" destOrd="0" presId="urn:microsoft.com/office/officeart/2005/8/layout/hList6"/>
    <dgm:cxn modelId="{091668D7-0D10-4621-9405-EA6CDBF66DAD}" type="presParOf" srcId="{AE0598B4-29F7-4397-8052-4F79DA29E508}" destId="{6509A7C9-2F60-498A-8D37-2B79387EBDE2}" srcOrd="10" destOrd="0" presId="urn:microsoft.com/office/officeart/2005/8/layout/hList6"/>
    <dgm:cxn modelId="{145A2348-A04D-489C-880C-E2BCCD7AFF64}" type="presParOf" srcId="{AE0598B4-29F7-4397-8052-4F79DA29E508}" destId="{3A0D0F53-CB79-41AB-80CC-AD31F2DA5728}" srcOrd="11" destOrd="0" presId="urn:microsoft.com/office/officeart/2005/8/layout/hList6"/>
    <dgm:cxn modelId="{4E4C83BE-E531-4E75-B964-9F5C4F1BA6A3}" type="presParOf" srcId="{AE0598B4-29F7-4397-8052-4F79DA29E508}" destId="{F99688FB-6B5E-42A4-8BC6-80D08A6162EA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7C62-69F1-4604-A248-7A66E29CFC80}">
      <dsp:nvSpPr>
        <dsp:cNvPr id="0" name=""/>
        <dsp:cNvSpPr/>
      </dsp:nvSpPr>
      <dsp:spPr>
        <a:xfrm rot="16200000">
          <a:off x="-1374167" y="1374711"/>
          <a:ext cx="3995882" cy="124645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b="1" kern="1200" dirty="0"/>
            <a:t>01. </a:t>
          </a:r>
          <a:r>
            <a:rPr lang="en-US" sz="1050" b="1" kern="1200" dirty="0">
              <a:latin typeface="Overpass Mono"/>
              <a:ea typeface="Overpass Mono"/>
              <a:cs typeface="Overpass Mono"/>
              <a:sym typeface="Overpass Mono"/>
            </a:rPr>
            <a:t>Introduction</a:t>
          </a:r>
          <a:r>
            <a:rPr lang="en" sz="1050" b="1" kern="1200" dirty="0"/>
            <a:t> </a:t>
          </a:r>
          <a:endParaRPr lang="en-US" sz="1050" b="1" kern="1200" dirty="0"/>
        </a:p>
      </dsp:txBody>
      <dsp:txXfrm rot="5400000">
        <a:off x="545" y="799175"/>
        <a:ext cx="1246458" cy="2397530"/>
      </dsp:txXfrm>
    </dsp:sp>
    <dsp:sp modelId="{85B28B82-0D72-4BDB-813B-98B645CBB7E5}">
      <dsp:nvSpPr>
        <dsp:cNvPr id="0" name=""/>
        <dsp:cNvSpPr/>
      </dsp:nvSpPr>
      <dsp:spPr>
        <a:xfrm rot="16200000">
          <a:off x="-123980" y="1452759"/>
          <a:ext cx="3995882" cy="1090362"/>
        </a:xfrm>
        <a:prstGeom prst="flowChartManualOperation">
          <a:avLst/>
        </a:prstGeom>
        <a:solidFill>
          <a:schemeClr val="accent5">
            <a:hueOff val="1580539"/>
            <a:satOff val="0"/>
            <a:lumOff val="-6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b="1" kern="1200" dirty="0"/>
            <a:t>02.</a:t>
          </a:r>
          <a:r>
            <a:rPr lang="en-US" sz="1050" b="1" kern="1200" dirty="0"/>
            <a:t> Data Structures Used</a:t>
          </a:r>
          <a:r>
            <a:rPr lang="en" sz="1050" b="1" kern="1200" dirty="0"/>
            <a:t> </a:t>
          </a:r>
          <a:endParaRPr lang="en-US" sz="1050" b="1" kern="1200" dirty="0"/>
        </a:p>
      </dsp:txBody>
      <dsp:txXfrm rot="5400000">
        <a:off x="1328780" y="799175"/>
        <a:ext cx="1090362" cy="2397530"/>
      </dsp:txXfrm>
    </dsp:sp>
    <dsp:sp modelId="{2EDFA500-8053-4B84-817D-3B26834F1DFD}">
      <dsp:nvSpPr>
        <dsp:cNvPr id="0" name=""/>
        <dsp:cNvSpPr/>
      </dsp:nvSpPr>
      <dsp:spPr>
        <a:xfrm rot="16200000">
          <a:off x="1048159" y="1452759"/>
          <a:ext cx="3995882" cy="1090362"/>
        </a:xfrm>
        <a:prstGeom prst="flowChartManualOperation">
          <a:avLst/>
        </a:prstGeom>
        <a:solidFill>
          <a:schemeClr val="accent5">
            <a:hueOff val="3161078"/>
            <a:satOff val="0"/>
            <a:lumOff val="-124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b="1" kern="1200" dirty="0"/>
            <a:t>03. </a:t>
          </a:r>
          <a:r>
            <a:rPr lang="en-US" sz="1050" b="1" kern="1200" dirty="0">
              <a:latin typeface="Overpass Mono"/>
              <a:ea typeface="Overpass Mono"/>
              <a:cs typeface="Overpass Mono"/>
              <a:sym typeface="Overpass Mono"/>
            </a:rPr>
            <a:t>Algorithm Involved</a:t>
          </a:r>
          <a:endParaRPr lang="en-US" sz="1050" b="1" kern="1200" dirty="0"/>
        </a:p>
      </dsp:txBody>
      <dsp:txXfrm rot="5400000">
        <a:off x="2500919" y="799175"/>
        <a:ext cx="1090362" cy="2397530"/>
      </dsp:txXfrm>
    </dsp:sp>
    <dsp:sp modelId="{27BBFA76-2C12-4453-BEB6-B536B3DF6D84}">
      <dsp:nvSpPr>
        <dsp:cNvPr id="0" name=""/>
        <dsp:cNvSpPr/>
      </dsp:nvSpPr>
      <dsp:spPr>
        <a:xfrm rot="16200000">
          <a:off x="2280606" y="1392451"/>
          <a:ext cx="3995882" cy="1210978"/>
        </a:xfrm>
        <a:prstGeom prst="flowChartManualOperation">
          <a:avLst/>
        </a:prstGeom>
        <a:solidFill>
          <a:schemeClr val="accent5">
            <a:hueOff val="4741617"/>
            <a:satOff val="0"/>
            <a:lumOff val="-186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04. Implementation</a:t>
          </a:r>
        </a:p>
      </dsp:txBody>
      <dsp:txXfrm rot="5400000">
        <a:off x="3673058" y="799175"/>
        <a:ext cx="1210978" cy="2397530"/>
      </dsp:txXfrm>
    </dsp:sp>
    <dsp:sp modelId="{6441FAF5-BF9C-48B2-BAEE-4598F6494609}">
      <dsp:nvSpPr>
        <dsp:cNvPr id="0" name=""/>
        <dsp:cNvSpPr/>
      </dsp:nvSpPr>
      <dsp:spPr>
        <a:xfrm rot="16200000">
          <a:off x="3593440" y="1372372"/>
          <a:ext cx="3995882" cy="1251136"/>
        </a:xfrm>
        <a:prstGeom prst="flowChartManualOperation">
          <a:avLst/>
        </a:prstGeom>
        <a:solidFill>
          <a:schemeClr val="accent5">
            <a:hueOff val="6322157"/>
            <a:satOff val="0"/>
            <a:lumOff val="-24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05. Analysis &amp; Experimentation</a:t>
          </a:r>
        </a:p>
      </dsp:txBody>
      <dsp:txXfrm rot="5400000">
        <a:off x="4965813" y="799175"/>
        <a:ext cx="1251136" cy="2397530"/>
      </dsp:txXfrm>
    </dsp:sp>
    <dsp:sp modelId="{6509A7C9-2F60-498A-8D37-2B79387EBDE2}">
      <dsp:nvSpPr>
        <dsp:cNvPr id="0" name=""/>
        <dsp:cNvSpPr/>
      </dsp:nvSpPr>
      <dsp:spPr>
        <a:xfrm rot="16200000">
          <a:off x="4762565" y="1536161"/>
          <a:ext cx="3995882" cy="923558"/>
        </a:xfrm>
        <a:prstGeom prst="flowChartManualOperation">
          <a:avLst/>
        </a:prstGeom>
        <a:solidFill>
          <a:schemeClr val="accent5">
            <a:hueOff val="7902696"/>
            <a:satOff val="0"/>
            <a:lumOff val="-31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06. Conclusion</a:t>
          </a:r>
        </a:p>
      </dsp:txBody>
      <dsp:txXfrm rot="5400000">
        <a:off x="6298727" y="799175"/>
        <a:ext cx="923558" cy="2397530"/>
      </dsp:txXfrm>
    </dsp:sp>
    <dsp:sp modelId="{F99688FB-6B5E-42A4-8BC6-80D08A6162EA}">
      <dsp:nvSpPr>
        <dsp:cNvPr id="0" name=""/>
        <dsp:cNvSpPr/>
      </dsp:nvSpPr>
      <dsp:spPr>
        <a:xfrm rot="16200000">
          <a:off x="5851846" y="1452759"/>
          <a:ext cx="3995882" cy="1090362"/>
        </a:xfrm>
        <a:prstGeom prst="flowChartManualOperation">
          <a:avLst/>
        </a:prstGeom>
        <a:solidFill>
          <a:schemeClr val="accent5">
            <a:hueOff val="9483235"/>
            <a:satOff val="0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07. </a:t>
          </a:r>
        </a:p>
      </dsp:txBody>
      <dsp:txXfrm rot="5400000">
        <a:off x="7304606" y="799175"/>
        <a:ext cx="1090362" cy="239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0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81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0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8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890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30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1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8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87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6350" ty="0" sx="100000" sy="100000" flip="none" algn="br"/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7552" y="1350191"/>
            <a:ext cx="9066448" cy="1910400"/>
          </a:xfrm>
          <a:prstGeom prst="rect">
            <a:avLst/>
          </a:prstGeom>
          <a:solidFill>
            <a:srgbClr val="2C2A2B">
              <a:alpha val="64000"/>
            </a:srgbClr>
          </a:solidFill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br>
              <a:rPr lang="en-US" sz="6000" dirty="0"/>
            </a:br>
            <a:r>
              <a:rPr lang="en-US" sz="6000" dirty="0"/>
              <a:t>Project Title: Robot Path Finding</a:t>
            </a:r>
            <a:endParaRPr sz="6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3219290" cy="1010530"/>
          </a:xfrm>
          <a:prstGeom prst="rect">
            <a:avLst/>
          </a:prstGeom>
          <a:solidFill>
            <a:schemeClr val="accent3">
              <a:lumMod val="50000"/>
              <a:alpha val="84000"/>
            </a:schemeClr>
          </a:solidFill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AYYAN BABAR (19L-0903)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NAFEESA ARIF (19L-1212)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Two Algorithms are: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715941" y="1761686"/>
            <a:ext cx="3845873" cy="276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refinement to the shortest path algorithm that directs the search towards the desired goal from the initial vertex. </a:t>
            </a:r>
            <a:br>
              <a:rPr lang="en-US" dirty="0"/>
            </a:b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a heuristic function f(n)=h(n)+g(n), that estimates how far a given vertex v is from the goal vertex,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 h(n) is an estimate of the minimum cost from any vertex n to the goal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 g(n) is the cost of moving from the initial cell to the current cell. 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363312" y="1355400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Algorithm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664006" y="1903500"/>
            <a:ext cx="3206617" cy="285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Dijkstra's algorithm greedily visits nodes in order of increasing distance from the initial vertex.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time in exploring nodes = time in opposite direction from the desired goal.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It expands almost radially.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when h(n) and g(n) become equal, the A* algorithm becomes Dijkstra’s algorithm.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15525" y="1035900"/>
            <a:ext cx="24813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Dijkstra’s Algorithm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53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04.</a:t>
            </a:r>
            <a:br>
              <a:rPr lang="en-US" dirty="0"/>
            </a:br>
            <a:r>
              <a:rPr lang="en-US" dirty="0"/>
              <a:t>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40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Design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848809" y="1181135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2B8B8-7902-4D60-85FE-3510BB2C07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50" y="1012200"/>
            <a:ext cx="6404795" cy="378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Used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674406" y="1114001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Calculation of Euclidean distance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643506" y="40764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Heuristic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487899" y="118267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Creates the board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259536" y="342000"/>
            <a:ext cx="2352426" cy="661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OnUserCreate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562350" y="173055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Refreshes the board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62350" y="110587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Refresh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555831" y="3603640"/>
            <a:ext cx="237794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OnUserDelete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44845" y="374134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356235" y="3999420"/>
            <a:ext cx="2307929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OnUserUpdate</a:t>
            </a:r>
            <a:endParaRPr dirty="0"/>
          </a:p>
        </p:txBody>
      </p:sp>
      <p:sp>
        <p:nvSpPr>
          <p:cNvPr id="15" name="Google Shape;668;p43">
            <a:extLst>
              <a:ext uri="{FF2B5EF4-FFF2-40B4-BE49-F238E27FC236}">
                <a16:creationId xmlns:a16="http://schemas.microsoft.com/office/drawing/2014/main" id="{F8847AE4-90AD-4325-87CD-C76C9E7C3A84}"/>
              </a:ext>
            </a:extLst>
          </p:cNvPr>
          <p:cNvSpPr txBox="1">
            <a:spLocks/>
          </p:cNvSpPr>
          <p:nvPr/>
        </p:nvSpPr>
        <p:spPr>
          <a:xfrm>
            <a:off x="6766054" y="2092568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exporting</a:t>
            </a:r>
          </a:p>
        </p:txBody>
      </p:sp>
      <p:sp>
        <p:nvSpPr>
          <p:cNvPr id="16" name="Google Shape;670;p43">
            <a:extLst>
              <a:ext uri="{FF2B5EF4-FFF2-40B4-BE49-F238E27FC236}">
                <a16:creationId xmlns:a16="http://schemas.microsoft.com/office/drawing/2014/main" id="{A6C088CC-AAE3-4184-BE19-385627A1568F}"/>
              </a:ext>
            </a:extLst>
          </p:cNvPr>
          <p:cNvSpPr txBox="1">
            <a:spLocks/>
          </p:cNvSpPr>
          <p:nvPr/>
        </p:nvSpPr>
        <p:spPr>
          <a:xfrm>
            <a:off x="259536" y="2047427"/>
            <a:ext cx="2620791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 err="1"/>
              <a:t>visualdistance</a:t>
            </a:r>
            <a:endParaRPr lang="en-US" dirty="0"/>
          </a:p>
        </p:txBody>
      </p:sp>
      <p:sp>
        <p:nvSpPr>
          <p:cNvPr id="17" name="Google Shape;672;p43">
            <a:extLst>
              <a:ext uri="{FF2B5EF4-FFF2-40B4-BE49-F238E27FC236}">
                <a16:creationId xmlns:a16="http://schemas.microsoft.com/office/drawing/2014/main" id="{353F5D44-587E-4E16-808F-489657AE2946}"/>
              </a:ext>
            </a:extLst>
          </p:cNvPr>
          <p:cNvSpPr txBox="1">
            <a:spLocks/>
          </p:cNvSpPr>
          <p:nvPr/>
        </p:nvSpPr>
        <p:spPr>
          <a:xfrm>
            <a:off x="3562350" y="2615492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 err="1"/>
              <a:t>A_star</a:t>
            </a:r>
            <a:endParaRPr lang="en-US" dirty="0"/>
          </a:p>
        </p:txBody>
      </p:sp>
      <p:sp>
        <p:nvSpPr>
          <p:cNvPr id="24" name="Google Shape;665;p43">
            <a:extLst>
              <a:ext uri="{FF2B5EF4-FFF2-40B4-BE49-F238E27FC236}">
                <a16:creationId xmlns:a16="http://schemas.microsoft.com/office/drawing/2014/main" id="{37BE55B4-CECE-4C6F-9C79-7B0D7210B481}"/>
              </a:ext>
            </a:extLst>
          </p:cNvPr>
          <p:cNvSpPr txBox="1">
            <a:spLocks/>
          </p:cNvSpPr>
          <p:nvPr/>
        </p:nvSpPr>
        <p:spPr>
          <a:xfrm>
            <a:off x="6555454" y="2759473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Writing on the file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5" name="Google Shape;665;p43">
            <a:extLst>
              <a:ext uri="{FF2B5EF4-FFF2-40B4-BE49-F238E27FC236}">
                <a16:creationId xmlns:a16="http://schemas.microsoft.com/office/drawing/2014/main" id="{9341A57A-F024-4AA7-8949-0249C8FF9BC2}"/>
              </a:ext>
            </a:extLst>
          </p:cNvPr>
          <p:cNvSpPr txBox="1">
            <a:spLocks/>
          </p:cNvSpPr>
          <p:nvPr/>
        </p:nvSpPr>
        <p:spPr>
          <a:xfrm>
            <a:off x="3480861" y="3248880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Heuristic distance calculation </a:t>
            </a:r>
            <a:r>
              <a:rPr lang="en-US" dirty="0" err="1"/>
              <a:t>implementaion</a:t>
            </a:r>
            <a:endParaRPr lang="en-US" dirty="0"/>
          </a:p>
        </p:txBody>
      </p:sp>
      <p:sp>
        <p:nvSpPr>
          <p:cNvPr id="26" name="Google Shape;665;p43">
            <a:extLst>
              <a:ext uri="{FF2B5EF4-FFF2-40B4-BE49-F238E27FC236}">
                <a16:creationId xmlns:a16="http://schemas.microsoft.com/office/drawing/2014/main" id="{874E9A5D-C88D-4FE2-A786-433AE98666A0}"/>
              </a:ext>
            </a:extLst>
          </p:cNvPr>
          <p:cNvSpPr txBox="1">
            <a:spLocks/>
          </p:cNvSpPr>
          <p:nvPr/>
        </p:nvSpPr>
        <p:spPr>
          <a:xfrm>
            <a:off x="613116" y="2816380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Works if h(n)=g(n) in f(n)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7" name="Google Shape;665;p43">
            <a:extLst>
              <a:ext uri="{FF2B5EF4-FFF2-40B4-BE49-F238E27FC236}">
                <a16:creationId xmlns:a16="http://schemas.microsoft.com/office/drawing/2014/main" id="{31CEC876-7A3B-482F-A199-07F6CB6D11CF}"/>
              </a:ext>
            </a:extLst>
          </p:cNvPr>
          <p:cNvSpPr txBox="1">
            <a:spLocks/>
          </p:cNvSpPr>
          <p:nvPr/>
        </p:nvSpPr>
        <p:spPr>
          <a:xfrm>
            <a:off x="512305" y="4469400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Reading from a file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8" name="Google Shape;665;p43">
            <a:extLst>
              <a:ext uri="{FF2B5EF4-FFF2-40B4-BE49-F238E27FC236}">
                <a16:creationId xmlns:a16="http://schemas.microsoft.com/office/drawing/2014/main" id="{EFEF9D88-295A-44BE-88E2-6C7ED5D816A2}"/>
              </a:ext>
            </a:extLst>
          </p:cNvPr>
          <p:cNvSpPr txBox="1">
            <a:spLocks/>
          </p:cNvSpPr>
          <p:nvPr/>
        </p:nvSpPr>
        <p:spPr>
          <a:xfrm>
            <a:off x="3562349" y="4529220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Main function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9" name="Google Shape;665;p43">
            <a:extLst>
              <a:ext uri="{FF2B5EF4-FFF2-40B4-BE49-F238E27FC236}">
                <a16:creationId xmlns:a16="http://schemas.microsoft.com/office/drawing/2014/main" id="{3ACFC2C6-BCCF-4901-A665-2573AA4EFB67}"/>
              </a:ext>
            </a:extLst>
          </p:cNvPr>
          <p:cNvSpPr txBox="1">
            <a:spLocks/>
          </p:cNvSpPr>
          <p:nvPr/>
        </p:nvSpPr>
        <p:spPr>
          <a:xfrm>
            <a:off x="6705306" y="434365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Empties close list until not emptied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0" animBg="1"/>
      <p:bldP spid="666" grpId="0" animBg="1"/>
      <p:bldP spid="668" grpId="0" animBg="1"/>
      <p:bldP spid="670" grpId="0" animBg="1"/>
      <p:bldP spid="67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47411" y="3192149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/>
              <a:t>ANALYSIS &amp; </a:t>
            </a:r>
            <a:br>
              <a:rPr lang="en-US" dirty="0"/>
            </a:br>
            <a:r>
              <a:rPr lang="en-US" dirty="0"/>
              <a:t>EXPERIMENTATION</a:t>
            </a: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115435" y="2184075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64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62B9AF-43F4-44CA-ADA5-B274FD29A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87152"/>
              </p:ext>
            </p:extLst>
          </p:nvPr>
        </p:nvGraphicFramePr>
        <p:xfrm>
          <a:off x="1209394" y="858996"/>
          <a:ext cx="6939700" cy="342550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49529">
                  <a:extLst>
                    <a:ext uri="{9D8B030D-6E8A-4147-A177-3AD203B41FA5}">
                      <a16:colId xmlns:a16="http://schemas.microsoft.com/office/drawing/2014/main" val="2456630629"/>
                    </a:ext>
                  </a:extLst>
                </a:gridCol>
                <a:gridCol w="4790171">
                  <a:extLst>
                    <a:ext uri="{9D8B030D-6E8A-4147-A177-3AD203B41FA5}">
                      <a16:colId xmlns:a16="http://schemas.microsoft.com/office/drawing/2014/main" val="1694391978"/>
                    </a:ext>
                  </a:extLst>
                </a:gridCol>
              </a:tblGrid>
              <a:tr h="500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Feasibility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70679"/>
                  </a:ext>
                </a:extLst>
              </a:tr>
              <a:tr h="5211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Depth-first 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algorithm was not suitable as it did not return the optimal path but returns the path from which the goal is reached first.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197815"/>
                  </a:ext>
                </a:extLst>
              </a:tr>
              <a:tr h="10077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Breadth-first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algorithm also failed as it did not return the desired output. It does not tell how far the path has been crossed and how far the goal is.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827584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calculates heuristic function's value at each node on the work area and involves the checking of too many adjacent nodes for finding the optimal solution with zero probability of collision.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737661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Dijkstra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algorithm found the shortest optimal path by calculating the distance to each unvisited node.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585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132BDE-29E2-4C6D-BF19-DCDFD991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83423"/>
              </p:ext>
            </p:extLst>
          </p:nvPr>
        </p:nvGraphicFramePr>
        <p:xfrm>
          <a:off x="1206632" y="743839"/>
          <a:ext cx="7258641" cy="2114696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368263">
                  <a:extLst>
                    <a:ext uri="{9D8B030D-6E8A-4147-A177-3AD203B41FA5}">
                      <a16:colId xmlns:a16="http://schemas.microsoft.com/office/drawing/2014/main" val="1918408365"/>
                    </a:ext>
                  </a:extLst>
                </a:gridCol>
                <a:gridCol w="1593868">
                  <a:extLst>
                    <a:ext uri="{9D8B030D-6E8A-4147-A177-3AD203B41FA5}">
                      <a16:colId xmlns:a16="http://schemas.microsoft.com/office/drawing/2014/main" val="2020053693"/>
                    </a:ext>
                  </a:extLst>
                </a:gridCol>
                <a:gridCol w="4296510">
                  <a:extLst>
                    <a:ext uri="{9D8B030D-6E8A-4147-A177-3AD203B41FA5}">
                      <a16:colId xmlns:a16="http://schemas.microsoft.com/office/drawing/2014/main" val="3720200948"/>
                    </a:ext>
                  </a:extLst>
                </a:gridCol>
              </a:tblGrid>
              <a:tr h="633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data structures Used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alternative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93223"/>
                  </a:ext>
                </a:extLst>
              </a:tr>
              <a:tr h="848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Queues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Stacks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Since priority was to be considered, priority queue was more favorable than stacks as stacks only allow the topmost element to be extracted.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369302"/>
                  </a:ext>
                </a:extLst>
              </a:tr>
              <a:tr h="633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Graphs can be expanded and are dynamic as used using linked list, while arrays cannot be expanded as are static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5378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4E84C8-B9A4-4BF9-9AF0-C39ACB7E2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70299"/>
              </p:ext>
            </p:extLst>
          </p:nvPr>
        </p:nvGraphicFramePr>
        <p:xfrm>
          <a:off x="1348033" y="3120272"/>
          <a:ext cx="7117240" cy="1574276"/>
        </p:xfrm>
        <a:graphic>
          <a:graphicData uri="http://schemas.openxmlformats.org/drawingml/2006/table">
            <a:tbl>
              <a:tblPr firstRow="1" firstCol="1" bandRow="1">
                <a:tableStyleId>{AA3AC6A4-DD95-45C1-A0F1-C8F8FF1B5126}</a:tableStyleId>
              </a:tblPr>
              <a:tblGrid>
                <a:gridCol w="1341607">
                  <a:extLst>
                    <a:ext uri="{9D8B030D-6E8A-4147-A177-3AD203B41FA5}">
                      <a16:colId xmlns:a16="http://schemas.microsoft.com/office/drawing/2014/main" val="4239491799"/>
                    </a:ext>
                  </a:extLst>
                </a:gridCol>
                <a:gridCol w="1562819">
                  <a:extLst>
                    <a:ext uri="{9D8B030D-6E8A-4147-A177-3AD203B41FA5}">
                      <a16:colId xmlns:a16="http://schemas.microsoft.com/office/drawing/2014/main" val="927154746"/>
                    </a:ext>
                  </a:extLst>
                </a:gridCol>
                <a:gridCol w="4212814">
                  <a:extLst>
                    <a:ext uri="{9D8B030D-6E8A-4147-A177-3AD203B41FA5}">
                      <a16:colId xmlns:a16="http://schemas.microsoft.com/office/drawing/2014/main" val="1562945621"/>
                    </a:ext>
                  </a:extLst>
                </a:gridCol>
              </a:tblGrid>
              <a:tr h="435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alternative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cap="all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3618"/>
                  </a:ext>
                </a:extLst>
              </a:tr>
              <a:tr h="685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Euclidean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Manhattan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Euclidean distance is the length of the segment between two points whereas Manhattan distance is the sum of distances of all dimensions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71079"/>
                  </a:ext>
                </a:extLst>
              </a:tr>
              <a:tr h="453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Game Console Engine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SFML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Console Engine visualizes better than SFML and operates faster.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1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06.</a:t>
            </a:r>
            <a:br>
              <a:rPr lang="en-US" dirty="0"/>
            </a:br>
            <a:r>
              <a:rPr lang="en-US" dirty="0"/>
              <a:t> </a:t>
            </a:r>
            <a:r>
              <a:rPr lang="en-US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05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 rot="16200000">
            <a:off x="-1439855" y="2441503"/>
            <a:ext cx="370435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iome" panose="020B0502040204020203" pitchFamily="34" charset="0"/>
                <a:ea typeface="MS UI Gothic" panose="020B0600070205080204" pitchFamily="34" charset="-128"/>
                <a:cs typeface="Biome" panose="020B0502040204020203" pitchFamily="34" charset="0"/>
              </a:rPr>
              <a:t>OVERVIEW</a:t>
            </a:r>
            <a:endParaRPr dirty="0">
              <a:latin typeface="Biome" panose="020B0502040204020203" pitchFamily="34" charset="0"/>
              <a:ea typeface="MS UI Gothic" panose="020B0600070205080204" pitchFamily="34" charset="-128"/>
              <a:cs typeface="Biome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25BC2C-D4C8-4E66-88C4-5E7571937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985981"/>
              </p:ext>
            </p:extLst>
          </p:nvPr>
        </p:nvGraphicFramePr>
        <p:xfrm>
          <a:off x="671209" y="515320"/>
          <a:ext cx="8394969" cy="399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157979"/>
            <a:ext cx="8520600" cy="799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graphicFrame>
        <p:nvGraphicFramePr>
          <p:cNvPr id="515" name="Google Shape;515;p39"/>
          <p:cNvGraphicFramePr/>
          <p:nvPr>
            <p:extLst>
              <p:ext uri="{D42A27DB-BD31-4B8C-83A1-F6EECF244321}">
                <p14:modId xmlns:p14="http://schemas.microsoft.com/office/powerpoint/2010/main" val="542311789"/>
              </p:ext>
            </p:extLst>
          </p:nvPr>
        </p:nvGraphicFramePr>
        <p:xfrm>
          <a:off x="1293396" y="1850726"/>
          <a:ext cx="6258200" cy="2088650"/>
        </p:xfrm>
        <a:graphic>
          <a:graphicData uri="http://schemas.openxmlformats.org/drawingml/2006/table">
            <a:tbl>
              <a:tblPr>
                <a:noFill/>
                <a:tableStyleId>{AA3AC6A4-DD95-45C1-A0F1-C8F8FF1B5126}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tt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tt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tt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tt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tt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tt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tt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tt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tt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tt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tt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8166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tt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582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tt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tt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tt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tt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tt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tt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tt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tt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</a:rPr>
              <a:t>tt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47411" y="2928199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INTRODUCTION</a:t>
            </a: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115435" y="2184075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837325"/>
            <a:ext cx="3811672" cy="2825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Robot Path finding by providing the source and destination aims at finding the shortest optimal distance</a:t>
            </a:r>
            <a:br>
              <a:rPr lang="en-US" dirty="0"/>
            </a:br>
            <a:endParaRPr lang="en-US" dirty="0"/>
          </a:p>
          <a:p>
            <a:pPr marL="285750" indent="-285750"/>
            <a:r>
              <a:rPr lang="en-US" dirty="0"/>
              <a:t>A possibility of multiple paths from source and destination.</a:t>
            </a:r>
            <a:br>
              <a:rPr lang="en-US" dirty="0"/>
            </a:br>
            <a:endParaRPr lang="en-US" dirty="0"/>
          </a:p>
          <a:p>
            <a:pPr marL="285750" indent="-285750"/>
            <a:r>
              <a:rPr lang="en-US" dirty="0"/>
              <a:t>Walls/obstacles created manually, and the path is chosen which is the shortest of all the paths i.e., the cost is least. 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02.</a:t>
            </a:r>
            <a:br>
              <a:rPr lang="en-US" dirty="0"/>
            </a:br>
            <a:r>
              <a:rPr lang="en-US" dirty="0"/>
              <a:t> Data Structures 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20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Queues</a:t>
            </a:r>
          </a:p>
          <a:p>
            <a:pPr lvl="0" algn="l"/>
            <a:r>
              <a:rPr lang="en-US" dirty="0"/>
              <a:t>Priority Queues</a:t>
            </a:r>
          </a:p>
          <a:p>
            <a:pPr lvl="0" algn="l"/>
            <a:r>
              <a:rPr lang="en-US" dirty="0"/>
              <a:t>Linked List</a:t>
            </a:r>
          </a:p>
          <a:p>
            <a:pPr lvl="0" algn="l"/>
            <a:r>
              <a:rPr lang="en-US" dirty="0"/>
              <a:t>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315581" y="8004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l"/>
            <a:r>
              <a:rPr lang="en-US" dirty="0"/>
              <a:t>The data structures used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F632D7-576E-4B68-99D6-7493E2C53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4140"/>
              </p:ext>
            </p:extLst>
          </p:nvPr>
        </p:nvGraphicFramePr>
        <p:xfrm>
          <a:off x="2014194" y="1454150"/>
          <a:ext cx="6096000" cy="24773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774144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73806567"/>
                    </a:ext>
                  </a:extLst>
                </a:gridCol>
              </a:tblGrid>
              <a:tr h="404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447594"/>
                  </a:ext>
                </a:extLst>
              </a:tr>
              <a:tr h="404747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Queues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254756"/>
                  </a:ext>
                </a:extLst>
              </a:tr>
              <a:tr h="404747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Priority Queues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16625"/>
                  </a:ext>
                </a:extLst>
              </a:tr>
              <a:tr h="404747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Linked List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42174"/>
                  </a:ext>
                </a:extLst>
              </a:tr>
              <a:tr h="404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Graph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1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3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47411" y="2928199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/>
              <a:t>ALGORITHM INVOLVED</a:t>
            </a:r>
            <a:br>
              <a:rPr lang="en-US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115435" y="2184075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52370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673</Words>
  <Application>Microsoft Office PowerPoint</Application>
  <PresentationFormat>On-screen Show (16:9)</PresentationFormat>
  <Paragraphs>163</Paragraphs>
  <Slides>26</Slides>
  <Notes>26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Biome</vt:lpstr>
      <vt:lpstr>Overpass Mono</vt:lpstr>
      <vt:lpstr>Courier New</vt:lpstr>
      <vt:lpstr>Arial</vt:lpstr>
      <vt:lpstr>Barlow Condensed ExtraBold</vt:lpstr>
      <vt:lpstr>Nunito Light</vt:lpstr>
      <vt:lpstr>Calibri</vt:lpstr>
      <vt:lpstr>Barlow</vt:lpstr>
      <vt:lpstr>Anaheim</vt:lpstr>
      <vt:lpstr>Raleway Thin</vt:lpstr>
      <vt:lpstr>Wingdings</vt:lpstr>
      <vt:lpstr>Programming Lesson by Slidesgo</vt:lpstr>
      <vt:lpstr> Project Title: Robot Path Finding</vt:lpstr>
      <vt:lpstr>OVERVIEW</vt:lpstr>
      <vt:lpstr>—SOMEONE FAMOUS  </vt:lpstr>
      <vt:lpstr>INTRODUCTION </vt:lpstr>
      <vt:lpstr>INTRODUCTION</vt:lpstr>
      <vt:lpstr>02.  Data Structures Used</vt:lpstr>
      <vt:lpstr>The data structures used are as follows:</vt:lpstr>
      <vt:lpstr>PowerPoint Presentation</vt:lpstr>
      <vt:lpstr>ALGORITHM INVOLVED </vt:lpstr>
      <vt:lpstr>The Two Algorithms are:</vt:lpstr>
      <vt:lpstr>04.  IMPLEMENTATION</vt:lpstr>
      <vt:lpstr>Implementation Design</vt:lpstr>
      <vt:lpstr>Functions Used</vt:lpstr>
      <vt:lpstr>ANALYSIS &amp;  EXPERIMENTATION </vt:lpstr>
      <vt:lpstr>PowerPoint Presentation</vt:lpstr>
      <vt:lpstr>PowerPoint Presentation</vt:lpstr>
      <vt:lpstr>06.  CONCLUSION</vt:lpstr>
      <vt:lpstr>tt</vt:lpstr>
      <vt:lpstr>0</vt:lpstr>
      <vt:lpstr>tt</vt:lpstr>
      <vt:lpstr>0</vt:lpstr>
      <vt:lpstr>tt</vt:lpstr>
      <vt:lpstr>tt</vt:lpstr>
      <vt:lpstr>PROGRAMMING TIMELINE</vt:lpstr>
      <vt:lpstr>tt</vt:lpstr>
      <vt:lpstr>OVERVIEW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Hamza Ali</dc:creator>
  <cp:lastModifiedBy>Hamza Ali</cp:lastModifiedBy>
  <cp:revision>22</cp:revision>
  <dcterms:modified xsi:type="dcterms:W3CDTF">2021-01-06T00:32:44Z</dcterms:modified>
</cp:coreProperties>
</file>