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56" r:id="rId4"/>
    <p:sldId id="274" r:id="rId6"/>
    <p:sldId id="258" r:id="rId7"/>
    <p:sldId id="259" r:id="rId8"/>
    <p:sldId id="276" r:id="rId9"/>
    <p:sldId id="260" r:id="rId10"/>
    <p:sldId id="277" r:id="rId11"/>
    <p:sldId id="261" r:id="rId12"/>
    <p:sldId id="262" r:id="rId13"/>
    <p:sldId id="269" r:id="rId14"/>
    <p:sldId id="280" r:id="rId15"/>
    <p:sldId id="279" r:id="rId16"/>
    <p:sldId id="265" r:id="rId17"/>
    <p:sldId id="27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Employee_Datase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autoTitleDeleted val="1"/>
    <c:plotArea>
      <c:layout/>
      <c:barChart>
        <c:barDir val="col"/>
        <c:grouping val="stacked"/>
        <c:varyColors val="0"/>
        <c:ser>
          <c:idx val="0"/>
          <c:order val="0"/>
          <c:tx>
            <c:strRef>
              <c:f>[Employee_Dataset.xlsx]Sheet5!$B$3:$B$4</c:f>
              <c:strCache>
                <c:ptCount val="1"/>
                <c:pt idx="0">
                  <c:v>Fixed Term</c:v>
                </c:pt>
              </c:strCache>
            </c:strRef>
          </c:tx>
          <c:spPr>
            <a:solidFill>
              <a:schemeClr val="accent1"/>
            </a:solidFill>
            <a:ln>
              <a:solidFill>
                <a:schemeClr val="bg1"/>
              </a:solidFill>
            </a:ln>
            <a:effectLst/>
          </c:spPr>
          <c:invertIfNegative val="0"/>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ser>
        <c:ser>
          <c:idx val="1"/>
          <c:order val="1"/>
          <c:tx>
            <c:strRef>
              <c:f>[Employee_Dataset.xlsx]Sheet5!$C$3:$C$4</c:f>
              <c:strCache>
                <c:ptCount val="1"/>
                <c:pt idx="0">
                  <c:v>Permanent</c:v>
                </c:pt>
              </c:strCache>
            </c:strRef>
          </c:tx>
          <c:spPr>
            <a:solidFill>
              <a:schemeClr val="accent2"/>
            </a:solidFill>
            <a:ln>
              <a:solidFill>
                <a:schemeClr val="bg1"/>
              </a:solidFill>
            </a:ln>
            <a:effectLst/>
          </c:spPr>
          <c:invertIfNegative val="0"/>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ser>
        <c:ser>
          <c:idx val="2"/>
          <c:order val="2"/>
          <c:tx>
            <c:strRef>
              <c:f>[Employee_Dataset.xlsx]Sheet5!$D$3:$D$4</c:f>
              <c:strCache>
                <c:ptCount val="1"/>
                <c:pt idx="0">
                  <c:v>Temporary</c:v>
                </c:pt>
              </c:strCache>
            </c:strRef>
          </c:tx>
          <c:spPr>
            <a:solidFill>
              <a:schemeClr val="accent3"/>
            </a:solidFill>
            <a:ln>
              <a:solidFill>
                <a:schemeClr val="bg1"/>
              </a:solidFill>
            </a:ln>
            <a:effectLst/>
          </c:spPr>
          <c:invertIfNegative val="0"/>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dLbls>
          <c:showLegendKey val="0"/>
          <c:showVal val="0"/>
          <c:showCatName val="0"/>
          <c:showSerName val="0"/>
          <c:showPercent val="0"/>
          <c:showBubbleSize val="0"/>
        </c:dLbls>
        <c:gapWidth val="246"/>
        <c:overlap val="100"/>
        <c:axId val="823365821"/>
        <c:axId val="830241610"/>
      </c:barChart>
      <c:catAx>
        <c:axId val="82336582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30241610"/>
        <c:crosses val="autoZero"/>
        <c:auto val="1"/>
        <c:lblAlgn val="ctr"/>
        <c:lblOffset val="100"/>
        <c:noMultiLvlLbl val="0"/>
      </c:catAx>
      <c:valAx>
        <c:axId val="83024161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23365821"/>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ofPieChart>
        <c:ofPieType val="pie"/>
        <c:varyColors val="1"/>
        <c:ser>
          <c:idx val="0"/>
          <c:order val="0"/>
          <c:tx>
            <c:strRef>
              <c:f>[Employee_Dataset.xlsx]Sheet5!$B$3:$B$4</c:f>
              <c:strCache>
                <c:ptCount val="1"/>
                <c:pt idx="0">
                  <c:v>Fixed Term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ser>
        <c:ser>
          <c:idx val="1"/>
          <c:order val="1"/>
          <c:tx>
            <c:strRef>
              <c:f>[Employee_Dataset.xlsx]Sheet5!$C$3:$C$4</c:f>
              <c:strCache>
                <c:ptCount val="1"/>
                <c:pt idx="0">
                  <c:v>Permanent</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ser>
        <c:ser>
          <c:idx val="2"/>
          <c:order val="2"/>
          <c:tx>
            <c:strRef>
              <c:f>[Employee_Dataset.xlsx]Sheet5!$D$3:$D$4</c:f>
              <c:strCache>
                <c:ptCount val="1"/>
                <c:pt idx="0">
                  <c:v>Temporary</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dLbls>
          <c:showLegendKey val="0"/>
          <c:showVal val="0"/>
          <c:showCatName val="0"/>
          <c:showSerName val="0"/>
          <c:showPercent val="0"/>
          <c:showBubbleSize val="0"/>
          <c:showLeaderLines val="1"/>
        </c:dLbls>
        <c:gapWidth val="6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1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0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5" Type="http://schemas.openxmlformats.org/officeDocument/2006/relationships/tags" Target="../tags/tag82.xml"/><Relationship Id="rId24" Type="http://schemas.openxmlformats.org/officeDocument/2006/relationships/tags" Target="../tags/tag81.xml"/><Relationship Id="rId23" Type="http://schemas.openxmlformats.org/officeDocument/2006/relationships/tags" Target="../tags/tag80.xml"/><Relationship Id="rId22" Type="http://schemas.openxmlformats.org/officeDocument/2006/relationships/tags" Target="../tags/tag79.xml"/><Relationship Id="rId21" Type="http://schemas.openxmlformats.org/officeDocument/2006/relationships/tags" Target="../tags/tag78.xml"/><Relationship Id="rId20" Type="http://schemas.openxmlformats.org/officeDocument/2006/relationships/tags" Target="../tags/tag77.xml"/><Relationship Id="rId2" Type="http://schemas.openxmlformats.org/officeDocument/2006/relationships/tags" Target="../tags/tag59.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2" Type="http://schemas.openxmlformats.org/officeDocument/2006/relationships/tags" Target="../tags/tag142.xml"/><Relationship Id="rId31" Type="http://schemas.openxmlformats.org/officeDocument/2006/relationships/tags" Target="../tags/tag141.xml"/><Relationship Id="rId30" Type="http://schemas.openxmlformats.org/officeDocument/2006/relationships/tags" Target="../tags/tag140.xml"/><Relationship Id="rId3" Type="http://schemas.openxmlformats.org/officeDocument/2006/relationships/tags" Target="../tags/tag114.xml"/><Relationship Id="rId29" Type="http://schemas.openxmlformats.org/officeDocument/2006/relationships/tags" Target="../tags/tag139.xml"/><Relationship Id="rId28" Type="http://schemas.openxmlformats.org/officeDocument/2006/relationships/tags" Target="../tags/tag138.xml"/><Relationship Id="rId27" Type="http://schemas.openxmlformats.org/officeDocument/2006/relationships/tags" Target="../tags/tag137.xml"/><Relationship Id="rId26" Type="http://schemas.openxmlformats.org/officeDocument/2006/relationships/tags" Target="../tags/tag136.xml"/><Relationship Id="rId25" Type="http://schemas.openxmlformats.org/officeDocument/2006/relationships/tags" Target="../tags/tag135.xml"/><Relationship Id="rId24" Type="http://schemas.openxmlformats.org/officeDocument/2006/relationships/tags" Target="../tags/tag134.xml"/><Relationship Id="rId23" Type="http://schemas.openxmlformats.org/officeDocument/2006/relationships/tags" Target="../tags/tag133.xml"/><Relationship Id="rId22" Type="http://schemas.openxmlformats.org/officeDocument/2006/relationships/tags" Target="../tags/tag132.xml"/><Relationship Id="rId21" Type="http://schemas.openxmlformats.org/officeDocument/2006/relationships/tags" Target="../tags/tag131.xml"/><Relationship Id="rId20" Type="http://schemas.openxmlformats.org/officeDocument/2006/relationships/tags" Target="../tags/tag130.xml"/><Relationship Id="rId2" Type="http://schemas.openxmlformats.org/officeDocument/2006/relationships/tags" Target="../tags/tag113.xml"/><Relationship Id="rId19" Type="http://schemas.openxmlformats.org/officeDocument/2006/relationships/tags" Target="../tags/tag129.xml"/><Relationship Id="rId18" Type="http://schemas.openxmlformats.org/officeDocument/2006/relationships/tags" Target="../tags/tag128.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image" Target="../media/image1.png"/><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2" Type="http://schemas.openxmlformats.org/officeDocument/2006/relationships/tags" Target="../tags/tag34.xml"/><Relationship Id="rId31" Type="http://schemas.openxmlformats.org/officeDocument/2006/relationships/tags" Target="../tags/tag33.xml"/><Relationship Id="rId30" Type="http://schemas.openxmlformats.org/officeDocument/2006/relationships/tags" Target="../tags/tag32.xml"/><Relationship Id="rId3" Type="http://schemas.openxmlformats.org/officeDocument/2006/relationships/tags" Target="../tags/tag6.xml"/><Relationship Id="rId29" Type="http://schemas.openxmlformats.org/officeDocument/2006/relationships/tags" Target="../tags/tag31.xml"/><Relationship Id="rId28" Type="http://schemas.openxmlformats.org/officeDocument/2006/relationships/tags" Target="../tags/tag30.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5.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image" Target="../media/image1.png"/><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0" Type="http://schemas.openxmlformats.org/officeDocument/2006/relationships/tags" Target="../tags/tag58.xml"/><Relationship Id="rId2" Type="http://schemas.openxmlformats.org/officeDocument/2006/relationships/tags" Target="../tags/tag40.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6" name="矩形 25"/>
          <p:cNvSpPr/>
          <p:nvPr userDrawn="1">
            <p:custDataLst>
              <p:tags r:id="rId2"/>
            </p:custDataLst>
          </p:nvPr>
        </p:nvSpPr>
        <p:spPr>
          <a:xfrm>
            <a:off x="0" y="0"/>
            <a:ext cx="1218565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7" name="等腰三角形 26"/>
          <p:cNvSpPr/>
          <p:nvPr userDrawn="1">
            <p:custDataLst>
              <p:tags r:id="rId3"/>
            </p:custDataLst>
          </p:nvPr>
        </p:nvSpPr>
        <p:spPr>
          <a:xfrm rot="17999979">
            <a:off x="7233269" y="1999893"/>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4"/>
            </p:custDataLst>
          </p:nvPr>
        </p:nvSpPr>
        <p:spPr>
          <a:xfrm>
            <a:off x="7208313" y="2257171"/>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8" name="任意多边形: 形状 37"/>
          <p:cNvSpPr/>
          <p:nvPr userDrawn="1">
            <p:custDataLst>
              <p:tags r:id="rId5"/>
            </p:custDataLst>
          </p:nvPr>
        </p:nvSpPr>
        <p:spPr>
          <a:xfrm>
            <a:off x="8474753" y="2257935"/>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6"/>
            </p:custDataLst>
          </p:nvPr>
        </p:nvSpPr>
        <p:spPr>
          <a:xfrm>
            <a:off x="7208313" y="1511907"/>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7"/>
            </p:custDataLst>
          </p:nvPr>
        </p:nvSpPr>
        <p:spPr>
          <a:xfrm>
            <a:off x="7464616" y="2414451"/>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1" name="任意多边形: 形状 40"/>
          <p:cNvSpPr/>
          <p:nvPr userDrawn="1">
            <p:custDataLst>
              <p:tags r:id="rId8"/>
            </p:custDataLst>
          </p:nvPr>
        </p:nvSpPr>
        <p:spPr>
          <a:xfrm flipH="1">
            <a:off x="8466773" y="2424877"/>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9"/>
            </p:custDataLst>
          </p:nvPr>
        </p:nvSpPr>
        <p:spPr>
          <a:xfrm>
            <a:off x="7204966" y="2245649"/>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0"/>
            </p:custDataLst>
          </p:nvPr>
        </p:nvSpPr>
        <p:spPr>
          <a:xfrm>
            <a:off x="8474753" y="2263344"/>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1"/>
            </p:custDataLst>
          </p:nvPr>
        </p:nvSpPr>
        <p:spPr>
          <a:xfrm>
            <a:off x="7208313" y="1520545"/>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2"/>
            </p:custDataLst>
          </p:nvPr>
        </p:nvSpPr>
        <p:spPr>
          <a:xfrm>
            <a:off x="8818352" y="4208008"/>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3"/>
            </p:custDataLst>
          </p:nvPr>
        </p:nvSpPr>
        <p:spPr>
          <a:xfrm>
            <a:off x="8807878" y="2236364"/>
            <a:ext cx="3367298" cy="3414989"/>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4"/>
            </p:custDataLst>
          </p:nvPr>
        </p:nvSpPr>
        <p:spPr>
          <a:xfrm>
            <a:off x="9781172" y="4771356"/>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5"/>
            </p:custDataLst>
          </p:nvPr>
        </p:nvSpPr>
        <p:spPr>
          <a:xfrm>
            <a:off x="1613070" y="4608491"/>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6"/>
            </p:custDataLst>
          </p:nvPr>
        </p:nvSpPr>
        <p:spPr>
          <a:xfrm>
            <a:off x="6439025" y="6033746"/>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17"/>
            </p:custDataLst>
          </p:nvPr>
        </p:nvSpPr>
        <p:spPr>
          <a:xfrm>
            <a:off x="835800" y="3148536"/>
            <a:ext cx="6477000" cy="1676364"/>
          </a:xfrm>
          <a:prstGeom prst="rect">
            <a:avLst/>
          </a:prstGeom>
        </p:spPr>
        <p:txBody>
          <a:bodyPr anchor="t" anchorCtr="0"/>
          <a:lstStyle>
            <a:lvl1pPr algn="l">
              <a:defRPr sz="54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2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8" name="文本占位符 7"/>
          <p:cNvSpPr>
            <a:spLocks noGrp="1"/>
          </p:cNvSpPr>
          <p:nvPr>
            <p:ph type="body" sz="quarter" idx="13" hasCustomPrompt="1"/>
            <p:custDataLst>
              <p:tags r:id="rId21"/>
            </p:custDataLst>
          </p:nvPr>
        </p:nvSpPr>
        <p:spPr>
          <a:xfrm>
            <a:off x="835800" y="547607"/>
            <a:ext cx="6477000" cy="2244193"/>
          </a:xfrm>
          <a:prstGeom prst="rect">
            <a:avLst/>
          </a:prstGeom>
        </p:spPr>
        <p:txBody>
          <a:bodyPr wrap="none" anchor="b">
            <a:noAutofit/>
          </a:bodyPr>
          <a:lstStyle>
            <a:lvl1pPr marL="0" indent="0" algn="l">
              <a:buNone/>
              <a:defRPr sz="8000">
                <a:gradFill>
                  <a:gsLst>
                    <a:gs pos="0">
                      <a:srgbClr val="FFFFFF"/>
                    </a:gs>
                    <a:gs pos="100000">
                      <a:schemeClr val="accent1"/>
                    </a:gs>
                  </a:gsLst>
                  <a:lin ang="4800000" scaled="0"/>
                </a:gradFill>
                <a:latin typeface="+mn-lt"/>
              </a:defRPr>
            </a:lvl1pPr>
          </a:lstStyle>
          <a:p>
            <a:pPr lvl="0"/>
            <a:r>
              <a:rPr lang="en-US" dirty="0">
                <a:latin typeface="+mn-lt"/>
              </a:rPr>
              <a:t>text</a:t>
            </a:r>
            <a:endParaRPr lang="en-US" dirty="0"/>
          </a:p>
        </p:txBody>
      </p:sp>
      <p:sp>
        <p:nvSpPr>
          <p:cNvPr id="25" name="任意多边形: 形状 24"/>
          <p:cNvSpPr/>
          <p:nvPr userDrawn="1">
            <p:custDataLst>
              <p:tags r:id="rId22"/>
            </p:custDataLst>
          </p:nvPr>
        </p:nvSpPr>
        <p:spPr>
          <a:xfrm>
            <a:off x="10233341" y="6441833"/>
            <a:ext cx="707320" cy="416167"/>
          </a:xfrm>
          <a:custGeom>
            <a:avLst/>
            <a:gdLst>
              <a:gd name="connsiteX0" fmla="*/ 0 w 707320"/>
              <a:gd name="connsiteY0" fmla="*/ 0 h 416167"/>
              <a:gd name="connsiteX1" fmla="*/ 707320 w 707320"/>
              <a:gd name="connsiteY1" fmla="*/ 416167 h 416167"/>
              <a:gd name="connsiteX2" fmla="*/ 0 w 707320"/>
              <a:gd name="connsiteY2" fmla="*/ 416167 h 416167"/>
            </a:gdLst>
            <a:ahLst/>
            <a:cxnLst>
              <a:cxn ang="0">
                <a:pos x="connsiteX0" y="connsiteY0"/>
              </a:cxn>
              <a:cxn ang="0">
                <a:pos x="connsiteX1" y="connsiteY1"/>
              </a:cxn>
              <a:cxn ang="0">
                <a:pos x="connsiteX2" y="connsiteY2"/>
              </a:cxn>
            </a:cxnLst>
            <a:rect l="l" t="t" r="r" b="b"/>
            <a:pathLst>
              <a:path w="707320" h="416167">
                <a:moveTo>
                  <a:pt x="0" y="0"/>
                </a:moveTo>
                <a:lnTo>
                  <a:pt x="707320" y="416167"/>
                </a:lnTo>
                <a:lnTo>
                  <a:pt x="0" y="416167"/>
                </a:lnTo>
                <a:close/>
              </a:path>
            </a:pathLst>
          </a:custGeom>
          <a:gradFill flip="none" rotWithShape="1">
            <a:gsLst>
              <a:gs pos="73000">
                <a:schemeClr val="accent3">
                  <a:lumMod val="40000"/>
                  <a:lumOff val="60000"/>
                </a:schemeClr>
              </a:gs>
              <a:gs pos="5000">
                <a:schemeClr val="accent3">
                  <a:lumMod val="75000"/>
                </a:schemeClr>
              </a:gs>
            </a:gsLst>
            <a:lin ang="18000000" scaled="0"/>
            <a:tileRect/>
          </a:gradFill>
          <a:ln w="19050"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 name="任意多边形: 形状 22"/>
          <p:cNvSpPr/>
          <p:nvPr userDrawn="1">
            <p:custDataLst>
              <p:tags r:id="rId23"/>
            </p:custDataLst>
          </p:nvPr>
        </p:nvSpPr>
        <p:spPr>
          <a:xfrm>
            <a:off x="11881016" y="6677532"/>
            <a:ext cx="304634" cy="180468"/>
          </a:xfrm>
          <a:custGeom>
            <a:avLst/>
            <a:gdLst>
              <a:gd name="connsiteX0" fmla="*/ 304634 w 304634"/>
              <a:gd name="connsiteY0" fmla="*/ 0 h 180468"/>
              <a:gd name="connsiteX1" fmla="*/ 304634 w 304634"/>
              <a:gd name="connsiteY1" fmla="*/ 180468 h 180468"/>
              <a:gd name="connsiteX2" fmla="*/ 0 w 304634"/>
              <a:gd name="connsiteY2" fmla="*/ 180468 h 180468"/>
            </a:gdLst>
            <a:ahLst/>
            <a:cxnLst>
              <a:cxn ang="0">
                <a:pos x="connsiteX0" y="connsiteY0"/>
              </a:cxn>
              <a:cxn ang="0">
                <a:pos x="connsiteX1" y="connsiteY1"/>
              </a:cxn>
              <a:cxn ang="0">
                <a:pos x="connsiteX2" y="connsiteY2"/>
              </a:cxn>
            </a:cxnLst>
            <a:rect l="l" t="t" r="r" b="b"/>
            <a:pathLst>
              <a:path w="304634" h="180468">
                <a:moveTo>
                  <a:pt x="304634" y="0"/>
                </a:moveTo>
                <a:lnTo>
                  <a:pt x="304634" y="180468"/>
                </a:lnTo>
                <a:lnTo>
                  <a:pt x="0" y="180468"/>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20"/>
          <p:cNvSpPr/>
          <p:nvPr userDrawn="1">
            <p:custDataLst>
              <p:tags r:id="rId24"/>
            </p:custDataLst>
          </p:nvPr>
        </p:nvSpPr>
        <p:spPr>
          <a:xfrm>
            <a:off x="10229228" y="5746750"/>
            <a:ext cx="1956422" cy="1111250"/>
          </a:xfrm>
          <a:custGeom>
            <a:avLst/>
            <a:gdLst>
              <a:gd name="connsiteX0" fmla="*/ 1170257 w 1956422"/>
              <a:gd name="connsiteY0" fmla="*/ 0 h 1111250"/>
              <a:gd name="connsiteX1" fmla="*/ 1956422 w 1956422"/>
              <a:gd name="connsiteY1" fmla="*/ 462460 h 1111250"/>
              <a:gd name="connsiteX2" fmla="*/ 1956422 w 1956422"/>
              <a:gd name="connsiteY2" fmla="*/ 932502 h 1111250"/>
              <a:gd name="connsiteX3" fmla="*/ 1656883 w 1956422"/>
              <a:gd name="connsiteY3" fmla="*/ 1111250 h 1111250"/>
              <a:gd name="connsiteX4" fmla="*/ 709297 w 1956422"/>
              <a:gd name="connsiteY4" fmla="*/ 1111250 h 1111250"/>
              <a:gd name="connsiteX5" fmla="*/ 0 w 1956422"/>
              <a:gd name="connsiteY5" fmla="*/ 695084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422" h="1111250">
                <a:moveTo>
                  <a:pt x="1170257" y="0"/>
                </a:moveTo>
                <a:lnTo>
                  <a:pt x="1956422" y="462460"/>
                </a:lnTo>
                <a:lnTo>
                  <a:pt x="1956422" y="932502"/>
                </a:lnTo>
                <a:lnTo>
                  <a:pt x="1656883" y="1111250"/>
                </a:lnTo>
                <a:lnTo>
                  <a:pt x="709297" y="1111250"/>
                </a:lnTo>
                <a:lnTo>
                  <a:pt x="0" y="695084"/>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p:cNvSpPr/>
          <p:nvPr userDrawn="1">
            <p:custDataLst>
              <p:tags r:id="rId25"/>
            </p:custDataLst>
          </p:nvPr>
        </p:nvSpPr>
        <p:spPr>
          <a:xfrm>
            <a:off x="10229228" y="5754806"/>
            <a:ext cx="1962772" cy="1103194"/>
          </a:xfrm>
          <a:custGeom>
            <a:avLst/>
            <a:gdLst>
              <a:gd name="connsiteX0" fmla="*/ 1170257 w 1962772"/>
              <a:gd name="connsiteY0" fmla="*/ 0 h 1103194"/>
              <a:gd name="connsiteX1" fmla="*/ 1962772 w 1962772"/>
              <a:gd name="connsiteY1" fmla="*/ 466195 h 1103194"/>
              <a:gd name="connsiteX2" fmla="*/ 1962772 w 1962772"/>
              <a:gd name="connsiteY2" fmla="*/ 928713 h 1103194"/>
              <a:gd name="connsiteX3" fmla="*/ 1670383 w 1962772"/>
              <a:gd name="connsiteY3" fmla="*/ 1103194 h 1103194"/>
              <a:gd name="connsiteX4" fmla="*/ 695567 w 1962772"/>
              <a:gd name="connsiteY4" fmla="*/ 1103194 h 1103194"/>
              <a:gd name="connsiteX5" fmla="*/ 0 w 1962772"/>
              <a:gd name="connsiteY5" fmla="*/ 695084 h 110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772" h="1103194">
                <a:moveTo>
                  <a:pt x="1170257" y="0"/>
                </a:moveTo>
                <a:lnTo>
                  <a:pt x="1962772" y="466195"/>
                </a:lnTo>
                <a:lnTo>
                  <a:pt x="1962772" y="928713"/>
                </a:lnTo>
                <a:lnTo>
                  <a:pt x="1670383" y="1103194"/>
                </a:lnTo>
                <a:lnTo>
                  <a:pt x="695567" y="1103194"/>
                </a:lnTo>
                <a:lnTo>
                  <a:pt x="0" y="695084"/>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8" name="标题 7"/>
          <p:cNvSpPr>
            <a:spLocks noGrp="1"/>
          </p:cNvSpPr>
          <p:nvPr>
            <p:ph type="title" hasCustomPrompt="1"/>
            <p:custDataLst>
              <p:tags r:id="rId5"/>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6"/>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7"/>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日期占位符 10"/>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12" name="页脚占位符 11"/>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3" name="灯片编号占位符 12"/>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2" name="标题 1"/>
          <p:cNvSpPr>
            <a:spLocks noGrp="1"/>
          </p:cNvSpPr>
          <p:nvPr>
            <p:ph type="title" hasCustomPrompt="1"/>
            <p:custDataLst>
              <p:tags r:id="rId5"/>
            </p:custDataLst>
          </p:nvPr>
        </p:nvSpPr>
        <p:spPr>
          <a:xfrm>
            <a:off x="695960" y="360000"/>
            <a:ext cx="10800080" cy="864000"/>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7" name="文本占位符 6"/>
          <p:cNvSpPr>
            <a:spLocks noGrp="1"/>
          </p:cNvSpPr>
          <p:nvPr>
            <p:ph type="body" idx="1" hasCustomPrompt="1"/>
            <p:custDataLst>
              <p:tags r:id="rId6"/>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8" name="内容占位符 7"/>
          <p:cNvSpPr>
            <a:spLocks noGrp="1"/>
          </p:cNvSpPr>
          <p:nvPr>
            <p:ph sz="half" idx="2" hasCustomPrompt="1"/>
            <p:custDataLst>
              <p:tags r:id="rId7"/>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9" name="文本占位符 8"/>
          <p:cNvSpPr>
            <a:spLocks noGrp="1"/>
          </p:cNvSpPr>
          <p:nvPr>
            <p:ph type="body" sz="quarter" idx="3" hasCustomPrompt="1"/>
            <p:custDataLst>
              <p:tags r:id="rId8"/>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9"/>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6" name="标题 5"/>
          <p:cNvSpPr>
            <a:spLocks noGrp="1"/>
          </p:cNvSpPr>
          <p:nvPr>
            <p:ph type="title" hasCustomPrompt="1"/>
            <p:custDataLst>
              <p:tags r:id="rId5"/>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2" name="内容占位符 1"/>
          <p:cNvSpPr>
            <a:spLocks noGrp="1"/>
          </p:cNvSpPr>
          <p:nvPr>
            <p:ph idx="1" hasCustomPrompt="1"/>
            <p:custDataLst>
              <p:tags r:id="rId5"/>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2" name="标题 1"/>
          <p:cNvSpPr>
            <a:spLocks noGrp="1"/>
          </p:cNvSpPr>
          <p:nvPr>
            <p:ph type="title" hasCustomPrompt="1"/>
            <p:custDataLst>
              <p:tags r:id="rId5"/>
            </p:custDataLst>
          </p:nvPr>
        </p:nvSpPr>
        <p:spPr>
          <a:xfrm>
            <a:off x="695960" y="360000"/>
            <a:ext cx="10799088"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7" name="文本占位符 6"/>
          <p:cNvSpPr>
            <a:spLocks noGrp="1"/>
          </p:cNvSpPr>
          <p:nvPr>
            <p:ph type="body" idx="1" hasCustomPrompt="1"/>
            <p:custDataLst>
              <p:tags r:id="rId6"/>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2" name="矩形 31"/>
          <p:cNvSpPr/>
          <p:nvPr userDrawn="1">
            <p:custDataLst>
              <p:tags r:id="rId2"/>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4" name="等腰三角形 33"/>
          <p:cNvSpPr/>
          <p:nvPr userDrawn="1">
            <p:custDataLst>
              <p:tags r:id="rId3"/>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4"/>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5"/>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6"/>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任意多边形: 形状 57"/>
          <p:cNvSpPr/>
          <p:nvPr userDrawn="1">
            <p:custDataLst>
              <p:tags r:id="rId7"/>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任意多边形: 形状 62"/>
          <p:cNvSpPr/>
          <p:nvPr userDrawn="1">
            <p:custDataLst>
              <p:tags r:id="rId8"/>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任意多边形: 形状 63"/>
          <p:cNvSpPr/>
          <p:nvPr userDrawn="1">
            <p:custDataLst>
              <p:tags r:id="rId9"/>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0"/>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任意多边形: 形状 65"/>
          <p:cNvSpPr/>
          <p:nvPr userDrawn="1">
            <p:custDataLst>
              <p:tags r:id="rId11"/>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67" name="图片 66"/>
          <p:cNvPicPr>
            <a:picLocks noChangeAspect="1"/>
          </p:cNvPicPr>
          <p:nvPr userDrawn="1">
            <p:custDataLst>
              <p:tags r:id="rId12"/>
            </p:custDataLst>
          </p:nvPr>
        </p:nvPicPr>
        <p:blipFill>
          <a:blip r:embed="rId13">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68" name="任意多边形: 形状 67"/>
          <p:cNvSpPr/>
          <p:nvPr userDrawn="1">
            <p:custDataLst>
              <p:tags r:id="rId14"/>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任意多边形: 形状 68"/>
          <p:cNvSpPr/>
          <p:nvPr userDrawn="1">
            <p:custDataLst>
              <p:tags r:id="rId15"/>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6"/>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任意多边形: 形状 70"/>
          <p:cNvSpPr/>
          <p:nvPr userDrawn="1">
            <p:custDataLst>
              <p:tags r:id="rId17"/>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8"/>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9"/>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任意多边形: 形状 73"/>
          <p:cNvSpPr/>
          <p:nvPr userDrawn="1">
            <p:custDataLst>
              <p:tags r:id="rId20"/>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21"/>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2"/>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7" name="任意多边形: 形状 76"/>
          <p:cNvSpPr/>
          <p:nvPr userDrawn="1">
            <p:custDataLst>
              <p:tags r:id="rId23"/>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8" name="任意多边形: 形状 77"/>
          <p:cNvSpPr/>
          <p:nvPr userDrawn="1">
            <p:custDataLst>
              <p:tags r:id="rId24"/>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9" name="任意多边形: 形状 78"/>
          <p:cNvSpPr/>
          <p:nvPr userDrawn="1">
            <p:custDataLst>
              <p:tags r:id="rId25"/>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80" name="任意多边形: 形状 79"/>
          <p:cNvSpPr/>
          <p:nvPr userDrawn="1">
            <p:custDataLst>
              <p:tags r:id="rId26"/>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81" name="任意多边形: 形状 80"/>
          <p:cNvSpPr/>
          <p:nvPr userDrawn="1">
            <p:custDataLst>
              <p:tags r:id="rId27"/>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2" name="日期占位符 11"/>
          <p:cNvSpPr>
            <a:spLocks noGrp="1"/>
          </p:cNvSpPr>
          <p:nvPr>
            <p:ph type="dt" sz="half" idx="18"/>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13" name="页脚占位符 12"/>
          <p:cNvSpPr>
            <a:spLocks noGrp="1"/>
          </p:cNvSpPr>
          <p:nvPr>
            <p:ph type="ftr" sz="quarter" idx="19"/>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4" name="灯片编号占位符 13"/>
          <p:cNvSpPr>
            <a:spLocks noGrp="1"/>
          </p:cNvSpPr>
          <p:nvPr>
            <p:ph type="sldNum" sz="quarter" idx="20"/>
            <p:custDataLst>
              <p:tags r:id="rId3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37" name="署名占位符 10"/>
          <p:cNvSpPr>
            <a:spLocks noGrp="1"/>
          </p:cNvSpPr>
          <p:nvPr>
            <p:ph type="body" sz="quarter" idx="21" hasCustomPrompt="1"/>
            <p:custDataLst>
              <p:tags r:id="rId31"/>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
        <p:nvSpPr>
          <p:cNvPr id="38" name="标题 1"/>
          <p:cNvSpPr>
            <a:spLocks noGrp="1"/>
          </p:cNvSpPr>
          <p:nvPr>
            <p:ph type="ctrTitle" hasCustomPrompt="1"/>
            <p:custDataLst>
              <p:tags r:id="rId32"/>
            </p:custDataLst>
          </p:nvPr>
        </p:nvSpPr>
        <p:spPr>
          <a:xfrm>
            <a:off x="838200" y="1760400"/>
            <a:ext cx="6120000" cy="245880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矩形 31"/>
          <p:cNvSpPr/>
          <p:nvPr userDrawn="1">
            <p:custDataLst>
              <p:tags r:id="rId2"/>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等腰三角形 4"/>
          <p:cNvSpPr/>
          <p:nvPr userDrawn="1">
            <p:custDataLst>
              <p:tags r:id="rId3"/>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4"/>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5"/>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 name="任意多边形: 形状 17"/>
          <p:cNvSpPr/>
          <p:nvPr userDrawn="1">
            <p:custDataLst>
              <p:tags r:id="rId6"/>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7"/>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8"/>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5" name="任意多边形: 形状 24"/>
          <p:cNvSpPr/>
          <p:nvPr userDrawn="1">
            <p:custDataLst>
              <p:tags r:id="rId9"/>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10"/>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11"/>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38" name="图片 37"/>
          <p:cNvPicPr>
            <a:picLocks noChangeAspect="1"/>
          </p:cNvPicPr>
          <p:nvPr userDrawn="1">
            <p:custDataLst>
              <p:tags r:id="rId12"/>
            </p:custDataLst>
          </p:nvPr>
        </p:nvPicPr>
        <p:blipFill>
          <a:blip r:embed="rId13">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41" name="任意多边形: 形状 40"/>
          <p:cNvSpPr/>
          <p:nvPr userDrawn="1">
            <p:custDataLst>
              <p:tags r:id="rId14"/>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15"/>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6"/>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7"/>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任意多边形: 形状 66"/>
          <p:cNvSpPr/>
          <p:nvPr userDrawn="1">
            <p:custDataLst>
              <p:tags r:id="rId18"/>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9"/>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20"/>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21"/>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6" name="任意多边形: 形状 25"/>
          <p:cNvSpPr/>
          <p:nvPr userDrawn="1">
            <p:custDataLst>
              <p:tags r:id="rId22"/>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23"/>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任意多边形: 形状 34"/>
          <p:cNvSpPr/>
          <p:nvPr userDrawn="1">
            <p:custDataLst>
              <p:tags r:id="rId24"/>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5"/>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userDrawn="1">
            <p:custDataLst>
              <p:tags r:id="rId26"/>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9" name="任意多边形: 形状 28"/>
          <p:cNvSpPr/>
          <p:nvPr userDrawn="1">
            <p:custDataLst>
              <p:tags r:id="rId27"/>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28"/>
            </p:custDataLst>
          </p:nvPr>
        </p:nvSpPr>
        <p:spPr>
          <a:xfrm>
            <a:off x="838200" y="1761490"/>
            <a:ext cx="6982460" cy="245872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defRPr>
            </a:lvl1pPr>
          </a:lstStyle>
          <a:p>
            <a:r>
              <a:rPr lang="en-US" dirty="0">
                <a:sym typeface="+mn-ea"/>
              </a:rPr>
              <a:t>Click to add title</a:t>
            </a:r>
            <a:endParaRPr lang="en-US" dirty="0">
              <a:latin typeface="+mj-lt"/>
            </a:endParaRPr>
          </a:p>
        </p:txBody>
      </p:sp>
      <p:sp>
        <p:nvSpPr>
          <p:cNvPr id="9" name="日期占位符 8"/>
          <p:cNvSpPr>
            <a:spLocks noGrp="1"/>
          </p:cNvSpPr>
          <p:nvPr userDrawn="1">
            <p:ph type="dt" sz="half" idx="18"/>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11" name="页脚占位符 10"/>
          <p:cNvSpPr>
            <a:spLocks noGrp="1"/>
          </p:cNvSpPr>
          <p:nvPr userDrawn="1">
            <p:ph type="ftr" sz="quarter" idx="19"/>
            <p:custDataLst>
              <p:tags r:id="rId3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userDrawn="1">
            <p:ph type="sldNum" sz="quarter" idx="20"/>
            <p:custDataLst>
              <p:tags r:id="rId3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33" name="署名占位符 10"/>
          <p:cNvSpPr>
            <a:spLocks noGrp="1"/>
          </p:cNvSpPr>
          <p:nvPr>
            <p:ph type="body" sz="quarter" idx="21" hasCustomPrompt="1"/>
            <p:custDataLst>
              <p:tags r:id="rId32"/>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9" name="页脚占位符 8"/>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2" name="标题 1"/>
          <p:cNvSpPr>
            <a:spLocks noGrp="1"/>
          </p:cNvSpPr>
          <p:nvPr>
            <p:ph type="title" hasCustomPrompt="1"/>
            <p:custDataLst>
              <p:tags r:id="rId5"/>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4" name="内容占位符 3"/>
          <p:cNvSpPr>
            <a:spLocks noGrp="1"/>
          </p:cNvSpPr>
          <p:nvPr>
            <p:ph idx="1" hasCustomPrompt="1"/>
            <p:custDataLst>
              <p:tags r:id="rId6"/>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alog Slide">
    <p:spTree>
      <p:nvGrpSpPr>
        <p:cNvPr id="1" name=""/>
        <p:cNvGrpSpPr/>
        <p:nvPr/>
      </p:nvGrpSpPr>
      <p:grpSpPr>
        <a:xfrm>
          <a:off x="0" y="0"/>
          <a:ext cx="0" cy="0"/>
          <a:chOff x="0" y="0"/>
          <a:chExt cx="0" cy="0"/>
        </a:xfrm>
      </p:grpSpPr>
      <p:sp>
        <p:nvSpPr>
          <p:cNvPr id="10" name="矩形 9"/>
          <p:cNvSpPr/>
          <p:nvPr userDrawn="1">
            <p:custDataLst>
              <p:tags r:id="rId2"/>
            </p:custDataLst>
          </p:nvPr>
        </p:nvSpPr>
        <p:spPr>
          <a:xfrm flipH="1">
            <a:off x="0" y="0"/>
            <a:ext cx="1219200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3" name="等腰三角形 12"/>
          <p:cNvSpPr/>
          <p:nvPr userDrawn="1">
            <p:custDataLst>
              <p:tags r:id="rId3"/>
            </p:custDataLst>
          </p:nvPr>
        </p:nvSpPr>
        <p:spPr>
          <a:xfrm rot="3600021" flipH="1">
            <a:off x="4022725" y="1999615"/>
            <a:ext cx="929640" cy="1073150"/>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 name="任意多边形: 形状 36"/>
          <p:cNvSpPr/>
          <p:nvPr userDrawn="1">
            <p:custDataLst>
              <p:tags r:id="rId4"/>
            </p:custDataLst>
          </p:nvPr>
        </p:nvSpPr>
        <p:spPr>
          <a:xfrm flipH="1">
            <a:off x="3710940" y="2257425"/>
            <a:ext cx="1266190" cy="459486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 name="任意多边形: 形状 37"/>
          <p:cNvSpPr/>
          <p:nvPr userDrawn="1">
            <p:custDataLst>
              <p:tags r:id="rId5"/>
            </p:custDataLst>
          </p:nvPr>
        </p:nvSpPr>
        <p:spPr>
          <a:xfrm flipH="1">
            <a:off x="2446020" y="225806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6"/>
            </p:custDataLst>
          </p:nvPr>
        </p:nvSpPr>
        <p:spPr>
          <a:xfrm flipH="1">
            <a:off x="2454275" y="151193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6" name="任意多边形: 形状 39"/>
          <p:cNvSpPr/>
          <p:nvPr userDrawn="1">
            <p:custDataLst>
              <p:tags r:id="rId7"/>
            </p:custDataLst>
          </p:nvPr>
        </p:nvSpPr>
        <p:spPr>
          <a:xfrm flipH="1">
            <a:off x="3717290" y="2414270"/>
            <a:ext cx="1003935" cy="279400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任意多边形: 形状 40"/>
          <p:cNvSpPr/>
          <p:nvPr userDrawn="1">
            <p:custDataLst>
              <p:tags r:id="rId8"/>
            </p:custDataLst>
          </p:nvPr>
        </p:nvSpPr>
        <p:spPr>
          <a:xfrm>
            <a:off x="2719070" y="2425065"/>
            <a:ext cx="999490" cy="57848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 name="任意多边形: 形状 41"/>
          <p:cNvSpPr/>
          <p:nvPr userDrawn="1">
            <p:custDataLst>
              <p:tags r:id="rId9"/>
            </p:custDataLst>
          </p:nvPr>
        </p:nvSpPr>
        <p:spPr>
          <a:xfrm flipH="1">
            <a:off x="3710940" y="2245360"/>
            <a:ext cx="1270000" cy="460629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42"/>
          <p:cNvSpPr/>
          <p:nvPr userDrawn="1">
            <p:custDataLst>
              <p:tags r:id="rId10"/>
            </p:custDataLst>
          </p:nvPr>
        </p:nvSpPr>
        <p:spPr>
          <a:xfrm flipH="1">
            <a:off x="2446020" y="226314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1"/>
            </p:custDataLst>
          </p:nvPr>
        </p:nvSpPr>
        <p:spPr>
          <a:xfrm flipH="1">
            <a:off x="2454275" y="152082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2"/>
            </p:custDataLst>
          </p:nvPr>
        </p:nvSpPr>
        <p:spPr>
          <a:xfrm flipH="1">
            <a:off x="925830" y="4208145"/>
            <a:ext cx="2441575" cy="2632710"/>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3"/>
            </p:custDataLst>
          </p:nvPr>
        </p:nvSpPr>
        <p:spPr>
          <a:xfrm flipH="1">
            <a:off x="10160" y="2236470"/>
            <a:ext cx="3367405" cy="341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4"/>
            </p:custDataLst>
          </p:nvPr>
        </p:nvSpPr>
        <p:spPr>
          <a:xfrm flipH="1">
            <a:off x="0" y="4771390"/>
            <a:ext cx="2404745" cy="87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5"/>
            </p:custDataLst>
          </p:nvPr>
        </p:nvSpPr>
        <p:spPr>
          <a:xfrm flipH="1">
            <a:off x="4351020" y="4608195"/>
            <a:ext cx="6221730" cy="2232025"/>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6"/>
            </p:custDataLst>
          </p:nvPr>
        </p:nvSpPr>
        <p:spPr>
          <a:xfrm flipH="1">
            <a:off x="4351020" y="6033770"/>
            <a:ext cx="1395730" cy="823595"/>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17"/>
            </p:custDataLst>
          </p:nvPr>
        </p:nvSpPr>
        <p:spPr>
          <a:xfrm>
            <a:off x="6096000" y="1818936"/>
            <a:ext cx="5512904" cy="1081088"/>
          </a:xfrm>
          <a:prstGeom prst="rect">
            <a:avLst/>
          </a:prstGeom>
        </p:spPr>
        <p:txBody>
          <a:bodyPr wrap="square" anchor="b">
            <a:normAutofit/>
          </a:bodyPr>
          <a:lstStyle>
            <a:lvl1pPr>
              <a:defRPr sz="7200">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userDrawn="1">
            <p:ph type="dt" sz="half" idx="10"/>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userDrawn="1">
            <p:ph type="ftr" sz="quarter" idx="11"/>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userDrawn="1">
            <p:ph type="sldNum" sz="quarter" idx="12"/>
            <p:custDataLst>
              <p:tags r:id="rId2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9" Type="http://schemas.openxmlformats.org/officeDocument/2006/relationships/theme" Target="../theme/theme2.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7900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7900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0" y="0"/>
            <a:ext cx="12192000" cy="6858000"/>
          </a:xfrm>
          <a:prstGeom prst="rect">
            <a:avLst/>
          </a:prstGeom>
          <a:gradFill>
            <a:gsLst>
              <a:gs pos="75000">
                <a:srgbClr val="0D0D0D"/>
              </a:gs>
              <a:gs pos="100000">
                <a:schemeClr val="accent1">
                  <a:lumMod val="50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日期占位符 3"/>
          <p:cNvSpPr>
            <a:spLocks noGrp="1"/>
          </p:cNvSpPr>
          <p:nvPr>
            <p:ph type="dt" sz="half" idx="2"/>
            <p:custDataLst>
              <p:tags r:id="rId13"/>
            </p:custDataLst>
          </p:nvPr>
        </p:nvSpPr>
        <p:spPr>
          <a:xfrm>
            <a:off x="695960" y="6356350"/>
            <a:ext cx="2743200" cy="365125"/>
          </a:xfrm>
          <a:prstGeom prst="rect">
            <a:avLst/>
          </a:prstGeom>
        </p:spPr>
        <p:txBody>
          <a:bodyPr vert="horz"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4"/>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5"/>
            </p:custDataLst>
          </p:nvPr>
        </p:nvSpPr>
        <p:spPr>
          <a:xfrm>
            <a:off x="8753983" y="6356350"/>
            <a:ext cx="2743200" cy="365125"/>
          </a:xfrm>
          <a:prstGeom prst="rect">
            <a:avLst/>
          </a:prstGeom>
        </p:spPr>
        <p:txBody>
          <a:bodyPr vert="horz"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9" name="标题占位符 1"/>
          <p:cNvSpPr>
            <a:spLocks noGrp="1"/>
          </p:cNvSpPr>
          <p:nvPr>
            <p:ph type="title"/>
            <p:custDataLst>
              <p:tags r:id="rId16"/>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10" name="文本占位符 9"/>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2" name="KSO_TEMPLATE" hidden="1"/>
          <p:cNvSpPr/>
          <p:nvPr userDrawn="1">
            <p:custDataLst>
              <p:tags r:id="rId18"/>
            </p:custDataLst>
          </p:nvPr>
        </p:nvSpPr>
        <p:spPr>
          <a:xfrm>
            <a:off x="0" y="0"/>
            <a:ext cx="0" cy="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3200" b="1" kern="1200">
          <a:gradFill>
            <a:gsLst>
              <a:gs pos="0">
                <a:srgbClr val="FFFFFF"/>
              </a:gs>
              <a:gs pos="100000">
                <a:schemeClr val="accent1"/>
              </a:gs>
            </a:gsLst>
            <a:lin ang="4800000" scaled="0"/>
          </a:gra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rgbClr val="FFFFFF"/>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rgbClr val="FFFFFF"/>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rgbClr val="FFFFFF"/>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image" Target="../media/image9.jpeg"/><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image" Target="../media/image10.jpeg"/><Relationship Id="rId2" Type="http://schemas.openxmlformats.org/officeDocument/2006/relationships/tags" Target="../tags/tag159.xml"/><Relationship Id="rId10" Type="http://schemas.openxmlformats.org/officeDocument/2006/relationships/notesSlide" Target="../notesSlides/notesSlide3.xml"/><Relationship Id="rId1" Type="http://schemas.openxmlformats.org/officeDocument/2006/relationships/tags" Target="../tags/tag15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6.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12.jpeg"/><Relationship Id="rId2" Type="http://schemas.openxmlformats.org/officeDocument/2006/relationships/tags" Target="../tags/tag166.xml"/><Relationship Id="rId1" Type="http://schemas.openxmlformats.org/officeDocument/2006/relationships/tags" Target="../tags/tag16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999" y="2190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8001000" y="2438400"/>
            <a:ext cx="1602105" cy="13620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533400" y="3809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3968115" y="2626995"/>
            <a:ext cx="7157085" cy="2945130"/>
          </a:xfrm>
          <a:prstGeom prst="rect">
            <a:avLst/>
          </a:prstGeom>
          <a:noFill/>
        </p:spPr>
        <p:txBody>
          <a:bodyPr wrap="square" rtlCol="0">
            <a:noAutofit/>
          </a:bodyPr>
          <a:lstStyle/>
          <a:p>
            <a:r>
              <a:rPr lang="en-US" sz="2400"/>
              <a:t>STUDENT NAME: AYYANAR K </a:t>
            </a:r>
            <a:endParaRPr lang="en-US" sz="2400" dirty="0"/>
          </a:p>
          <a:p>
            <a:r>
              <a:rPr lang="en-US" sz="2400" dirty="0"/>
              <a:t>REGISTER NO:312218454</a:t>
            </a:r>
            <a:endParaRPr lang="en-US" sz="2400" dirty="0"/>
          </a:p>
          <a:p>
            <a:r>
              <a:rPr lang="en-US" sz="2400" dirty="0"/>
              <a:t>NMID: unm168922uco05</a:t>
            </a:r>
            <a:endParaRPr lang="en-US" sz="2400" dirty="0"/>
          </a:p>
          <a:p>
            <a:r>
              <a:rPr lang="en-US" sz="2400" dirty="0"/>
              <a:t>DEPARTMENT:b.com</a:t>
            </a:r>
            <a:endParaRPr lang="en-US" sz="2400" dirty="0"/>
          </a:p>
          <a:p>
            <a:r>
              <a:rPr lang="en-US" sz="2400" dirty="0"/>
              <a:t>COLLEGE: GOVERNMENT ARTS AND SCIENCE COLLEGEPERUMBAKKAM </a:t>
            </a:r>
            <a:endParaRPr lang="en-US" sz="2400" dirty="0"/>
          </a:p>
          <a:p>
            <a:r>
              <a:rPr lang="en-US" sz="2400" dirty="0"/>
              <a:t>           </a:t>
            </a:r>
            <a:endParaRPr lang="en-IN" sz="2400" dirty="0"/>
          </a:p>
        </p:txBody>
      </p:sp>
      <p:pic>
        <p:nvPicPr>
          <p:cNvPr id="13" name="Picture 12" descr="WhatsApp Image 2024-08-25 at 8.39.51 PM"/>
          <p:cNvPicPr>
            <a:picLocks noChangeAspect="1"/>
          </p:cNvPicPr>
          <p:nvPr/>
        </p:nvPicPr>
        <p:blipFill>
          <a:blip r:embed="rId1"/>
          <a:stretch>
            <a:fillRect/>
          </a:stretch>
        </p:blipFill>
        <p:spPr>
          <a:xfrm>
            <a:off x="464185" y="2324100"/>
            <a:ext cx="3336290" cy="28695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1600835" y="1624330"/>
            <a:ext cx="7543165" cy="3512185"/>
          </a:xfrm>
          <a:prstGeom prst="rect">
            <a:avLst/>
          </a:prstGeom>
          <a:noFill/>
        </p:spPr>
        <p:txBody>
          <a:bodyPr wrap="square" rtlCol="0" anchor="t">
            <a:noAutofit/>
          </a:bodyPr>
          <a:p>
            <a:r>
              <a:rPr lang="en-US" sz="3600">
                <a:effectLst>
                  <a:outerShdw blurRad="38100" dist="19050" dir="2700000" algn="tl" rotWithShape="0">
                    <a:schemeClr val="dk1">
                      <a:alpha val="40000"/>
                    </a:schemeClr>
                  </a:outerShdw>
                </a:effectLst>
                <a:uFillTx/>
                <a:sym typeface="+mn-ea"/>
              </a:rPr>
              <a:t>employee deprtment 13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fitering all blanks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find pivottable graphs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3 types of placement </a:t>
            </a:r>
            <a:endParaRPr lang="en-US" sz="3600">
              <a:solidFill>
                <a:schemeClr val="tx1"/>
              </a:solidFill>
              <a:effectLst>
                <a:outerShdw blurRad="38100" dist="19050" dir="2700000" algn="tl" rotWithShape="0">
                  <a:schemeClr val="dk1">
                    <a:alpha val="40000"/>
                  </a:schemeClr>
                </a:outerShdw>
              </a:effectLst>
              <a:uFillTx/>
            </a:endParaRPr>
          </a:p>
          <a:p>
            <a:r>
              <a:rPr lang="en-US" sz="3600">
                <a:effectLst>
                  <a:outerShdw blurRad="38100" dist="19050" dir="2700000" algn="tl" rotWithShape="0">
                    <a:schemeClr val="dk1">
                      <a:alpha val="40000"/>
                    </a:schemeClr>
                  </a:outerShdw>
                </a:effectLst>
                <a:uFillTx/>
                <a:sym typeface="+mn-ea"/>
              </a:rPr>
              <a:t>1) fixed and temporvery</a:t>
            </a:r>
            <a:endParaRPr lang="en-US" sz="3600">
              <a:solidFill>
                <a:schemeClr val="tx1"/>
              </a:solidFill>
              <a:effectLst>
                <a:outerShdw blurRad="38100" dist="19050" dir="2700000" algn="tl" rotWithShape="0">
                  <a:schemeClr val="dk1">
                    <a:alpha val="40000"/>
                  </a:schemeClr>
                </a:outerShdw>
              </a:effectLst>
              <a:uFillTx/>
            </a:endParaRPr>
          </a:p>
          <a:p>
            <a:endParaRPr lang="en-US" sz="3600">
              <a:solidFill>
                <a:schemeClr val="tx1"/>
              </a:solidFill>
              <a:effectLst>
                <a:outerShdw blurRad="38100" dist="19050" dir="2700000" algn="tl" rotWithShape="0">
                  <a:schemeClr val="dk1">
                    <a:alpha val="40000"/>
                  </a:schemeClr>
                </a:outerShdw>
              </a:effectLst>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361430" y="951722"/>
            <a:ext cx="5023485" cy="1176163"/>
          </a:xfrm>
        </p:spPr>
        <p:txBody>
          <a:bodyPr wrap="square" lIns="0" tIns="0" rIns="0" bIns="0" anchor="b">
            <a:normAutofit/>
          </a:bodyPr>
          <a:lstStyle/>
          <a:p>
            <a:pPr algn="l"/>
            <a:r>
              <a:rPr lang="en-US" spc="0" dirty="0">
                <a:latin typeface="+mj-lt"/>
              </a:rPr>
              <a:t>THE "WOW" IN OUR SOLUTION</a:t>
            </a:r>
            <a:endParaRPr lang="en-US" spc="0" dirty="0">
              <a:latin typeface="+mj-lt"/>
            </a:endParaRPr>
          </a:p>
        </p:txBody>
      </p:sp>
      <p:sp>
        <p:nvSpPr>
          <p:cNvPr id="4" name="矩形 3"/>
          <p:cNvSpPr>
            <a:spLocks noChangeAspect="1"/>
          </p:cNvSpPr>
          <p:nvPr>
            <p:custDataLst>
              <p:tags r:id="rId2"/>
            </p:custDataLst>
          </p:nvPr>
        </p:nvSpPr>
        <p:spPr>
          <a:xfrm rot="2700000">
            <a:off x="1442970" y="1835400"/>
            <a:ext cx="3492000" cy="3492000"/>
          </a:xfrm>
          <a:prstGeom prst="rect">
            <a:avLst/>
          </a:prstGeom>
          <a:noFill/>
          <a:ln w="9525">
            <a:solidFill>
              <a:schemeClr val="accent1">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pic>
        <p:nvPicPr>
          <p:cNvPr id="9" name="图片 8"/>
          <p:cNvPicPr>
            <a:picLocks noChangeAspect="1"/>
          </p:cNvPicPr>
          <p:nvPr>
            <p:custDataLst>
              <p:tags r:id="rId3"/>
            </p:custDataLst>
          </p:nvPr>
        </p:nvPicPr>
        <p:blipFill>
          <a:blip r:embed="rId4"/>
          <a:srcRect t="14889" b="14889"/>
          <a:stretch>
            <a:fillRect/>
          </a:stretch>
        </p:blipFill>
        <p:spPr>
          <a:xfrm>
            <a:off x="1421765" y="2023110"/>
            <a:ext cx="3534410" cy="3331210"/>
          </a:xfrm>
          <a:custGeom>
            <a:avLst/>
            <a:gdLst>
              <a:gd name="connsiteX0" fmla="*/ 0 w 3534410"/>
              <a:gd name="connsiteY0" fmla="*/ 0 h 3534410"/>
              <a:gd name="connsiteX1" fmla="*/ 3534410 w 3534410"/>
              <a:gd name="connsiteY1" fmla="*/ 0 h 3534410"/>
              <a:gd name="connsiteX2" fmla="*/ 3534410 w 3534410"/>
              <a:gd name="connsiteY2" fmla="*/ 3534410 h 3534410"/>
              <a:gd name="connsiteX3" fmla="*/ 0 w 3534410"/>
              <a:gd name="connsiteY3" fmla="*/ 3534410 h 3534410"/>
            </a:gdLst>
            <a:ahLst/>
            <a:cxnLst>
              <a:cxn ang="0">
                <a:pos x="connsiteX0" y="connsiteY0"/>
              </a:cxn>
              <a:cxn ang="0">
                <a:pos x="connsiteX1" y="connsiteY1"/>
              </a:cxn>
              <a:cxn ang="0">
                <a:pos x="connsiteX2" y="connsiteY2"/>
              </a:cxn>
              <a:cxn ang="0">
                <a:pos x="connsiteX3" y="connsiteY3"/>
              </a:cxn>
            </a:cxnLst>
            <a:rect l="l" t="t" r="r" b="b"/>
            <a:pathLst>
              <a:path w="3534410" h="3534410">
                <a:moveTo>
                  <a:pt x="0" y="0"/>
                </a:moveTo>
                <a:lnTo>
                  <a:pt x="3534410" y="0"/>
                </a:lnTo>
                <a:lnTo>
                  <a:pt x="3534410" y="3534410"/>
                </a:lnTo>
                <a:lnTo>
                  <a:pt x="0" y="3534410"/>
                </a:lnTo>
                <a:close/>
              </a:path>
            </a:pathLst>
          </a:custGeom>
          <a:solidFill>
            <a:schemeClr val="bg1"/>
          </a:solidFill>
          <a:ln w="12700">
            <a:solidFill>
              <a:schemeClr val="accent1">
                <a:alpha val="50000"/>
              </a:schemeClr>
            </a:solidFill>
          </a:ln>
        </p:spPr>
      </p:pic>
      <p:sp>
        <p:nvSpPr>
          <p:cNvPr id="3" name="矩形 2"/>
          <p:cNvSpPr/>
          <p:nvPr>
            <p:custDataLst>
              <p:tags r:id="rId5"/>
            </p:custDataLst>
          </p:nvPr>
        </p:nvSpPr>
        <p:spPr>
          <a:xfrm>
            <a:off x="6358027" y="2369544"/>
            <a:ext cx="5040456" cy="3048552"/>
          </a:xfrm>
          <a:prstGeom prst="rect">
            <a:avLst/>
          </a:prstGeom>
          <a:ln>
            <a:noFill/>
            <a:prstDash val="sysDash"/>
          </a:ln>
        </p:spPr>
        <p:txBody>
          <a:bodyPr vert="horz" wrap="square" lIns="0" tIns="0" rIns="0" bIns="0" rtlCol="0" anchor="ctr" anchorCtr="0">
            <a:normAutofit fontScale="90000"/>
          </a:bodyPr>
          <a:p>
            <a:pPr>
              <a:lnSpc>
                <a:spcPct val="150000"/>
              </a:lnSpc>
              <a:spcBef>
                <a:spcPct val="0"/>
              </a:spcBef>
              <a:spcAft>
                <a:spcPct val="0"/>
              </a:spcAft>
            </a:pPr>
            <a:r>
              <a:rPr lang="en-US" dirty="0">
                <a:solidFill>
                  <a:schemeClr val="tx1">
                    <a:lumMod val="85000"/>
                    <a:lumOff val="15000"/>
                  </a:schemeClr>
                </a:solidFill>
                <a:latin typeface="+mn-lt"/>
              </a:rPr>
              <a:t>Accurate employee salary data is a critical component of any organization's human resources management. When maintained in Excel, this data allows for seamless calculations, tracking, and analysis of salary trends over time. Excel's powerful functions enable HR professionals to compare salaries across departments, assess pay equity, and ensure compliance with industry standards.</a:t>
            </a:r>
            <a:endParaRPr lang="en-US" dirty="0">
              <a:solidFill>
                <a:schemeClr val="tx1">
                  <a:lumMod val="85000"/>
                  <a:lumOff val="15000"/>
                </a:schemeClr>
              </a:solidFill>
              <a:latin typeface="+mn-lt"/>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custDataLst>
              <p:tags r:id="rId1"/>
            </p:custDataLst>
          </p:nvPr>
        </p:nvSpPr>
        <p:spPr>
          <a:xfrm>
            <a:off x="6284224" y="608568"/>
            <a:ext cx="5472347" cy="1238893"/>
          </a:xfrm>
        </p:spPr>
        <p:txBody>
          <a:bodyPr wrap="square">
            <a:normAutofit/>
          </a:bodyPr>
          <a:lstStyle/>
          <a:p>
            <a:pPr algn="l"/>
            <a:r>
              <a:rPr lang="en-US" spc="0" dirty="0">
                <a:latin typeface="+mj-lt"/>
              </a:rPr>
              <a:t>MODELLING</a:t>
            </a:r>
            <a:endParaRPr lang="en-US" spc="0" dirty="0">
              <a:latin typeface="+mj-lt"/>
            </a:endParaRPr>
          </a:p>
        </p:txBody>
      </p:sp>
      <p:pic>
        <p:nvPicPr>
          <p:cNvPr id="28" name="图片 27"/>
          <p:cNvPicPr>
            <a:picLocks noChangeAspect="1"/>
          </p:cNvPicPr>
          <p:nvPr>
            <p:custDataLst>
              <p:tags r:id="rId2"/>
            </p:custDataLst>
          </p:nvPr>
        </p:nvPicPr>
        <p:blipFill>
          <a:blip r:embed="rId3"/>
          <a:srcRect l="31097" r="16743" b="14688"/>
          <a:stretch>
            <a:fillRect/>
          </a:stretch>
        </p:blipFill>
        <p:spPr>
          <a:xfrm>
            <a:off x="0" y="-12700"/>
            <a:ext cx="6297995" cy="6870700"/>
          </a:xfrm>
          <a:custGeom>
            <a:avLst/>
            <a:gdLst>
              <a:gd name="connsiteX0" fmla="*/ 264624 w 6297995"/>
              <a:gd name="connsiteY0" fmla="*/ 3 h 6870700"/>
              <a:gd name="connsiteX1" fmla="*/ 2180145 w 6297995"/>
              <a:gd name="connsiteY1" fmla="*/ 3 h 6870700"/>
              <a:gd name="connsiteX2" fmla="*/ 0 w 6297995"/>
              <a:gd name="connsiteY2" fmla="*/ 5989901 h 6870700"/>
              <a:gd name="connsiteX3" fmla="*/ 0 w 6297995"/>
              <a:gd name="connsiteY3" fmla="*/ 727052 h 6870700"/>
              <a:gd name="connsiteX4" fmla="*/ 4382475 w 6297995"/>
              <a:gd name="connsiteY4" fmla="*/ 0 h 6870700"/>
              <a:gd name="connsiteX5" fmla="*/ 6297995 w 6297995"/>
              <a:gd name="connsiteY5" fmla="*/ 0 h 6870700"/>
              <a:gd name="connsiteX6" fmla="*/ 3797265 w 6297995"/>
              <a:gd name="connsiteY6" fmla="*/ 6870700 h 6870700"/>
              <a:gd name="connsiteX7" fmla="*/ 1881745 w 6297995"/>
              <a:gd name="connsiteY7" fmla="*/ 6870700 h 6870700"/>
              <a:gd name="connsiteX8" fmla="*/ 2321128 w 6297995"/>
              <a:gd name="connsiteY8" fmla="*/ 0 h 6870700"/>
              <a:gd name="connsiteX9" fmla="*/ 4236648 w 6297995"/>
              <a:gd name="connsiteY9" fmla="*/ 0 h 6870700"/>
              <a:gd name="connsiteX10" fmla="*/ 1735917 w 6297995"/>
              <a:gd name="connsiteY10" fmla="*/ 6870700 h 6870700"/>
              <a:gd name="connsiteX11" fmla="*/ 0 w 6297995"/>
              <a:gd name="connsiteY11" fmla="*/ 6870700 h 6870700"/>
              <a:gd name="connsiteX12" fmla="*/ 0 w 6297995"/>
              <a:gd name="connsiteY12" fmla="*/ 637725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97995" h="6870700">
                <a:moveTo>
                  <a:pt x="264624" y="3"/>
                </a:moveTo>
                <a:lnTo>
                  <a:pt x="2180145" y="3"/>
                </a:lnTo>
                <a:lnTo>
                  <a:pt x="0" y="5989901"/>
                </a:lnTo>
                <a:lnTo>
                  <a:pt x="0" y="727052"/>
                </a:lnTo>
                <a:close/>
                <a:moveTo>
                  <a:pt x="4382475" y="0"/>
                </a:moveTo>
                <a:lnTo>
                  <a:pt x="6297995" y="0"/>
                </a:lnTo>
                <a:lnTo>
                  <a:pt x="3797265" y="6870700"/>
                </a:lnTo>
                <a:lnTo>
                  <a:pt x="1881745" y="6870700"/>
                </a:lnTo>
                <a:close/>
                <a:moveTo>
                  <a:pt x="2321128" y="0"/>
                </a:moveTo>
                <a:lnTo>
                  <a:pt x="4236648" y="0"/>
                </a:lnTo>
                <a:lnTo>
                  <a:pt x="1735917" y="6870700"/>
                </a:lnTo>
                <a:lnTo>
                  <a:pt x="0" y="6870700"/>
                </a:lnTo>
                <a:lnTo>
                  <a:pt x="0" y="637725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4" name="矩形 3"/>
          <p:cNvSpPr/>
          <p:nvPr>
            <p:custDataLst>
              <p:tags r:id="rId4"/>
            </p:custDataLst>
          </p:nvPr>
        </p:nvSpPr>
        <p:spPr>
          <a:xfrm>
            <a:off x="6297878" y="3395869"/>
            <a:ext cx="5256635" cy="792112"/>
          </a:xfrm>
          <a:prstGeom prst="rect">
            <a:avLst/>
          </a:prstGeom>
          <a:noFill/>
          <a:ln>
            <a:noFill/>
          </a:ln>
        </p:spPr>
        <p:txBody>
          <a:bodyPr wrap="square" lIns="0" tIns="0" rIns="0" bIns="0" rtlCol="0" anchor="t" anchorCtr="0">
            <a:normAutofit/>
          </a:bodyPr>
          <a:p>
            <a:pPr>
              <a:lnSpc>
                <a:spcPct val="150000"/>
              </a:lnSpc>
              <a:spcBef>
                <a:spcPct val="0"/>
              </a:spcBef>
              <a:spcAft>
                <a:spcPct val="0"/>
              </a:spcAft>
            </a:pPr>
            <a:r>
              <a:rPr lang="en-US" sz="1600">
                <a:solidFill>
                  <a:schemeClr val="tx1">
                    <a:lumMod val="85000"/>
                    <a:lumOff val="15000"/>
                  </a:schemeClr>
                </a:solidFill>
                <a:latin typeface="+mn-lt"/>
              </a:rPr>
              <a:t>1) FIXED TERM </a:t>
            </a:r>
            <a:endParaRPr lang="en-US" sz="1600">
              <a:solidFill>
                <a:schemeClr val="tx1">
                  <a:lumMod val="85000"/>
                  <a:lumOff val="15000"/>
                </a:schemeClr>
              </a:solidFill>
              <a:latin typeface="+mn-lt"/>
            </a:endParaRPr>
          </a:p>
        </p:txBody>
      </p:sp>
      <p:sp>
        <p:nvSpPr>
          <p:cNvPr id="5" name="矩形 4"/>
          <p:cNvSpPr/>
          <p:nvPr>
            <p:custDataLst>
              <p:tags r:id="rId5"/>
            </p:custDataLst>
          </p:nvPr>
        </p:nvSpPr>
        <p:spPr>
          <a:xfrm>
            <a:off x="6297878" y="4977241"/>
            <a:ext cx="5256635" cy="792112"/>
          </a:xfrm>
          <a:prstGeom prst="rect">
            <a:avLst/>
          </a:prstGeom>
          <a:noFill/>
          <a:ln>
            <a:noFill/>
          </a:ln>
          <a:extLst>
            <a:ext uri="{909E8E84-426E-40DD-AFC4-6F175D3DCCD1}">
              <a14:hiddenFill xmlns:a14="http://schemas.microsoft.com/office/drawing/2010/main">
                <a:solidFill>
                  <a:schemeClr val="accent2"/>
                </a:solidFill>
              </a14:hiddenFill>
            </a:ext>
          </a:extLst>
        </p:spPr>
        <p:txBody>
          <a:bodyPr wrap="square" lIns="0" tIns="0" rIns="0" bIns="0" rtlCol="0" anchor="t" anchorCtr="0">
            <a:normAutofit/>
          </a:bodyPr>
          <a:p>
            <a:pPr>
              <a:lnSpc>
                <a:spcPct val="150000"/>
              </a:lnSpc>
              <a:spcBef>
                <a:spcPct val="0"/>
              </a:spcBef>
              <a:spcAft>
                <a:spcPct val="0"/>
              </a:spcAft>
            </a:pPr>
            <a:r>
              <a:rPr lang="en-US" sz="1600">
                <a:solidFill>
                  <a:schemeClr val="tx1">
                    <a:lumMod val="85000"/>
                    <a:lumOff val="15000"/>
                  </a:schemeClr>
                </a:solidFill>
                <a:latin typeface="+mn-lt"/>
              </a:rPr>
              <a:t>3) TEMPROARY EMPLOYEE </a:t>
            </a:r>
            <a:endParaRPr lang="en-US" sz="1600">
              <a:solidFill>
                <a:schemeClr val="tx1">
                  <a:lumMod val="85000"/>
                  <a:lumOff val="15000"/>
                </a:schemeClr>
              </a:solidFill>
              <a:latin typeface="+mn-lt"/>
            </a:endParaRPr>
          </a:p>
        </p:txBody>
      </p:sp>
      <p:sp>
        <p:nvSpPr>
          <p:cNvPr id="6" name="矩形 5"/>
          <p:cNvSpPr/>
          <p:nvPr>
            <p:custDataLst>
              <p:tags r:id="rId6"/>
            </p:custDataLst>
          </p:nvPr>
        </p:nvSpPr>
        <p:spPr>
          <a:xfrm>
            <a:off x="6297878" y="4186555"/>
            <a:ext cx="5256635" cy="792112"/>
          </a:xfrm>
          <a:prstGeom prst="rect">
            <a:avLst/>
          </a:prstGeom>
          <a:noFill/>
          <a:ln>
            <a:noFill/>
          </a:ln>
        </p:spPr>
        <p:txBody>
          <a:bodyPr wrap="square" lIns="0" tIns="0" rIns="0" bIns="0" rtlCol="0" anchor="t" anchorCtr="0">
            <a:normAutofit/>
          </a:bodyPr>
          <a:p>
            <a:pPr>
              <a:lnSpc>
                <a:spcPct val="150000"/>
              </a:lnSpc>
              <a:spcBef>
                <a:spcPct val="0"/>
              </a:spcBef>
              <a:spcAft>
                <a:spcPct val="0"/>
              </a:spcAft>
            </a:pPr>
            <a:r>
              <a:rPr lang="en-US" sz="1600">
                <a:solidFill>
                  <a:schemeClr val="tx1">
                    <a:lumMod val="85000"/>
                    <a:lumOff val="15000"/>
                  </a:schemeClr>
                </a:solidFill>
                <a:latin typeface="+mn-lt"/>
              </a:rPr>
              <a:t>2) PERMEANT EMPLOYEE</a:t>
            </a:r>
            <a:endParaRPr lang="en-US" sz="1600">
              <a:solidFill>
                <a:schemeClr val="tx1">
                  <a:lumMod val="85000"/>
                  <a:lumOff val="15000"/>
                </a:schemeClr>
              </a:solidFill>
              <a:latin typeface="+mn-lt"/>
            </a:endParaRPr>
          </a:p>
        </p:txBody>
      </p:sp>
      <p:sp>
        <p:nvSpPr>
          <p:cNvPr id="7" name="矩形 6"/>
          <p:cNvSpPr/>
          <p:nvPr>
            <p:custDataLst>
              <p:tags r:id="rId7"/>
            </p:custDataLst>
          </p:nvPr>
        </p:nvSpPr>
        <p:spPr>
          <a:xfrm>
            <a:off x="6297878" y="2605182"/>
            <a:ext cx="5256635" cy="792112"/>
          </a:xfrm>
          <a:prstGeom prst="rect">
            <a:avLst/>
          </a:prstGeom>
          <a:noFill/>
          <a:ln>
            <a:noFill/>
          </a:ln>
          <a:extLst>
            <a:ext uri="{909E8E84-426E-40DD-AFC4-6F175D3DCCD1}">
              <a14:hiddenFill xmlns:a14="http://schemas.microsoft.com/office/drawing/2010/main">
                <a:solidFill>
                  <a:schemeClr val="accent2"/>
                </a:solidFill>
              </a14:hiddenFill>
            </a:ext>
          </a:extLst>
        </p:spPr>
        <p:txBody>
          <a:bodyPr wrap="square" lIns="0" tIns="0" rIns="0" bIns="0" rtlCol="0" anchor="t" anchorCtr="0">
            <a:normAutofit/>
          </a:bodyPr>
          <a:p>
            <a:pPr>
              <a:lnSpc>
                <a:spcPct val="150000"/>
              </a:lnSpc>
              <a:spcBef>
                <a:spcPct val="0"/>
              </a:spcBef>
              <a:spcAft>
                <a:spcPct val="0"/>
              </a:spcAft>
            </a:pPr>
            <a:r>
              <a:rPr lang="en-US" sz="1600" dirty="0">
                <a:solidFill>
                  <a:schemeClr val="tx1">
                    <a:lumMod val="85000"/>
                    <a:lumOff val="15000"/>
                  </a:schemeClr>
                </a:solidFill>
                <a:latin typeface="+mn-lt"/>
              </a:rPr>
              <a:t>DATA SET - EMPLOYEES SALARY </a:t>
            </a:r>
            <a:endParaRPr lang="en-US" sz="1600" dirty="0">
              <a:solidFill>
                <a:schemeClr val="tx1">
                  <a:lumMod val="85000"/>
                  <a:lumOff val="15000"/>
                </a:schemeClr>
              </a:solidFill>
              <a:latin typeface="+mn-lt"/>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371600" y="1323340"/>
          <a:ext cx="7535545" cy="45726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103595" y="251927"/>
            <a:ext cx="3391200" cy="1245323"/>
          </a:xfrm>
        </p:spPr>
        <p:txBody>
          <a:bodyPr wrap="square" lIns="0" tIns="0" rIns="0" bIns="0" anchor="b">
            <a:normAutofit/>
          </a:bodyPr>
          <a:lstStyle/>
          <a:p>
            <a:pPr algn="l"/>
            <a:r>
              <a:rPr lang="en-US" spc="0" dirty="0">
                <a:latin typeface="+mj-lt"/>
              </a:rPr>
              <a:t>conclusion</a:t>
            </a:r>
            <a:endParaRPr lang="en-US" spc="0" dirty="0">
              <a:latin typeface="+mj-lt"/>
            </a:endParaRPr>
          </a:p>
        </p:txBody>
      </p:sp>
      <p:pic>
        <p:nvPicPr>
          <p:cNvPr id="33" name="图片 32"/>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l="20944" r="9163"/>
          <a:stretch>
            <a:fillRect/>
          </a:stretch>
        </p:blipFill>
        <p:spPr>
          <a:xfrm flipH="1">
            <a:off x="1" y="0"/>
            <a:ext cx="7192645" cy="6858000"/>
          </a:xfrm>
          <a:custGeom>
            <a:avLst/>
            <a:gdLst>
              <a:gd name="connsiteX0" fmla="*/ 7192645 w 7192645"/>
              <a:gd name="connsiteY0" fmla="*/ 0 h 6858000"/>
              <a:gd name="connsiteX1" fmla="*/ 0 w 7192645"/>
              <a:gd name="connsiteY1" fmla="*/ 0 h 6858000"/>
              <a:gd name="connsiteX2" fmla="*/ 0 w 7192645"/>
              <a:gd name="connsiteY2" fmla="*/ 2714625 h 6858000"/>
              <a:gd name="connsiteX3" fmla="*/ 715645 w 7192645"/>
              <a:gd name="connsiteY3" fmla="*/ 3430270 h 6858000"/>
              <a:gd name="connsiteX4" fmla="*/ 0 w 7192645"/>
              <a:gd name="connsiteY4" fmla="*/ 4145915 h 6858000"/>
              <a:gd name="connsiteX5" fmla="*/ 0 w 7192645"/>
              <a:gd name="connsiteY5" fmla="*/ 6858000 h 6858000"/>
              <a:gd name="connsiteX6" fmla="*/ 7192645 w 71926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2645" h="6858000">
                <a:moveTo>
                  <a:pt x="7192645" y="0"/>
                </a:moveTo>
                <a:lnTo>
                  <a:pt x="0" y="0"/>
                </a:lnTo>
                <a:lnTo>
                  <a:pt x="0" y="2714625"/>
                </a:lnTo>
                <a:lnTo>
                  <a:pt x="715645" y="3430270"/>
                </a:lnTo>
                <a:lnTo>
                  <a:pt x="0" y="4145915"/>
                </a:lnTo>
                <a:lnTo>
                  <a:pt x="0" y="6858000"/>
                </a:lnTo>
                <a:lnTo>
                  <a:pt x="7192645" y="6858000"/>
                </a:lnTo>
                <a:close/>
              </a:path>
            </a:pathLst>
          </a:custGeom>
          <a:ln w="3175">
            <a:solidFill>
              <a:schemeClr val="tx1">
                <a:lumMod val="40000"/>
                <a:lumOff val="60000"/>
                <a:alpha val="20000"/>
              </a:schemeClr>
            </a:solidFill>
          </a:ln>
        </p:spPr>
      </p:pic>
      <p:sp>
        <p:nvSpPr>
          <p:cNvPr id="4" name="矩形 3"/>
          <p:cNvSpPr/>
          <p:nvPr>
            <p:custDataLst>
              <p:tags r:id="rId4"/>
            </p:custDataLst>
          </p:nvPr>
        </p:nvSpPr>
        <p:spPr>
          <a:xfrm>
            <a:off x="8115352" y="1593565"/>
            <a:ext cx="3393336" cy="4060190"/>
          </a:xfrm>
          <a:prstGeom prst="rect">
            <a:avLst/>
          </a:prstGeom>
          <a:noFill/>
        </p:spPr>
        <p:txBody>
          <a:bodyPr wrap="square" lIns="0" tIns="0" rIns="0" bIns="0" rtlCol="0" anchor="t" anchorCtr="0">
            <a:normAutofit fontScale="90000" lnSpcReduction="10000"/>
          </a:bodyPr>
          <a:p>
            <a:pPr>
              <a:lnSpc>
                <a:spcPct val="150000"/>
              </a:lnSpc>
              <a:spcBef>
                <a:spcPct val="0"/>
              </a:spcBef>
              <a:spcAft>
                <a:spcPct val="0"/>
              </a:spcAft>
            </a:pPr>
            <a:r>
              <a:rPr lang="en-US" sz="1400" dirty="0">
                <a:solidFill>
                  <a:schemeClr val="tx1">
                    <a:lumMod val="85000"/>
                    <a:lumOff val="15000"/>
                  </a:schemeClr>
                </a:solidFill>
                <a:latin typeface="+mn-lt"/>
              </a:rPr>
              <a:t>Calculating employee salaries in Excel involves organizing your dataset and applying appropriate formulas. Begin by setting up columns for key information such as hours worked, hourly rate, and any deductions. To compute gross pay, use a formula  For taxes or other deductions, apply formulas that calculate percentages. Sum up all necessary components using functions like `SUM` to ensure accuracy. Finally, format the cells for currency to clearly display the calculated salaries. This structured approach in Excel enables efficient and precise salary calculations for all employees</a:t>
            </a:r>
            <a:endParaRPr lang="en-US" sz="1400" dirty="0">
              <a:solidFill>
                <a:schemeClr val="tx1">
                  <a:lumMod val="85000"/>
                  <a:lumOff val="15000"/>
                </a:schemeClr>
              </a:solidFill>
              <a:latin typeface="+mn-l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1761490"/>
            <a:ext cx="6982460" cy="2458720"/>
          </a:xfrm>
        </p:spPr>
        <p:txBody>
          <a:bodyPr>
            <a:normAutofit/>
          </a:bodyPr>
          <a:lstStyle/>
          <a:p>
            <a:r>
              <a:rPr lang="en-US" dirty="0"/>
              <a:t>Employee Salary Analysis using Excel</a:t>
            </a:r>
            <a:endParaRPr lang="en-US" dirty="0"/>
          </a:p>
        </p:txBody>
      </p:sp>
      <p:sp>
        <p:nvSpPr>
          <p:cNvPr id="10" name="署名"/>
          <p:cNvSpPr>
            <a:spLocks noGrp="1"/>
          </p:cNvSpPr>
          <p:nvPr>
            <p:ph type="body" sz="quarter" idx="21"/>
            <p:custDataLst>
              <p:tags r:id="rId2"/>
            </p:custDataLst>
          </p:nvPr>
        </p:nvSpPr>
        <p:spPr>
          <a:xfrm>
            <a:off x="1676400" y="4648200"/>
            <a:ext cx="2254885" cy="1022350"/>
          </a:xfrm>
        </p:spPr>
        <p:txBody>
          <a:bodyPr>
            <a:normAutofit/>
          </a:bodyPr>
          <a:lstStyle/>
          <a:p>
            <a:r>
              <a:rPr lang="en-US"/>
              <a:t>BY AYYANAR K B.COM</a:t>
            </a:r>
            <a:endParaRPr 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gradFill>
            <a:gsLst>
              <a:gs pos="0">
                <a:srgbClr val="007BD3"/>
              </a:gs>
              <a:gs pos="100000">
                <a:srgbClr val="034373"/>
              </a:gs>
            </a:gsLst>
            <a:lin ang="5400000" scaled="0"/>
          </a:gradFill>
        </p:spPr>
        <p:txBody>
          <a:bodyPr wrap="square" lIns="0" tIns="0" rIns="0" bIns="0" rtlCol="0"/>
          <a:lstStyle/>
          <a:p>
            <a:endParaRPr dirty="0"/>
          </a:p>
        </p:txBody>
      </p:sp>
      <p:grpSp>
        <p:nvGrpSpPr>
          <p:cNvPr id="3" name="object 3"/>
          <p:cNvGrpSpPr/>
          <p:nvPr/>
        </p:nvGrpSpPr>
        <p:grpSpPr>
          <a:xfrm>
            <a:off x="7657209" y="7620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pic>
        <p:nvPicPr>
          <p:cNvPr id="20" name="object 20"/>
          <p:cNvPicPr/>
          <p:nvPr/>
        </p:nvPicPr>
        <p:blipFill>
          <a:blip r:embed="rId2" cstate="print"/>
          <a:stretch>
            <a:fillRect/>
          </a:stretch>
        </p:blipFill>
        <p:spPr>
          <a:xfrm>
            <a:off x="457200" y="1524000"/>
            <a:ext cx="1733550" cy="300990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94055" y="1987550"/>
            <a:ext cx="7400925" cy="2904490"/>
          </a:xfrm>
          <a:prstGeom prst="rect">
            <a:avLst/>
          </a:prstGeom>
          <a:noFill/>
        </p:spPr>
        <p:txBody>
          <a:bodyPr wrap="square" rtlCol="0" anchor="t">
            <a:noAutofit/>
          </a:bodyPr>
          <a:p>
            <a:pPr algn="ctr"/>
            <a:r>
              <a:rPr lang="en-US" cap="all">
                <a:uFillTx/>
                <a:sym typeface="+mn-ea"/>
              </a:rPr>
              <a:t>The goal is to analyze the salary distribution within the employee dataset to identify patterns, disparities, and factors influencing compensation. This involves examining key metrics such as average salary, salary variance, and the impact of variables like job role, experience, and education on pay. The analysis will also look for any potential gender or ethnic pay gaps. Ultimately, the aim is to provide actionable insights to ensure fair and competitive compensation practices.</a:t>
            </a:r>
            <a:endParaRPr lang="en-US" cap="all">
              <a:uFillTx/>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Employee types</a:t>
            </a:r>
            <a:endParaRPr lang="en-US"/>
          </a:p>
        </p:txBody>
      </p:sp>
      <p:graphicFrame>
        <p:nvGraphicFramePr>
          <p:cNvPr id="3" name="Table 2"/>
          <p:cNvGraphicFramePr/>
          <p:nvPr/>
        </p:nvGraphicFramePr>
        <p:xfrm>
          <a:off x="2447925" y="1423035"/>
          <a:ext cx="6134100" cy="3429000"/>
        </p:xfrm>
        <a:graphic>
          <a:graphicData uri="http://schemas.openxmlformats.org/drawingml/2006/table">
            <a:tbl>
              <a:tblPr/>
              <a:tblGrid>
                <a:gridCol w="3019425"/>
                <a:gridCol w="1162050"/>
                <a:gridCol w="1162050"/>
                <a:gridCol w="1162050"/>
                <a:gridCol w="790575"/>
              </a:tblGrid>
              <a:tr h="190500">
                <a:tc>
                  <a:txBody>
                    <a:bodyPr/>
                    <a:p>
                      <a:pPr algn="l" fontAlgn="b"/>
                      <a:r>
                        <a:rPr sz="1100" b="0" i="0">
                          <a:solidFill>
                            <a:srgbClr val="000000"/>
                          </a:solidFill>
                          <a:latin typeface="Calibri" panose="020F0502020204030204"/>
                          <a:ea typeface="Calibri" panose="020F0502020204030204"/>
                        </a:rPr>
                        <a:t>Gender</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0" i="0">
                          <a:solidFill>
                            <a:srgbClr val="000000"/>
                          </a:solidFill>
                          <a:latin typeface="Calibri" panose="020F0502020204030204"/>
                          <a:ea typeface="Calibri" panose="020F0502020204030204"/>
                        </a:rPr>
                        <a:t>(ALL)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1" i="0">
                          <a:solidFill>
                            <a:srgbClr val="000000"/>
                          </a:solidFill>
                          <a:latin typeface="Calibri" panose="020F0502020204030204"/>
                          <a:ea typeface="Calibri" panose="020F0502020204030204"/>
                        </a:rPr>
                        <a:t>Count of Name</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Employee type</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r>
              <a:tr h="190500">
                <a:tc>
                  <a:txBody>
                    <a:bodyPr/>
                    <a:p>
                      <a:pPr algn="l" fontAlgn="b"/>
                      <a:r>
                        <a:rPr sz="1100" b="1" i="0">
                          <a:solidFill>
                            <a:srgbClr val="000000"/>
                          </a:solidFill>
                          <a:latin typeface="Calibri" panose="020F0502020204030204"/>
                          <a:ea typeface="Calibri" panose="020F0502020204030204"/>
                        </a:rPr>
                        <a:t>Department</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Fixed Term</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Permanent</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Temporary</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r>
              <a:tr h="190500">
                <a:tc>
                  <a:txBody>
                    <a:bodyPr/>
                    <a:p>
                      <a:pPr algn="l" fontAlgn="b"/>
                      <a:r>
                        <a:rPr sz="1100" b="0" i="0">
                          <a:solidFill>
                            <a:srgbClr val="000000"/>
                          </a:solidFill>
                          <a:latin typeface="Calibri" panose="020F0502020204030204"/>
                          <a:ea typeface="Calibri" panose="020F0502020204030204"/>
                        </a:rPr>
                        <a:t>Accounting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20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r>
              <a:tr h="190500">
                <a:tc>
                  <a:txBody>
                    <a:bodyPr/>
                    <a:p>
                      <a:pPr algn="l" fontAlgn="b"/>
                      <a:r>
                        <a:rPr sz="1100" b="0" i="0">
                          <a:solidFill>
                            <a:srgbClr val="000000"/>
                          </a:solidFill>
                          <a:latin typeface="Calibri" panose="020F0502020204030204"/>
                          <a:ea typeface="Calibri" panose="020F0502020204030204"/>
                        </a:rPr>
                        <a:t>Business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Engineering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Human Resources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Legal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Marketing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NULL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Product Management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Research and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Sales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Services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Support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r>
                        <a:rPr sz="1100" b="0" i="0">
                          <a:solidFill>
                            <a:srgbClr val="000000"/>
                          </a:solidFill>
                          <a:latin typeface="Calibri" panose="020F0502020204030204"/>
                          <a:ea typeface="Calibri" panose="020F0502020204030204"/>
                        </a:rPr>
                        <a:t>Training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5</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19</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r>
              <a:tr h="190500">
                <a:tc>
                  <a:txBody>
                    <a:bodyPr/>
                    <a:p>
                      <a:pPr algn="l" fontAlgn="b"/>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35</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127</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34</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196</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r>
              <a:rPr lang="en-US" sz="2400" dirty="0">
                <a:solidFill>
                  <a:srgbClr val="0D0D0D"/>
                </a:solidFill>
                <a:effectLst/>
                <a:latin typeface="Times New Roman" panose="02020603050405020304" pitchFamily="18" charset="0"/>
                <a:cs typeface="Times New Roman" panose="02020603050405020304" pitchFamily="18" charset="0"/>
                <a:sym typeface="+mn-ea"/>
              </a:rPr>
              <a:t>The project involves analyzing employee salary data to uncover key trends and insights. The goal is to identify patterns in compensation, such as average salary by department, job role, and experience level. Additionally, the project will explore disparities based on gender, location, or other demographic factors. The analysis will provide actionable recommendations for ensuring fair and competitive pay within the organization. Finally, the project will deliver a comprehensive report with visualizations to support data-driven decision-making on salary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employee chart</a:t>
            </a:r>
            <a:endParaRPr lang="en-US"/>
          </a:p>
        </p:txBody>
      </p:sp>
      <p:graphicFrame>
        <p:nvGraphicFramePr>
          <p:cNvPr id="3" name="Chart 2"/>
          <p:cNvGraphicFramePr/>
          <p:nvPr/>
        </p:nvGraphicFramePr>
        <p:xfrm>
          <a:off x="1378585" y="1284605"/>
          <a:ext cx="8134350" cy="42398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304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525780"/>
            <a:ext cx="5014595" cy="88392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79780" y="2027555"/>
            <a:ext cx="8364220" cy="3274695"/>
          </a:xfrm>
          <a:prstGeom prst="rect">
            <a:avLst/>
          </a:prstGeom>
          <a:noFill/>
        </p:spPr>
        <p:txBody>
          <a:bodyPr wrap="square" rtlCol="0" anchor="t">
            <a:noAutofit/>
          </a:bodyPr>
          <a:p>
            <a:r>
              <a:rPr lang="en-US" sz="2400" cap="all">
                <a:uFillTx/>
                <a:sym typeface="+mn-ea"/>
              </a:rPr>
              <a:t>The primary end users of the salary analysis are HR professionals and organizational leaders who make compensation decisions. This includes HR managers, payroll specialists, and executives responsible for ensuring fair pay practices. Additionally, diversity and inclusion officers may use the analysis to monitor and address any pay disparities. Lastly, financial analysts and business strategists could utilize the data to align compensation strategies with company goals</a:t>
            </a:r>
            <a:endParaRPr lang="en-US" sz="2400" cap="all">
              <a:uFillTx/>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2218690"/>
            <a:ext cx="6096000" cy="1245235"/>
          </a:xfrm>
          <a:prstGeom prst="rect">
            <a:avLst/>
          </a:prstGeom>
          <a:noFill/>
        </p:spPr>
        <p:txBody>
          <a:bodyPr wrap="square" rtlCol="0" anchor="t">
            <a:noAutofit/>
          </a:bodyPr>
          <a:p>
            <a:r>
              <a:rPr lang="en-US" sz="2800">
                <a:effectLst>
                  <a:outerShdw blurRad="38100" dist="19050" dir="2700000" algn="tl" rotWithShape="0">
                    <a:schemeClr val="dk1">
                      <a:alpha val="40000"/>
                    </a:schemeClr>
                  </a:outerShdw>
                </a:effectLst>
                <a:uFillTx/>
                <a:sym typeface="+mn-ea"/>
              </a:rPr>
              <a:t>CONDITIONAL FORMETING - MISSING VALUES</a:t>
            </a:r>
            <a:r>
              <a:rPr lang="en-US" sz="2800">
                <a:uFillTx/>
                <a:sym typeface="+mn-ea"/>
              </a:rPr>
              <a:t> </a:t>
            </a:r>
            <a:endParaRPr lang="en-US" sz="2800">
              <a:uFillTx/>
              <a:sym typeface="+mn-ea"/>
            </a:endParaRPr>
          </a:p>
        </p:txBody>
      </p:sp>
      <p:sp>
        <p:nvSpPr>
          <p:cNvPr id="10" name="Text Box 9"/>
          <p:cNvSpPr txBox="1"/>
          <p:nvPr/>
        </p:nvSpPr>
        <p:spPr>
          <a:xfrm>
            <a:off x="3048000" y="3168015"/>
            <a:ext cx="6096000" cy="521970"/>
          </a:xfrm>
          <a:prstGeom prst="rect">
            <a:avLst/>
          </a:prstGeom>
          <a:noFill/>
        </p:spPr>
        <p:txBody>
          <a:bodyPr wrap="square" rtlCol="0" anchor="t">
            <a:spAutoFit/>
          </a:bodyPr>
          <a:p>
            <a:r>
              <a:rPr lang="en-US" sz="2800">
                <a:effectLst>
                  <a:outerShdw blurRad="38100" dist="19050" dir="2700000" algn="tl" rotWithShape="0">
                    <a:schemeClr val="dk1">
                      <a:alpha val="40000"/>
                    </a:schemeClr>
                  </a:outerShdw>
                </a:effectLst>
                <a:uFillTx/>
                <a:sym typeface="+mn-ea"/>
              </a:rPr>
              <a:t>FILTERING - REMOVE BLANKS</a:t>
            </a:r>
            <a:endParaRPr lang="en-US" sz="2800">
              <a:effectLst>
                <a:outerShdw blurRad="38100" dist="19050" dir="2700000" algn="tl" rotWithShape="0">
                  <a:schemeClr val="dk1">
                    <a:alpha val="40000"/>
                  </a:schemeClr>
                </a:outerShdw>
              </a:effectLst>
              <a:uFillTx/>
              <a:sym typeface="+mn-ea"/>
            </a:endParaRPr>
          </a:p>
        </p:txBody>
      </p:sp>
      <p:sp>
        <p:nvSpPr>
          <p:cNvPr id="11" name="Text Box 10"/>
          <p:cNvSpPr txBox="1"/>
          <p:nvPr/>
        </p:nvSpPr>
        <p:spPr>
          <a:xfrm>
            <a:off x="3048000" y="3631565"/>
            <a:ext cx="6096000" cy="727075"/>
          </a:xfrm>
          <a:prstGeom prst="rect">
            <a:avLst/>
          </a:prstGeom>
          <a:noFill/>
        </p:spPr>
        <p:txBody>
          <a:bodyPr wrap="square" rtlCol="0" anchor="t">
            <a:noAutofit/>
          </a:bodyPr>
          <a:p>
            <a:r>
              <a:rPr lang="en-US" sz="2800">
                <a:effectLst>
                  <a:outerShdw blurRad="38100" dist="19050" dir="2700000" algn="tl" rotWithShape="0">
                    <a:schemeClr val="dk1">
                      <a:alpha val="40000"/>
                    </a:schemeClr>
                  </a:outerShdw>
                </a:effectLst>
                <a:uFillTx/>
                <a:sym typeface="+mn-ea"/>
              </a:rPr>
              <a:t>GRAPH - DATA ANALYSIS </a:t>
            </a:r>
            <a:endParaRPr lang="en-US" sz="2800">
              <a:effectLst>
                <a:outerShdw blurRad="38100" dist="19050" dir="2700000" algn="tl" rotWithShape="0">
                  <a:schemeClr val="dk1">
                    <a:alpha val="40000"/>
                  </a:schemeClr>
                </a:outerShdw>
              </a:effectLst>
              <a:uFillTx/>
              <a:sym typeface="+mn-ea"/>
            </a:endParaRPr>
          </a:p>
        </p:txBody>
      </p:sp>
      <p:sp>
        <p:nvSpPr>
          <p:cNvPr id="12" name="Text Box 11"/>
          <p:cNvSpPr txBox="1"/>
          <p:nvPr/>
        </p:nvSpPr>
        <p:spPr>
          <a:xfrm>
            <a:off x="3048000" y="4044315"/>
            <a:ext cx="6096000" cy="1303655"/>
          </a:xfrm>
          <a:prstGeom prst="rect">
            <a:avLst/>
          </a:prstGeom>
          <a:noFill/>
        </p:spPr>
        <p:txBody>
          <a:bodyPr wrap="square" rtlCol="0" anchor="t">
            <a:noAutofit/>
          </a:bodyPr>
          <a:p>
            <a:r>
              <a:rPr lang="en-US" sz="2800">
                <a:effectLst>
                  <a:outerShdw blurRad="38100" dist="19050" dir="2700000" algn="tl" rotWithShape="0">
                    <a:schemeClr val="dk1">
                      <a:alpha val="40000"/>
                    </a:schemeClr>
                  </a:outerShdw>
                </a:effectLst>
                <a:uFillTx/>
                <a:sym typeface="+mn-ea"/>
              </a:rPr>
              <a:t>FORMULA -SALARY CALCULATION</a:t>
            </a:r>
            <a:endParaRPr lang="en-US" sz="2800">
              <a:solidFill>
                <a:schemeClr val="tx1"/>
              </a:solidFill>
              <a:effectLst>
                <a:outerShdw blurRad="38100" dist="19050" dir="2700000" algn="tl" rotWithShape="0">
                  <a:schemeClr val="dk1">
                    <a:alpha val="40000"/>
                  </a:schemeClr>
                </a:outerShdw>
              </a:effectLst>
              <a:uFillTx/>
            </a:endParaRPr>
          </a:p>
          <a:p>
            <a:endParaRPr lang="en-US" sz="2800">
              <a:solidFill>
                <a:schemeClr val="tx1"/>
              </a:solidFill>
              <a:effectLst>
                <a:outerShdw blurRad="38100" dist="19050" dir="2700000" algn="tl" rotWithShape="0">
                  <a:schemeClr val="dk1">
                    <a:alpha val="40000"/>
                  </a:schemeClr>
                </a:outerShdw>
              </a:effectLst>
              <a:uFillTx/>
            </a:endParaRPr>
          </a:p>
          <a:p>
            <a:r>
              <a:rPr lang="en-US" sz="2800">
                <a:effectLst>
                  <a:outerShdw blurRad="38100" dist="19050" dir="2700000" algn="tl" rotWithShape="0">
                    <a:schemeClr val="dk1">
                      <a:alpha val="40000"/>
                    </a:schemeClr>
                  </a:outerShdw>
                </a:effectLst>
                <a:uFillTx/>
                <a:sym typeface="+mn-ea"/>
              </a:rPr>
              <a:t>PIVOT- SUMMARY</a:t>
            </a:r>
            <a:endParaRPr lang="en-US" sz="2800">
              <a:effectLst>
                <a:outerShdw blurRad="38100" dist="19050" dir="2700000" algn="tl" rotWithShape="0">
                  <a:schemeClr val="dk1">
                    <a:alpha val="40000"/>
                  </a:schemeClr>
                </a:outerShdw>
              </a:effectLst>
              <a:uFillTx/>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0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2.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1.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1*f*4"/>
  <p:tag name="KSO_WM_UNIT_LAYERLEVEL" val="1"/>
  <p:tag name="KSO_WM_TAG_VERSION" val="3.0"/>
  <p:tag name="KSO_WM_BEAUTIFY_FLAG" val="#wm#"/>
</p:tagLst>
</file>

<file path=ppt/tags/tag14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VALUE" val="30"/>
  <p:tag name="KSO_WM_TEMPLATE_CATEGORY" val="custom"/>
  <p:tag name="KSO_WM_TEMPLATE_INDEX" val="20233459"/>
</p:tagLst>
</file>

<file path=ppt/tags/tag148.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UNIT_VALUE" val="350"/>
  <p:tag name="KSO_WM_TEMPLATE_CATEGORY" val="custom"/>
  <p:tag name="KSO_WM_TEMPLATE_INDEX" val="20233459"/>
</p:tagLst>
</file>

<file path=ppt/tags/tag149.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9"/>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59_1*a*1"/>
  <p:tag name="KSO_WM_TEMPLATE_CATEGORY" val="custom"/>
  <p:tag name="KSO_WM_TEMPLATE_INDEX" val="20233459"/>
  <p:tag name="KSO_WM_UNIT_LAYERLEVEL" val="1"/>
  <p:tag name="KSO_WM_TAG_VERSION" val="3.0"/>
  <p:tag name="KSO_WM_BEAUTIFY_FLAG" val="#wm#"/>
  <p:tag name="KSO_WM_UNIT_PRESET_TEXT" val="The title goes here"/>
</p:tagLst>
</file>

<file path=ppt/tags/tag151.xml><?xml version="1.0" encoding="utf-8"?>
<p:tagLst xmlns:p="http://schemas.openxmlformats.org/presentationml/2006/main">
  <p:tag name="KSO_WM_UNIT_SUBTYPE" val="b"/>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3"/>
  <p:tag name="KSO_WM_UNIT_ID" val="custom20233459_1*f*3"/>
  <p:tag name="KSO_WM_TEMPLATE_CATEGORY" val="custom"/>
  <p:tag name="KSO_WM_TEMPLATE_INDEX" val="20233459"/>
  <p:tag name="KSO_WM_UNIT_LAYERLEVEL" val="1"/>
  <p:tag name="KSO_WM_TAG_VERSION" val="3.0"/>
  <p:tag name="KSO_WM_BEAUTIFY_FLAG" val="#wm#"/>
  <p:tag name="KSO_WM_UNIT_PRESET_TEXT" val="Name"/>
</p:tagLst>
</file>

<file path=ppt/tags/tag152.xml><?xml version="1.0" encoding="utf-8"?>
<p:tagLst xmlns:p="http://schemas.openxmlformats.org/presentationml/2006/main">
  <p:tag name="KSO_WM_SPECIAL_SOURCE" val="bdnull"/>
  <p:tag name="KSO_WM_TEMPLATE_THUMBS_INDEX" val="1、9"/>
  <p:tag name="KSO_WM_SLIDE_ID" val="custom2023345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9"/>
  <p:tag name="KSO_WM_SLIDE_LAYOUT" val="a_f"/>
  <p:tag name="KSO_WM_SLIDE_LAYOUT_CNT" val="1_1"/>
</p:tagLst>
</file>

<file path=ppt/tags/tag153.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37"/>
  <p:tag name="KSO_WM_UNIT_ID" val="custom20238337_1*a*1"/>
  <p:tag name="KSO_WM_UNIT_PRESET_TEXT" val="Your title here"/>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37_1*i*1"/>
  <p:tag name="KSO_WM_TEMPLATE_CATEGORY" val="custom"/>
  <p:tag name="KSO_WM_TEMPLATE_INDEX" val="20238337"/>
  <p:tag name="KSO_WM_UNIT_LAYERLEVEL" val="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UNIT_VALUE" val="981*981"/>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337_1*d*1"/>
  <p:tag name="KSO_WM_TEMPLATE_CATEGORY" val="custom"/>
  <p:tag name="KSO_WM_TEMPLATE_INDEX" val="20238337"/>
  <p:tag name="KSO_WM_UNIT_LAYERLEVEL" val="1"/>
  <p:tag name="KSO_WM_TAG_VERSION" val="3.0"/>
  <p:tag name="KSO_WM_BEAUTIFY_FLAG" val="#wm#"/>
  <p:tag name="KSO_WM_UNIT_FILL_FORE_SCHEMECOLOR_INDEX" val="14"/>
  <p:tag name="KSO_WM_UNIT_FILL_TYPE" val="1"/>
  <p:tag name="KSO_WM_UNIT_LINE_FORE_SCHEMECOLOR_INDEX" val="5"/>
  <p:tag name="KSO_WM_UNIT_LINE_FILL_TYPE" val="2"/>
  <p:tag name="KSO_WM_UNIT_USESOURCEFORMAT_APPLY" val="1"/>
</p:tagLst>
</file>

<file path=ppt/tags/tag156.xml><?xml version="1.0" encoding="utf-8"?>
<p:tagLst xmlns:p="http://schemas.openxmlformats.org/presentationml/2006/main">
  <p:tag name="KSO_WM_UNIT_TEXT_FILL_FORE_SCHEMECOLOR_INDEX_BRIGHTNESS" val="0.25"/>
  <p:tag name="KSO_WM_DIAGRAM_MAX_ITEMCNT" val="1"/>
  <p:tag name="KSO_WM_DIAGRAM_MIN_ITEMCNT" val="1"/>
  <p:tag name="KSO_WM_DIAGRAM_VIRTUALLY_FRAME" val="{&quot;height&quot;:240.021728515625,&quot;width&quot;:396.850402832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50_1*l_h_f*1_1_1"/>
  <p:tag name="KSO_WM_TEMPLATE_CATEGORY" val="diagram"/>
  <p:tag name="KSO_WM_TEMPLATE_INDEX" val="20237950"/>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157.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96.85*240.022"/>
  <p:tag name="KSO_WM_SLIDE_POSITION" val="500.625*186.578"/>
  <p:tag name="KSO_WM_SLIDE_LAYOUT" val="a_d_l"/>
  <p:tag name="KSO_WM_SLIDE_LAYOUT_CNT" val="1_1_1"/>
  <p:tag name="KSO_WM_SPECIAL_SOURCE" val="bdnull"/>
  <p:tag name="KSO_WM_DIAGRAM_GROUP_CODE" val="l1-1"/>
  <p:tag name="KSO_WM_SLIDE_DIAGTYPE" val="l"/>
  <p:tag name="KSO_WM_TEMPLATE_INDEX" val="20238337"/>
  <p:tag name="KSO_WM_TEMPLATE_SUBCATEGORY" val="0"/>
  <p:tag name="KSO_WM_SLIDE_INDEX" val="1"/>
  <p:tag name="KSO_WM_TAG_VERSION" val="3.0"/>
  <p:tag name="KSO_WM_SLIDE_ID" val="custom20238337_1"/>
  <p:tag name="KSO_WM_SLIDE_ITEM_CNT" val="1"/>
</p:tagLst>
</file>

<file path=ppt/tags/tag15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68"/>
  <p:tag name="KSO_WM_UNIT_ID" val="custom20238268_1*a*1"/>
  <p:tag name="KSO_WM_UNIT_TEXT_FILL_FORE_SCHEMECOLOR_INDEX" val="13"/>
  <p:tag name="KSO_WM_UNIT_TEXT_FILL_TYPE" val="1"/>
  <p:tag name="KSO_WM_UNIT_USESOURCEFORMAT_APPLY" val="1"/>
  <p:tag name="KSO_WM_UNIT_PRESET_TEXT" val="Your title here"/>
</p:tagLst>
</file>

<file path=ppt/tags/tag159.xml><?xml version="1.0" encoding="utf-8"?>
<p:tagLst xmlns:p="http://schemas.openxmlformats.org/presentationml/2006/main">
  <p:tag name="KSO_WM_UNIT_VALUE" val="1907*1748"/>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8_1*d*1"/>
  <p:tag name="KSO_WM_TEMPLATE_CATEGORY" val="custom"/>
  <p:tag name="KSO_WM_TEMPLATE_INDEX" val="20238268"/>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160.xml><?xml version="1.0" encoding="utf-8"?>
<p:tagLst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33_3*l_h_f*1_2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1"/>
</p:tagLst>
</file>

<file path=ppt/tags/tag161.xml><?xml version="1.0" encoding="utf-8"?>
<p:tagLst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33_3*l_h_f*1_4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FILL_TYPE" val="1"/>
  <p:tag name="KSO_WM_UNIT_FILL_FORE_SCHEMECOLOR_INDEX" val="6"/>
  <p:tag name="KSO_WM_UNIT_FILL_FORE_SCHEMECOLOR_INDEX_BRIGHTNESS" val="0"/>
  <p:tag name="KSO_WM_UNIT_TEXT_FILL_FORE_SCHEMECOLOR_INDEX" val="1"/>
  <p:tag name="KSO_WM_UNIT_TEXT_FILL_TYPE" val="1"/>
  <p:tag name="KSO_WM_UNIT_USESOURCEFORMAT_APPLY" val="1"/>
</p:tagLst>
</file>

<file path=ppt/tags/tag162.xml><?xml version="1.0" encoding="utf-8"?>
<p:tagLst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33_3*l_h_f*1_3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1"/>
</p:tagLst>
</file>

<file path=ppt/tags/tag163.xml><?xml version="1.0" encoding="utf-8"?>
<p:tagLst xmlns:p="http://schemas.openxmlformats.org/presentationml/2006/main">
  <p:tag name="KSO_WM_DIAGRAM_MAX_ITEMCNT" val="4"/>
  <p:tag name="KSO_WM_DIAGRAM_MIN_ITEMCNT" val="2"/>
  <p:tag name="KSO_WM_DIAGRAM_VIRTUALLY_FRAME" val="{&quot;height&quot;:254.84385681152344,&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33_3*l_h_f*1_1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FILL_TYPE" val="1"/>
  <p:tag name="KSO_WM_UNIT_FILL_FORE_SCHEMECOLOR_INDEX" val="6"/>
  <p:tag name="KSO_WM_UNIT_FILL_FORE_SCHEMECOLOR_INDEX_BRIGHTNESS" val="0"/>
  <p:tag name="KSO_WM_UNIT_TEXT_FILL_FORE_SCHEMECOLOR_INDEX" val="1"/>
  <p:tag name="KSO_WM_UNIT_TEXT_FILL_TYPE" val="1"/>
  <p:tag name="KSO_WM_UNIT_USESOURCEFORMAT_APPLY" val="1"/>
</p:tagLst>
</file>

<file path=ppt/tags/tag164.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413.85*249.95"/>
  <p:tag name="KSO_WM_SLIDE_POSITION" val="495.9*204.7"/>
  <p:tag name="KSO_WM_ASSIST_SLIDE" val="1"/>
  <p:tag name="KSO_WM_DIAGRAM_GROUP_CODE" val="l1-1"/>
  <p:tag name="KSO_WM_SLIDE_DIAGTYPE" val="l"/>
  <p:tag name="KSO_WM_SLIDE_SUBTYPE" val="picTxt"/>
  <p:tag name="KSO_WM_TEMPLATE_INDEX" val="20238268"/>
  <p:tag name="KSO_WM_TEMPLATE_SUBCATEGORY" val="0"/>
  <p:tag name="KSO_WM_SLIDE_INDEX" val="1"/>
  <p:tag name="KSO_WM_TAG_VERSION" val="3.0"/>
  <p:tag name="KSO_WM_SLIDE_ID" val="custom20238268_1"/>
  <p:tag name="KSO_WM_SLIDE_ITEM_CNT" val="2"/>
</p:tagLst>
</file>

<file path=ppt/tags/tag16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DIAGRAM_VERSION" val="3"/>
  <p:tag name="KSO_WM_DIAGRAM_COLOR_TRICK" val="1"/>
  <p:tag name="KSO_WM_DIAGRAM_COLOR_TEXT_CAN_REMOVE" val="n"/>
  <p:tag name="KSO_WM_UNIT_VALUE" val="18"/>
  <p:tag name="KSO_WM_TEMPLATE_INDEX" val="20238261"/>
  <p:tag name="KSO_WM_UNIT_ID" val="custom20238261_1*a*1"/>
  <p:tag name="KSO_WM_UNIT_PRESET_TEXT" val="Your title here"/>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VALUE" val="1904*199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1_1*d*1"/>
  <p:tag name="KSO_WM_TEMPLATE_CATEGORY" val="custom"/>
  <p:tag name="KSO_WM_TEMPLATE_INDEX" val="20238261"/>
  <p:tag name="KSO_WM_UNIT_LAYERLEVEL" val="1"/>
  <p:tag name="KSO_WM_TAG_VERSION" val="3.0"/>
  <p:tag name="KSO_WM_BEAUTIFY_FLAG" val="#wm#"/>
  <p:tag name="KSO_WM_UNIT_LINE_FORE_SCHEMECOLOR_INDEX" val="13"/>
  <p:tag name="KSO_WM_UNIT_LINE_FILL_TYPE" val="2"/>
  <p:tag name="KSO_WM_UNIT_USESOURCEFORMAT_APPLY" val="1"/>
</p:tagLst>
</file>

<file path=ppt/tags/tag167.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19.6499938964844,&quot;width&quot;:267.20001220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2_1*l_h_f*1_1_1"/>
  <p:tag name="KSO_WM_TEMPLATE_CATEGORY" val="diagram"/>
  <p:tag name="KSO_WM_TEMPLATE_INDEX" val="20237942"/>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168.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267.15*319.65"/>
  <p:tag name="KSO_WM_SLIDE_POSITION" val="639*125.478"/>
  <p:tag name="KSO_WM_SLIDE_LAYOUT" val="a_d_l"/>
  <p:tag name="KSO_WM_SLIDE_LAYOUT_CNT" val="1_1_1"/>
  <p:tag name="KSO_WM_SPECIAL_SOURCE" val="bdnull"/>
  <p:tag name="KSO_WM_DIAGRAM_GROUP_CODE" val="l1-1"/>
  <p:tag name="KSO_WM_SLIDE_DIAGTYPE" val="l"/>
  <p:tag name="KSO_WM_TEMPLATE_INDEX" val="20238261"/>
  <p:tag name="KSO_WM_TEMPLATE_SUBCATEGORY" val="0"/>
  <p:tag name="KSO_WM_SLIDE_INDEX" val="1"/>
  <p:tag name="KSO_WM_TAG_VERSION" val="3.0"/>
  <p:tag name="KSO_WM_SLIDE_ID" val="custom20238261_1"/>
  <p:tag name="KSO_WM_SLIDE_ITEM_C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4.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3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55.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8.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8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VALUE" val="160"/>
</p:tagLst>
</file>

<file path=ppt/tags/tag8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VALUE" val="16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93.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9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95.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9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48">
      <a:dk1>
        <a:srgbClr val="000000"/>
      </a:dk1>
      <a:lt1>
        <a:srgbClr val="FFFFFF"/>
      </a:lt1>
      <a:dk2>
        <a:srgbClr val="261300"/>
      </a:dk2>
      <a:lt2>
        <a:srgbClr val="F5F7FF"/>
      </a:lt2>
      <a:accent1>
        <a:srgbClr val="C4813C"/>
      </a:accent1>
      <a:accent2>
        <a:srgbClr val="FEE38B"/>
      </a:accent2>
      <a:accent3>
        <a:srgbClr val="FDBA69"/>
      </a:accent3>
      <a:accent4>
        <a:srgbClr val="633413"/>
      </a:accent4>
      <a:accent5>
        <a:srgbClr val="FFFF00"/>
      </a:accent5>
      <a:accent6>
        <a:srgbClr val="FFA649"/>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3734</Words>
  <Application>WPS Presentation</Application>
  <PresentationFormat>Widescreen</PresentationFormat>
  <Paragraphs>254</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Trebuchet MS</vt:lpstr>
      <vt:lpstr>Times New Roman</vt:lpstr>
      <vt:lpstr>Roboto</vt:lpstr>
      <vt:lpstr>Calibri</vt:lpstr>
      <vt:lpstr>Microsoft YaHei</vt:lpstr>
      <vt:lpstr>Arial Unicode MS</vt:lpstr>
      <vt:lpstr>Inter Bold</vt:lpstr>
      <vt:lpstr>Segoe Print</vt:lpstr>
      <vt:lpstr>Inter</vt:lpstr>
      <vt:lpstr>Calibri</vt:lpstr>
      <vt:lpstr>Office Theme</vt:lpstr>
      <vt:lpstr>1_Office Theme</vt:lpstr>
      <vt:lpstr>Employee Data Analysis using Excel  </vt:lpstr>
      <vt:lpstr>Employee Salary Analysis using Excel</vt:lpstr>
      <vt:lpstr>AGENDA</vt:lpstr>
      <vt:lpstr>PROBLEM	STATEMENT</vt:lpstr>
      <vt:lpstr>PowerPoint 演示文稿</vt:lpstr>
      <vt:lpstr>PROJECT	OVERVIEW</vt:lpstr>
      <vt:lpstr>PowerPoint 演示文稿</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WPS_1724500001</cp:lastModifiedBy>
  <cp:revision>14</cp:revision>
  <dcterms:created xsi:type="dcterms:W3CDTF">2024-03-29T15:07:00Z</dcterms:created>
  <dcterms:modified xsi:type="dcterms:W3CDTF">2024-08-26T06:39:42Z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198BD01D60A64401AE4088D34624E4C8_12</vt:lpwstr>
  </property>
  <property fmtid="{D5CDD505-2E9C-101B-9397-08002B2CF9AE}" pid="5" name="KSOProductBuildVer">
    <vt:lpwstr>1033-12.2.0.18165</vt:lpwstr>
  </property>
</Properties>
</file>