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8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3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24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445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541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6637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2733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8829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4925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021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117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21300" marR="0" indent="-444500" algn="l" defTabSz="2438338" rtl="0" latinLnBrk="0">
        <a:lnSpc>
          <a:spcPct val="8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ROUP-6…"/>
          <p:cNvSpPr txBox="1"/>
          <p:nvPr>
            <p:ph type="subTitle" sz="half" idx="1"/>
          </p:nvPr>
        </p:nvSpPr>
        <p:spPr>
          <a:xfrm>
            <a:off x="1378519" y="2151496"/>
            <a:ext cx="11042858" cy="708699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b="0" sz="4500"/>
            </a:pPr>
            <a:r>
              <a:rPr b="1" sz="9000"/>
              <a:t>GROUP-6  </a:t>
            </a:r>
            <a:r>
              <a:rPr sz="9000"/>
              <a:t>    </a:t>
            </a:r>
            <a:r>
              <a:t>                                                                                    </a:t>
            </a:r>
          </a:p>
          <a:p>
            <a: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Ayyappa .T</a:t>
            </a:r>
          </a:p>
          <a:p>
            <a: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Sukumar Reddy .Ch</a:t>
            </a:r>
          </a:p>
          <a:p>
            <a:pPr>
              <a:defRPr b="0" sz="6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Gayatri</a:t>
            </a:r>
          </a:p>
        </p:txBody>
      </p:sp>
      <p:sp>
        <p:nvSpPr>
          <p:cNvPr id="172" name="Under the Guidance of:…"/>
          <p:cNvSpPr txBox="1"/>
          <p:nvPr/>
        </p:nvSpPr>
        <p:spPr>
          <a:xfrm>
            <a:off x="15071766" y="2352693"/>
            <a:ext cx="8679885" cy="332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just">
              <a:spcBef>
                <a:spcPts val="0"/>
              </a:spcBef>
              <a:defRPr sz="6000"/>
            </a:pPr>
            <a:r>
              <a:t>Under the Guidance of:</a:t>
            </a:r>
          </a:p>
          <a:p>
            <a:pPr algn="just">
              <a:spcBef>
                <a:spcPts val="0"/>
              </a:spcBef>
              <a:defRPr b="1" sz="6000"/>
            </a:pPr>
            <a:r>
              <a:t>Prof. Shivanjali Khare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inforcementLearning for Traveling Sales Man Problem"/>
          <p:cNvSpPr txBox="1"/>
          <p:nvPr>
            <p:ph type="ctrTitle"/>
          </p:nvPr>
        </p:nvSpPr>
        <p:spPr>
          <a:xfrm>
            <a:off x="1206498" y="3312075"/>
            <a:ext cx="21971004" cy="31740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pc="-130" sz="6500"/>
            </a:lvl1pPr>
          </a:lstStyle>
          <a:p>
            <a:pPr/>
            <a:r>
              <a:t>ReinforcementLearning for Traveling Sales Man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ive"/>
          <p:cNvSpPr txBox="1"/>
          <p:nvPr>
            <p:ph type="title"/>
          </p:nvPr>
        </p:nvSpPr>
        <p:spPr>
          <a:xfrm>
            <a:off x="1206499" y="459380"/>
            <a:ext cx="21971001" cy="1435101"/>
          </a:xfrm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177" name="The Objective of Traveling Salesman Problem (TSP) is to visit the set of cities optimally or with minimum cost.…"/>
          <p:cNvSpPr txBox="1"/>
          <p:nvPr>
            <p:ph type="body" idx="1"/>
          </p:nvPr>
        </p:nvSpPr>
        <p:spPr>
          <a:xfrm>
            <a:off x="1206500" y="3561943"/>
            <a:ext cx="21971001" cy="62636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9600" indent="-6096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pc="0" sz="3500">
                <a:solidFill>
                  <a:srgbClr val="262626"/>
                </a:solidFill>
              </a:defRPr>
            </a:pPr>
            <a:r>
              <a:t>The Objective of Traveling Salesman Problem (TSP) is to visit the set of cities optimally or with minimum cost.</a:t>
            </a:r>
          </a:p>
          <a:p>
            <a:pPr marL="609600" indent="-6096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pc="0" sz="3500">
                <a:solidFill>
                  <a:srgbClr val="262626"/>
                </a:solidFill>
              </a:defRPr>
            </a:pPr>
            <a:r>
              <a:t>We are using model free approaches of Q-Learning and Policy Gradient approaches of Reinforcement Learning for solving the above problem.</a:t>
            </a:r>
          </a:p>
          <a:p>
            <a:pPr marL="609600" indent="-6096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pc="0" sz="3500">
                <a:solidFill>
                  <a:srgbClr val="262626"/>
                </a:solidFill>
              </a:defRPr>
            </a:pPr>
            <a:r>
              <a:t>The TSP is a NP Hard problem which implies that the computational complexity of the problem increases when the number of cities increases and the </a:t>
            </a:r>
            <a:r>
              <a:t>computation</a:t>
            </a:r>
            <a:r>
              <a:t> also depends on the distance between the cities.</a:t>
            </a:r>
          </a:p>
          <a:p>
            <a:pPr marL="609600" indent="-6096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pc="0" sz="3500">
                <a:solidFill>
                  <a:srgbClr val="262626"/>
                </a:solidFill>
              </a:defRPr>
            </a:pPr>
            <a:r>
              <a:t>From the methods we are following we will find out the which method is optimal in terms of our measure.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blem and Solution Model"/>
          <p:cNvSpPr txBox="1"/>
          <p:nvPr>
            <p:ph type="title"/>
          </p:nvPr>
        </p:nvSpPr>
        <p:spPr>
          <a:xfrm>
            <a:off x="1206500" y="368651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Problem and Solution Model</a:t>
            </a:r>
          </a:p>
        </p:txBody>
      </p:sp>
      <p:sp>
        <p:nvSpPr>
          <p:cNvPr id="180" name="For solving the TSP there are some things that should be declared globally ie., for solving the TSP we require…"/>
          <p:cNvSpPr txBox="1"/>
          <p:nvPr>
            <p:ph type="body" idx="1"/>
          </p:nvPr>
        </p:nvSpPr>
        <p:spPr>
          <a:xfrm>
            <a:off x="1206499" y="3194093"/>
            <a:ext cx="21971001" cy="9656991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t>For solving the TSP there are some things that should be declared globally ie., for solving the TSP we require</a:t>
            </a:r>
          </a:p>
          <a:p>
            <a:pPr lvl="4"/>
            <a:r>
              <a:t>Environment , states , actions, agent, value function, reward, policy, MDP etc…</a:t>
            </a:r>
          </a:p>
          <a:p>
            <a:pPr lvl="1"/>
          </a:p>
          <a:p>
            <a:pPr lvl="1"/>
          </a:p>
          <a:p>
            <a:pPr lvl="1"/>
          </a:p>
          <a:p>
            <a:pPr lvl="1"/>
            <a:r>
              <a:t>We are solving TSP using Model Free RL Algorithms since it is better for scaling and flexible.</a:t>
            </a:r>
          </a:p>
          <a:p>
            <a:pPr lvl="1"/>
            <a:r>
              <a:t>MFRL uses experience to directly learn state action values or policies as both plays the same role in reaching the optimal behavior we desire without estimation and world model.</a:t>
            </a:r>
          </a:p>
          <a:p>
            <a:pPr lvl="1"/>
            <a:r>
              <a:t>MFRL agent relies on the trail and error method for finding out the optimal policy.</a:t>
            </a:r>
          </a:p>
          <a:p>
            <a:pPr lvl="1"/>
            <a:r>
              <a:t>Q - Learning and Policy gradient are two major approaches in MFRL.</a:t>
            </a:r>
          </a:p>
        </p:txBody>
      </p:sp>
      <p:pic>
        <p:nvPicPr>
          <p:cNvPr id="181" name="Screenshot 2023-12-01 at 4.59.15 PM.png" descr="Screenshot 2023-12-01 at 4.59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532" y="5283978"/>
            <a:ext cx="5613401" cy="270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Q-Learning Algorithm for TSP"/>
          <p:cNvSpPr txBox="1"/>
          <p:nvPr>
            <p:ph type="title"/>
          </p:nvPr>
        </p:nvSpPr>
        <p:spPr>
          <a:xfrm>
            <a:off x="987753" y="382166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Q-Learning Algorithm for TSP</a:t>
            </a:r>
          </a:p>
        </p:txBody>
      </p:sp>
      <p:pic>
        <p:nvPicPr>
          <p:cNvPr id="184" name="Screenshot 2023-12-01 at 12.16.37 PM.png" descr="Screenshot 2023-12-01 at 12.16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01" y="2506658"/>
            <a:ext cx="5140439" cy="6657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3-12-01 at 12.17.20 PM.png" descr="Screenshot 2023-12-01 at 12.17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6817" y="11203336"/>
            <a:ext cx="17572873" cy="2281887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Q-table is a 2d matrix of state and action Q(s,a).…"/>
          <p:cNvSpPr txBox="1"/>
          <p:nvPr/>
        </p:nvSpPr>
        <p:spPr>
          <a:xfrm>
            <a:off x="6317201" y="2568928"/>
            <a:ext cx="16662716" cy="788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444500" indent="-444500">
              <a:buSzPct val="123000"/>
              <a:buChar char="•"/>
            </a:pPr>
            <a:r>
              <a:t>Q-table is a 2d matrix of state and action Q(s,a).</a:t>
            </a:r>
          </a:p>
          <a:p>
            <a:pPr marL="444500" indent="-444500">
              <a:buSzPct val="123000"/>
              <a:buChar char="•"/>
            </a:pPr>
            <a:r>
              <a:t>Actions can are taken in Q-learning are random and always less than exploration rate i.e., Q(s,a) with probability ϵ, then max(Q(s,a)) is 1-ϵ where( 0&lt;ϵ&lt;1).</a:t>
            </a:r>
          </a:p>
          <a:p>
            <a:pPr marL="444500" indent="-444500">
              <a:buSzPct val="123000"/>
              <a:buChar char="•"/>
            </a:pPr>
            <a:r>
              <a:t>During each iteration, the agent selects an action based on the current state. The choice of action involves a trade-off between exploration (trying new paths) and exploitation (choosing the best-known path</a:t>
            </a:r>
            <a:r>
              <a:t>)</a:t>
            </a:r>
          </a:p>
          <a:p>
            <a:pPr marL="444500" indent="-444500">
              <a:buSzPct val="123000"/>
              <a:buChar char="•"/>
            </a:pPr>
            <a:r>
              <a:t>The Q-table is initialized after taking the state-action pair.</a:t>
            </a:r>
          </a:p>
          <a:p>
            <a:pPr marL="444500" indent="-444500">
              <a:buSzPct val="123000"/>
              <a:buChar char="•"/>
            </a:pPr>
            <a:r>
              <a:t>Perform the chosen action, transition to the next state, and receive a reward(negative distance between the cities) as we are trying minimize the total distance travelled. 𝛾 is discount factor which affects the rewards.</a:t>
            </a:r>
          </a:p>
          <a:p>
            <a:pPr marL="444500" indent="-444500">
              <a:buSzPct val="123000"/>
              <a:buChar char="•"/>
            </a:pPr>
            <a:r>
              <a:t>We tune the hyper-parameters until we can observe a convergence.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olicy Gradient"/>
          <p:cNvSpPr txBox="1"/>
          <p:nvPr>
            <p:ph type="title"/>
          </p:nvPr>
        </p:nvSpPr>
        <p:spPr>
          <a:xfrm>
            <a:off x="1206500" y="481527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Policy Gradient </a:t>
            </a:r>
          </a:p>
        </p:txBody>
      </p:sp>
      <p:sp>
        <p:nvSpPr>
          <p:cNvPr id="189" name="Step1: For Policy gradient we have to create a policy net based on the input size, hidden layers and output size we selected rely as the activation and the soft for the convetion of raw values to interpretable values.…"/>
          <p:cNvSpPr/>
          <p:nvPr/>
        </p:nvSpPr>
        <p:spPr>
          <a:xfrm>
            <a:off x="1291837" y="2374184"/>
            <a:ext cx="21008047" cy="865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600" y="3600"/>
                  <a:pt x="21600" y="7200"/>
                  <a:pt x="21600" y="10800"/>
                </a:cubicBezTo>
                <a:cubicBezTo>
                  <a:pt x="21600" y="14400"/>
                  <a:pt x="21600" y="1800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444500" indent="-444500">
              <a:buSzPct val="123000"/>
              <a:buChar char="•"/>
            </a:pPr>
            <a:r>
              <a:t>Step1: For Policy gradient we have to create a policy net based on the input size, hidden layers and output size we selected rely as the activation and the soft for the convetion of raw values to interpretable values.</a:t>
            </a:r>
          </a:p>
          <a:p>
            <a:pPr marL="444500" indent="-444500">
              <a:buSzPct val="123000"/>
              <a:buChar char="•"/>
            </a:pPr>
            <a:r>
              <a:t>Step 2: The loss function we considered here is</a:t>
            </a:r>
          </a:p>
          <a:p>
            <a:pPr lvl="8" marL="5321300" indent="-444500">
              <a:buSzPct val="123000"/>
              <a:buChar char="•"/>
            </a:pPr>
            <a:r>
              <a:t> loss= -log  (prob) * r</a:t>
            </a:r>
          </a:p>
          <a:p>
            <a:pPr marL="444500" indent="-444500">
              <a:buSzPct val="123000"/>
              <a:buChar char="•"/>
            </a:pPr>
            <a:r>
              <a:t>Step3: The policy is which the agent will follow for taking the next action i.e.</a:t>
            </a:r>
          </a:p>
          <a:p>
            <a:pPr marL="444500" indent="-444500">
              <a:buSzPct val="123000"/>
              <a:buChar char="•"/>
            </a:pPr>
            <a:r>
              <a:t>Step4: The objective of our agent is to maximize the “expected” reward when following a policy </a:t>
            </a:r>
            <a:r>
              <a:rPr i="1"/>
              <a:t>π</a:t>
            </a:r>
            <a:r>
              <a:t>. Like any Machine Learning setup, we define a set of parameters </a:t>
            </a:r>
            <a:r>
              <a:rPr i="1"/>
              <a:t>θ </a:t>
            </a:r>
            <a:r>
              <a:t>to parametrize this policy — </a:t>
            </a:r>
            <a:r>
              <a:rPr i="1"/>
              <a:t>π_θ</a:t>
            </a:r>
            <a:r>
              <a:t> (also written a </a:t>
            </a:r>
            <a:r>
              <a:rPr i="1"/>
              <a:t>π</a:t>
            </a:r>
            <a:r>
              <a:t> for brevity). If we represent the total reward for a given trajectory </a:t>
            </a:r>
            <a:r>
              <a:rPr i="1"/>
              <a:t>τ</a:t>
            </a:r>
            <a:r>
              <a:t> as </a:t>
            </a:r>
            <a:r>
              <a:rPr i="1"/>
              <a:t>r</a:t>
            </a:r>
            <a:r>
              <a:t>(</a:t>
            </a:r>
            <a:r>
              <a:rPr i="1"/>
              <a:t>τ</a:t>
            </a:r>
            <a:r>
              <a:t>), we arrive at the following definition.</a:t>
            </a:r>
          </a:p>
        </p:txBody>
      </p:sp>
      <p:pic>
        <p:nvPicPr>
          <p:cNvPr id="190" name="Screenshot 2023-12-01 at 12.36.32 PM.png" descr="Screenshot 2023-12-01 at 12.36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4096" y="9204491"/>
            <a:ext cx="4493897" cy="1058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Screenshot 2023-12-01 at 12.36.15 PM.png" descr="Screenshot 2023-12-01 at 12.36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15550" y="5980967"/>
            <a:ext cx="4129733" cy="957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tep5: After getting a value the gradient step is then based on the update on the policy which is…"/>
          <p:cNvSpPr txBox="1"/>
          <p:nvPr>
            <p:ph type="body" idx="1"/>
          </p:nvPr>
        </p:nvSpPr>
        <p:spPr>
          <a:xfrm>
            <a:off x="1206500" y="1498453"/>
            <a:ext cx="21971000" cy="11006063"/>
          </a:xfrm>
          <a:prstGeom prst="rect">
            <a:avLst/>
          </a:prstGeom>
        </p:spPr>
        <p:txBody>
          <a:bodyPr/>
          <a:lstStyle/>
          <a:p>
            <a:pPr/>
            <a:r>
              <a:t>Step5: After getting a value the gradient step is then based on the update on the policy which is </a:t>
            </a:r>
          </a:p>
          <a:p>
            <a:pPr/>
          </a:p>
          <a:p>
            <a:pPr/>
            <a:r>
              <a:t>Step6: Then the policy gradient theorem is the derivative of the expected reward is the expectation of the product of the reward and gradient of the log of the policy π_θ .</a:t>
            </a:r>
          </a:p>
          <a:p>
            <a:pPr/>
          </a:p>
          <a:p>
            <a:pPr/>
            <a:r>
              <a:t>Step7: And for reinforcing it we find the difference of the previous policy and the present policy which is represented as </a:t>
            </a:r>
          </a:p>
          <a:p>
            <a:pPr/>
          </a:p>
          <a:p>
            <a:pPr/>
            <a:r>
              <a:t>And after calculating the loss these values will converted from raw format to interpretable format.</a:t>
            </a:r>
          </a:p>
        </p:txBody>
      </p:sp>
      <p:pic>
        <p:nvPicPr>
          <p:cNvPr id="194" name="Screenshot 2023-12-01 at 7.12.33 PM.png" descr="Screenshot 2023-12-01 at 7.12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6311" y="2022292"/>
            <a:ext cx="4414912" cy="1201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3-12-01 at 7.14.41 PM.png" descr="Screenshot 2023-12-01 at 7.14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7593" y="4828676"/>
            <a:ext cx="5662448" cy="750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3-12-01 at 7.15.35 PM.png" descr="Screenshot 2023-12-01 at 7.15.3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51546" y="6821088"/>
            <a:ext cx="6014543" cy="1438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utputs"/>
          <p:cNvSpPr txBox="1"/>
          <p:nvPr>
            <p:ph type="title"/>
          </p:nvPr>
        </p:nvSpPr>
        <p:spPr>
          <a:xfrm>
            <a:off x="1206500" y="370761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Outputs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285" y="7918669"/>
            <a:ext cx="17635370" cy="4461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9709" y="2317534"/>
            <a:ext cx="16928582" cy="433855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We can observe that both the algorithm converges but the initial loss of Q-Learning is comparatively lower."/>
          <p:cNvSpPr txBox="1"/>
          <p:nvPr/>
        </p:nvSpPr>
        <p:spPr>
          <a:xfrm>
            <a:off x="1415023" y="6982449"/>
            <a:ext cx="22618315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We can observe that both the algorithm converges but the initial loss of Q-Learning is comparatively lower.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hank you"/>
          <p:cNvSpPr txBox="1"/>
          <p:nvPr>
            <p:ph type="body" sz="half" idx="1"/>
          </p:nvPr>
        </p:nvSpPr>
        <p:spPr>
          <a:xfrm>
            <a:off x="1206500" y="2323726"/>
            <a:ext cx="21971000" cy="4732382"/>
          </a:xfrm>
          <a:prstGeom prst="rect">
            <a:avLst/>
          </a:prstGeom>
        </p:spPr>
        <p:txBody>
          <a:bodyPr/>
          <a:lstStyle>
            <a:lvl1pPr>
              <a:defRPr spc="-170" sz="170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8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8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