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BA7759-2C6F-4F19-B0C9-F5C613F935BB}"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682F8-2EDD-4339-AAA3-D2A7511767F4}" type="slidenum">
              <a:rPr lang="en-IN" smtClean="0"/>
              <a:t>‹#›</a:t>
            </a:fld>
            <a:endParaRPr lang="en-IN"/>
          </a:p>
        </p:txBody>
      </p:sp>
    </p:spTree>
    <p:extLst>
      <p:ext uri="{BB962C8B-B14F-4D97-AF65-F5344CB8AC3E}">
        <p14:creationId xmlns:p14="http://schemas.microsoft.com/office/powerpoint/2010/main" val="4051734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FC682F8-2EDD-4339-AAA3-D2A7511767F4}" type="slidenum">
              <a:rPr lang="en-IN" smtClean="0"/>
              <a:t>7</a:t>
            </a:fld>
            <a:endParaRPr lang="en-IN"/>
          </a:p>
        </p:txBody>
      </p:sp>
    </p:spTree>
    <p:extLst>
      <p:ext uri="{BB962C8B-B14F-4D97-AF65-F5344CB8AC3E}">
        <p14:creationId xmlns:p14="http://schemas.microsoft.com/office/powerpoint/2010/main" val="390979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909BE6-3B80-466F-94DE-2804CD1BB5CE}"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1BF5E-7A77-4434-9857-A632CA43306A}" type="slidenum">
              <a:rPr lang="en-IN" smtClean="0"/>
              <a:t>‹#›</a:t>
            </a:fld>
            <a:endParaRPr lang="en-IN"/>
          </a:p>
        </p:txBody>
      </p:sp>
    </p:spTree>
    <p:extLst>
      <p:ext uri="{BB962C8B-B14F-4D97-AF65-F5344CB8AC3E}">
        <p14:creationId xmlns:p14="http://schemas.microsoft.com/office/powerpoint/2010/main" val="1772961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909BE6-3B80-466F-94DE-2804CD1BB5CE}"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51BF5E-7A77-4434-9857-A632CA43306A}" type="slidenum">
              <a:rPr lang="en-IN" smtClean="0"/>
              <a:t>‹#›</a:t>
            </a:fld>
            <a:endParaRPr lang="en-IN"/>
          </a:p>
        </p:txBody>
      </p:sp>
    </p:spTree>
    <p:extLst>
      <p:ext uri="{BB962C8B-B14F-4D97-AF65-F5344CB8AC3E}">
        <p14:creationId xmlns:p14="http://schemas.microsoft.com/office/powerpoint/2010/main" val="2500621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909BE6-3B80-466F-94DE-2804CD1BB5CE}"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1BF5E-7A77-4434-9857-A632CA43306A}" type="slidenum">
              <a:rPr lang="en-IN" smtClean="0"/>
              <a:t>‹#›</a:t>
            </a:fld>
            <a:endParaRPr lang="en-IN"/>
          </a:p>
        </p:txBody>
      </p:sp>
    </p:spTree>
    <p:extLst>
      <p:ext uri="{BB962C8B-B14F-4D97-AF65-F5344CB8AC3E}">
        <p14:creationId xmlns:p14="http://schemas.microsoft.com/office/powerpoint/2010/main" val="265579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CA909BE6-3B80-466F-94DE-2804CD1BB5CE}"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1BF5E-7A77-4434-9857-A632CA43306A}" type="slidenum">
              <a:rPr lang="en-IN" smtClean="0"/>
              <a:t>‹#›</a:t>
            </a:fld>
            <a:endParaRPr lang="en-IN"/>
          </a:p>
        </p:txBody>
      </p:sp>
    </p:spTree>
    <p:extLst>
      <p:ext uri="{BB962C8B-B14F-4D97-AF65-F5344CB8AC3E}">
        <p14:creationId xmlns:p14="http://schemas.microsoft.com/office/powerpoint/2010/main" val="1792713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CA909BE6-3B80-466F-94DE-2804CD1BB5CE}"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1BF5E-7A77-4434-9857-A632CA43306A}" type="slidenum">
              <a:rPr lang="en-IN" smtClean="0"/>
              <a:t>‹#›</a:t>
            </a:fld>
            <a:endParaRPr lang="en-IN"/>
          </a:p>
        </p:txBody>
      </p:sp>
    </p:spTree>
    <p:extLst>
      <p:ext uri="{BB962C8B-B14F-4D97-AF65-F5344CB8AC3E}">
        <p14:creationId xmlns:p14="http://schemas.microsoft.com/office/powerpoint/2010/main" val="688167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909BE6-3B80-466F-94DE-2804CD1BB5CE}"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1BF5E-7A77-4434-9857-A632CA43306A}" type="slidenum">
              <a:rPr lang="en-IN" smtClean="0"/>
              <a:t>‹#›</a:t>
            </a:fld>
            <a:endParaRPr lang="en-IN"/>
          </a:p>
        </p:txBody>
      </p:sp>
    </p:spTree>
    <p:extLst>
      <p:ext uri="{BB962C8B-B14F-4D97-AF65-F5344CB8AC3E}">
        <p14:creationId xmlns:p14="http://schemas.microsoft.com/office/powerpoint/2010/main" val="107582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909BE6-3B80-466F-94DE-2804CD1BB5CE}"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1BF5E-7A77-4434-9857-A632CA43306A}" type="slidenum">
              <a:rPr lang="en-IN" smtClean="0"/>
              <a:t>‹#›</a:t>
            </a:fld>
            <a:endParaRPr lang="en-IN"/>
          </a:p>
        </p:txBody>
      </p:sp>
    </p:spTree>
    <p:extLst>
      <p:ext uri="{BB962C8B-B14F-4D97-AF65-F5344CB8AC3E}">
        <p14:creationId xmlns:p14="http://schemas.microsoft.com/office/powerpoint/2010/main" val="1989548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909BE6-3B80-466F-94DE-2804CD1BB5CE}"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1BF5E-7A77-4434-9857-A632CA43306A}" type="slidenum">
              <a:rPr lang="en-IN" smtClean="0"/>
              <a:t>‹#›</a:t>
            </a:fld>
            <a:endParaRPr lang="en-IN"/>
          </a:p>
        </p:txBody>
      </p:sp>
    </p:spTree>
    <p:extLst>
      <p:ext uri="{BB962C8B-B14F-4D97-AF65-F5344CB8AC3E}">
        <p14:creationId xmlns:p14="http://schemas.microsoft.com/office/powerpoint/2010/main" val="12920564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909BE6-3B80-466F-94DE-2804CD1BB5CE}"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1BF5E-7A77-4434-9857-A632CA43306A}" type="slidenum">
              <a:rPr lang="en-IN" smtClean="0"/>
              <a:t>‹#›</a:t>
            </a:fld>
            <a:endParaRPr lang="en-IN"/>
          </a:p>
        </p:txBody>
      </p:sp>
    </p:spTree>
    <p:extLst>
      <p:ext uri="{BB962C8B-B14F-4D97-AF65-F5344CB8AC3E}">
        <p14:creationId xmlns:p14="http://schemas.microsoft.com/office/powerpoint/2010/main" val="1120345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909BE6-3B80-466F-94DE-2804CD1BB5CE}"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1BF5E-7A77-4434-9857-A632CA43306A}" type="slidenum">
              <a:rPr lang="en-IN" smtClean="0"/>
              <a:t>‹#›</a:t>
            </a:fld>
            <a:endParaRPr lang="en-IN"/>
          </a:p>
        </p:txBody>
      </p:sp>
    </p:spTree>
    <p:extLst>
      <p:ext uri="{BB962C8B-B14F-4D97-AF65-F5344CB8AC3E}">
        <p14:creationId xmlns:p14="http://schemas.microsoft.com/office/powerpoint/2010/main" val="118730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909BE6-3B80-466F-94DE-2804CD1BB5CE}"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1BF5E-7A77-4434-9857-A632CA43306A}" type="slidenum">
              <a:rPr lang="en-IN" smtClean="0"/>
              <a:t>‹#›</a:t>
            </a:fld>
            <a:endParaRPr lang="en-IN"/>
          </a:p>
        </p:txBody>
      </p:sp>
    </p:spTree>
    <p:extLst>
      <p:ext uri="{BB962C8B-B14F-4D97-AF65-F5344CB8AC3E}">
        <p14:creationId xmlns:p14="http://schemas.microsoft.com/office/powerpoint/2010/main" val="4267822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09BE6-3B80-466F-94DE-2804CD1BB5CE}"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51BF5E-7A77-4434-9857-A632CA43306A}" type="slidenum">
              <a:rPr lang="en-IN" smtClean="0"/>
              <a:t>‹#›</a:t>
            </a:fld>
            <a:endParaRPr lang="en-IN"/>
          </a:p>
        </p:txBody>
      </p:sp>
    </p:spTree>
    <p:extLst>
      <p:ext uri="{BB962C8B-B14F-4D97-AF65-F5344CB8AC3E}">
        <p14:creationId xmlns:p14="http://schemas.microsoft.com/office/powerpoint/2010/main" val="2469379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909BE6-3B80-466F-94DE-2804CD1BB5CE}" type="datetimeFigureOut">
              <a:rPr lang="en-IN" smtClean="0"/>
              <a:t>03-04-2024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51BF5E-7A77-4434-9857-A632CA43306A}" type="slidenum">
              <a:rPr lang="en-IN" smtClean="0"/>
              <a:t>‹#›</a:t>
            </a:fld>
            <a:endParaRPr lang="en-IN"/>
          </a:p>
        </p:txBody>
      </p:sp>
    </p:spTree>
    <p:extLst>
      <p:ext uri="{BB962C8B-B14F-4D97-AF65-F5344CB8AC3E}">
        <p14:creationId xmlns:p14="http://schemas.microsoft.com/office/powerpoint/2010/main" val="2837579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909BE6-3B80-466F-94DE-2804CD1BB5CE}" type="datetimeFigureOut">
              <a:rPr lang="en-IN" smtClean="0"/>
              <a:t>03-04-2024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51BF5E-7A77-4434-9857-A632CA43306A}" type="slidenum">
              <a:rPr lang="en-IN" smtClean="0"/>
              <a:t>‹#›</a:t>
            </a:fld>
            <a:endParaRPr lang="en-IN"/>
          </a:p>
        </p:txBody>
      </p:sp>
    </p:spTree>
    <p:extLst>
      <p:ext uri="{BB962C8B-B14F-4D97-AF65-F5344CB8AC3E}">
        <p14:creationId xmlns:p14="http://schemas.microsoft.com/office/powerpoint/2010/main" val="121867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909BE6-3B80-466F-94DE-2804CD1BB5CE}" type="datetimeFigureOut">
              <a:rPr lang="en-IN" smtClean="0"/>
              <a:t>03-04-2024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51BF5E-7A77-4434-9857-A632CA43306A}" type="slidenum">
              <a:rPr lang="en-IN" smtClean="0"/>
              <a:t>‹#›</a:t>
            </a:fld>
            <a:endParaRPr lang="en-IN"/>
          </a:p>
        </p:txBody>
      </p:sp>
    </p:spTree>
    <p:extLst>
      <p:ext uri="{BB962C8B-B14F-4D97-AF65-F5344CB8AC3E}">
        <p14:creationId xmlns:p14="http://schemas.microsoft.com/office/powerpoint/2010/main" val="2239505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909BE6-3B80-466F-94DE-2804CD1BB5CE}"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51BF5E-7A77-4434-9857-A632CA43306A}" type="slidenum">
              <a:rPr lang="en-IN" smtClean="0"/>
              <a:t>‹#›</a:t>
            </a:fld>
            <a:endParaRPr lang="en-IN"/>
          </a:p>
        </p:txBody>
      </p:sp>
    </p:spTree>
    <p:extLst>
      <p:ext uri="{BB962C8B-B14F-4D97-AF65-F5344CB8AC3E}">
        <p14:creationId xmlns:p14="http://schemas.microsoft.com/office/powerpoint/2010/main" val="1385458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CA909BE6-3B80-466F-94DE-2804CD1BB5CE}" type="datetimeFigureOut">
              <a:rPr lang="en-IN" smtClean="0"/>
              <a:t>03-04-2024</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0751BF5E-7A77-4434-9857-A632CA43306A}" type="slidenum">
              <a:rPr lang="en-IN" smtClean="0"/>
              <a:t>‹#›</a:t>
            </a:fld>
            <a:endParaRPr lang="en-IN"/>
          </a:p>
        </p:txBody>
      </p:sp>
    </p:spTree>
    <p:extLst>
      <p:ext uri="{BB962C8B-B14F-4D97-AF65-F5344CB8AC3E}">
        <p14:creationId xmlns:p14="http://schemas.microsoft.com/office/powerpoint/2010/main" val="1444376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A909BE6-3B80-466F-94DE-2804CD1BB5CE}" type="datetimeFigureOut">
              <a:rPr lang="en-IN" smtClean="0"/>
              <a:t>03-04-2024</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751BF5E-7A77-4434-9857-A632CA43306A}" type="slidenum">
              <a:rPr lang="en-IN" smtClean="0"/>
              <a:t>‹#›</a:t>
            </a:fld>
            <a:endParaRPr lang="en-IN"/>
          </a:p>
        </p:txBody>
      </p:sp>
    </p:spTree>
    <p:extLst>
      <p:ext uri="{BB962C8B-B14F-4D97-AF65-F5344CB8AC3E}">
        <p14:creationId xmlns:p14="http://schemas.microsoft.com/office/powerpoint/2010/main" val="148153012"/>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8C572-4C89-551A-122C-598048F8DF20}"/>
              </a:ext>
            </a:extLst>
          </p:cNvPr>
          <p:cNvSpPr>
            <a:spLocks noGrp="1"/>
          </p:cNvSpPr>
          <p:nvPr>
            <p:ph type="ctrTitle"/>
          </p:nvPr>
        </p:nvSpPr>
        <p:spPr/>
        <p:txBody>
          <a:bodyPr/>
          <a:lstStyle/>
          <a:p>
            <a:r>
              <a:rPr lang="en-IN" b="1" dirty="0"/>
              <a:t>Bank Loan Case Study </a:t>
            </a:r>
          </a:p>
        </p:txBody>
      </p:sp>
      <p:sp>
        <p:nvSpPr>
          <p:cNvPr id="3" name="Subtitle 2">
            <a:extLst>
              <a:ext uri="{FF2B5EF4-FFF2-40B4-BE49-F238E27FC236}">
                <a16:creationId xmlns:a16="http://schemas.microsoft.com/office/drawing/2014/main" id="{383D13D6-C42B-9887-C0FB-DBDB9BCF8BFC}"/>
              </a:ext>
            </a:extLst>
          </p:cNvPr>
          <p:cNvSpPr>
            <a:spLocks noGrp="1"/>
          </p:cNvSpPr>
          <p:nvPr>
            <p:ph type="subTitle" idx="1"/>
          </p:nvPr>
        </p:nvSpPr>
        <p:spPr>
          <a:xfrm>
            <a:off x="8239875" y="5650787"/>
            <a:ext cx="3215811" cy="369870"/>
          </a:xfrm>
        </p:spPr>
        <p:txBody>
          <a:bodyPr>
            <a:normAutofit fontScale="92500" lnSpcReduction="10000"/>
          </a:bodyPr>
          <a:lstStyle/>
          <a:p>
            <a:r>
              <a:rPr lang="en-IN" dirty="0"/>
              <a:t>By  A . Ayyappa</a:t>
            </a:r>
          </a:p>
        </p:txBody>
      </p:sp>
    </p:spTree>
    <p:extLst>
      <p:ext uri="{BB962C8B-B14F-4D97-AF65-F5344CB8AC3E}">
        <p14:creationId xmlns:p14="http://schemas.microsoft.com/office/powerpoint/2010/main" val="3232386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8869-9BFF-8CC3-AA6B-B3F262DCAC7D}"/>
              </a:ext>
            </a:extLst>
          </p:cNvPr>
          <p:cNvSpPr>
            <a:spLocks noGrp="1"/>
          </p:cNvSpPr>
          <p:nvPr>
            <p:ph type="title"/>
          </p:nvPr>
        </p:nvSpPr>
        <p:spPr>
          <a:xfrm>
            <a:off x="1143001" y="133565"/>
            <a:ext cx="9905998" cy="739738"/>
          </a:xfrm>
        </p:spPr>
        <p:txBody>
          <a:bodyPr/>
          <a:lstStyle/>
          <a:p>
            <a:pPr algn="ctr"/>
            <a:r>
              <a:rPr lang="en-IN" b="1" u="sng" dirty="0">
                <a:highlight>
                  <a:srgbClr val="008080"/>
                </a:highlight>
              </a:rPr>
              <a:t>Univariate analysis </a:t>
            </a:r>
          </a:p>
        </p:txBody>
      </p:sp>
      <p:sp>
        <p:nvSpPr>
          <p:cNvPr id="3" name="Content Placeholder 2">
            <a:extLst>
              <a:ext uri="{FF2B5EF4-FFF2-40B4-BE49-F238E27FC236}">
                <a16:creationId xmlns:a16="http://schemas.microsoft.com/office/drawing/2014/main" id="{0A6B9BC6-D889-D88C-A853-EA69B1BC3858}"/>
              </a:ext>
            </a:extLst>
          </p:cNvPr>
          <p:cNvSpPr>
            <a:spLocks noGrp="1"/>
          </p:cNvSpPr>
          <p:nvPr>
            <p:ph idx="1"/>
          </p:nvPr>
        </p:nvSpPr>
        <p:spPr>
          <a:xfrm>
            <a:off x="196190" y="2081373"/>
            <a:ext cx="4026489" cy="3815994"/>
          </a:xfrm>
        </p:spPr>
        <p:txBody>
          <a:bodyPr>
            <a:normAutofit fontScale="92500" lnSpcReduction="20000"/>
          </a:bodyPr>
          <a:lstStyle/>
          <a:p>
            <a:r>
              <a:rPr lang="en-IN" dirty="0"/>
              <a:t>Univariate analysis refers to the analysis of data contains only one variable. It does not deal with causes or relationship and the main purpose of the analysis is to describe the data and find patterns which exists in it.</a:t>
            </a:r>
          </a:p>
          <a:p>
            <a:r>
              <a:rPr lang="en-IN" dirty="0"/>
              <a:t>This graph is an example of univariate analysis which shows the count of every applicants (0&amp;1) of columns </a:t>
            </a:r>
            <a:r>
              <a:rPr lang="en-IN" dirty="0" err="1"/>
              <a:t>AMT_Credit</a:t>
            </a:r>
            <a:r>
              <a:rPr lang="en-IN" dirty="0"/>
              <a:t>  grouped in to different income bins .majority of the applicants have got the loan approval of credit range 9 lacs and above.</a:t>
            </a:r>
          </a:p>
        </p:txBody>
      </p:sp>
      <p:pic>
        <p:nvPicPr>
          <p:cNvPr id="5" name="Picture 4">
            <a:extLst>
              <a:ext uri="{FF2B5EF4-FFF2-40B4-BE49-F238E27FC236}">
                <a16:creationId xmlns:a16="http://schemas.microsoft.com/office/drawing/2014/main" id="{CB668B1C-246B-3FA7-7EB1-7045200BA328}"/>
              </a:ext>
            </a:extLst>
          </p:cNvPr>
          <p:cNvPicPr>
            <a:picLocks noChangeAspect="1"/>
          </p:cNvPicPr>
          <p:nvPr/>
        </p:nvPicPr>
        <p:blipFill>
          <a:blip r:embed="rId2"/>
          <a:stretch>
            <a:fillRect/>
          </a:stretch>
        </p:blipFill>
        <p:spPr>
          <a:xfrm>
            <a:off x="4469259" y="1407560"/>
            <a:ext cx="7526552" cy="4962417"/>
          </a:xfrm>
          <a:prstGeom prst="rect">
            <a:avLst/>
          </a:prstGeom>
        </p:spPr>
      </p:pic>
    </p:spTree>
    <p:extLst>
      <p:ext uri="{BB962C8B-B14F-4D97-AF65-F5344CB8AC3E}">
        <p14:creationId xmlns:p14="http://schemas.microsoft.com/office/powerpoint/2010/main" val="1734467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8F385-A52C-2FD9-86DC-0A451CAFB3DB}"/>
              </a:ext>
            </a:extLst>
          </p:cNvPr>
          <p:cNvSpPr>
            <a:spLocks noGrp="1"/>
          </p:cNvSpPr>
          <p:nvPr>
            <p:ph type="title"/>
          </p:nvPr>
        </p:nvSpPr>
        <p:spPr>
          <a:xfrm>
            <a:off x="1141413" y="188360"/>
            <a:ext cx="9905998" cy="520557"/>
          </a:xfrm>
        </p:spPr>
        <p:txBody>
          <a:bodyPr>
            <a:normAutofit fontScale="90000"/>
          </a:bodyPr>
          <a:lstStyle/>
          <a:p>
            <a:pPr algn="ctr"/>
            <a:r>
              <a:rPr lang="en-IN" b="1" u="sng" dirty="0">
                <a:highlight>
                  <a:srgbClr val="008080"/>
                </a:highlight>
              </a:rPr>
              <a:t>Segmented univariant analysis </a:t>
            </a:r>
          </a:p>
        </p:txBody>
      </p:sp>
      <p:sp>
        <p:nvSpPr>
          <p:cNvPr id="3" name="Content Placeholder 2">
            <a:extLst>
              <a:ext uri="{FF2B5EF4-FFF2-40B4-BE49-F238E27FC236}">
                <a16:creationId xmlns:a16="http://schemas.microsoft.com/office/drawing/2014/main" id="{B66C586E-325B-168C-A02B-DC19A841896A}"/>
              </a:ext>
            </a:extLst>
          </p:cNvPr>
          <p:cNvSpPr>
            <a:spLocks noGrp="1"/>
          </p:cNvSpPr>
          <p:nvPr>
            <p:ph idx="1"/>
          </p:nvPr>
        </p:nvSpPr>
        <p:spPr>
          <a:xfrm>
            <a:off x="134546" y="961489"/>
            <a:ext cx="4057310" cy="5708151"/>
          </a:xfrm>
        </p:spPr>
        <p:txBody>
          <a:bodyPr>
            <a:normAutofit/>
          </a:bodyPr>
          <a:lstStyle/>
          <a:p>
            <a:r>
              <a:rPr lang="en-IN" dirty="0"/>
              <a:t>Segmented univariant analysis is refers to the data contains only one variable . Here segmented analysis refers to the analysis in subset of variable.</a:t>
            </a:r>
          </a:p>
          <a:p>
            <a:r>
              <a:rPr lang="en-IN" dirty="0"/>
              <a:t>This graph is an example of segmented univariant analysis that shows most of the applicants(0&amp;1) drawing an income between 1lacs - 2.25 lacs.</a:t>
            </a:r>
          </a:p>
          <a:p>
            <a:r>
              <a:rPr lang="en-IN" dirty="0"/>
              <a:t>Very few target 1 applicants are drawing an income 5lacs and above. Thus which can be reason of difficulty in payment. </a:t>
            </a:r>
          </a:p>
        </p:txBody>
      </p:sp>
      <p:pic>
        <p:nvPicPr>
          <p:cNvPr id="5" name="Picture 4">
            <a:extLst>
              <a:ext uri="{FF2B5EF4-FFF2-40B4-BE49-F238E27FC236}">
                <a16:creationId xmlns:a16="http://schemas.microsoft.com/office/drawing/2014/main" id="{526317F9-9AF1-2081-431B-846263DC740C}"/>
              </a:ext>
            </a:extLst>
          </p:cNvPr>
          <p:cNvPicPr>
            <a:picLocks noChangeAspect="1"/>
          </p:cNvPicPr>
          <p:nvPr/>
        </p:nvPicPr>
        <p:blipFill>
          <a:blip r:embed="rId2"/>
          <a:stretch>
            <a:fillRect/>
          </a:stretch>
        </p:blipFill>
        <p:spPr>
          <a:xfrm>
            <a:off x="4397843" y="961490"/>
            <a:ext cx="7660395" cy="5708150"/>
          </a:xfrm>
          <a:prstGeom prst="rect">
            <a:avLst/>
          </a:prstGeom>
        </p:spPr>
      </p:pic>
    </p:spTree>
    <p:extLst>
      <p:ext uri="{BB962C8B-B14F-4D97-AF65-F5344CB8AC3E}">
        <p14:creationId xmlns:p14="http://schemas.microsoft.com/office/powerpoint/2010/main" val="2159100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283E-F7F4-3F8E-A3D3-517032622288}"/>
              </a:ext>
            </a:extLst>
          </p:cNvPr>
          <p:cNvSpPr>
            <a:spLocks noGrp="1"/>
          </p:cNvSpPr>
          <p:nvPr>
            <p:ph type="title"/>
          </p:nvPr>
        </p:nvSpPr>
        <p:spPr>
          <a:xfrm>
            <a:off x="1143001" y="1"/>
            <a:ext cx="9905998" cy="626724"/>
          </a:xfrm>
        </p:spPr>
        <p:txBody>
          <a:bodyPr/>
          <a:lstStyle/>
          <a:p>
            <a:pPr algn="ctr"/>
            <a:r>
              <a:rPr lang="en-IN" b="1" u="sng" dirty="0">
                <a:highlight>
                  <a:srgbClr val="008080"/>
                </a:highlight>
              </a:rPr>
              <a:t>Bivariant </a:t>
            </a:r>
            <a:r>
              <a:rPr lang="en-IN" b="1" u="sng" dirty="0">
                <a:effectLst>
                  <a:glow rad="38100">
                    <a:schemeClr val="bg1">
                      <a:lumMod val="65000"/>
                      <a:lumOff val="35000"/>
                      <a:alpha val="40000"/>
                    </a:schemeClr>
                  </a:glow>
                </a:effectLst>
                <a:highlight>
                  <a:srgbClr val="008080"/>
                </a:highlight>
              </a:rPr>
              <a:t>analysis</a:t>
            </a:r>
            <a:r>
              <a:rPr lang="en-IN" b="1" u="sng" dirty="0"/>
              <a:t> </a:t>
            </a:r>
          </a:p>
        </p:txBody>
      </p:sp>
      <p:sp>
        <p:nvSpPr>
          <p:cNvPr id="3" name="Content Placeholder 2">
            <a:extLst>
              <a:ext uri="{FF2B5EF4-FFF2-40B4-BE49-F238E27FC236}">
                <a16:creationId xmlns:a16="http://schemas.microsoft.com/office/drawing/2014/main" id="{D3F2F418-F882-552C-431C-06FE43DA4884}"/>
              </a:ext>
            </a:extLst>
          </p:cNvPr>
          <p:cNvSpPr>
            <a:spLocks noGrp="1"/>
          </p:cNvSpPr>
          <p:nvPr>
            <p:ph idx="1"/>
          </p:nvPr>
        </p:nvSpPr>
        <p:spPr>
          <a:xfrm>
            <a:off x="-81212" y="924674"/>
            <a:ext cx="3934021" cy="5933326"/>
          </a:xfrm>
        </p:spPr>
        <p:txBody>
          <a:bodyPr/>
          <a:lstStyle/>
          <a:p>
            <a:r>
              <a:rPr lang="en-IN" dirty="0"/>
              <a:t>Bivariant analysis refers to the data contains two different variables. It deals with the causes and relationship and the main purpose of analysis is to find that relationship among two variables. </a:t>
            </a:r>
          </a:p>
          <a:p>
            <a:r>
              <a:rPr lang="en-IN" dirty="0"/>
              <a:t>The graph shows the relationship among applicants and different income bins which are directly proportional to each other.</a:t>
            </a:r>
          </a:p>
          <a:p>
            <a:r>
              <a:rPr lang="en-IN" dirty="0"/>
              <a:t>Thus the income increases the amount credit will also increase .</a:t>
            </a:r>
          </a:p>
        </p:txBody>
      </p:sp>
      <p:pic>
        <p:nvPicPr>
          <p:cNvPr id="5" name="Picture 4">
            <a:extLst>
              <a:ext uri="{FF2B5EF4-FFF2-40B4-BE49-F238E27FC236}">
                <a16:creationId xmlns:a16="http://schemas.microsoft.com/office/drawing/2014/main" id="{CD55A2AB-D9C4-D3A0-8D37-89983EC11FA2}"/>
              </a:ext>
            </a:extLst>
          </p:cNvPr>
          <p:cNvPicPr>
            <a:picLocks noChangeAspect="1"/>
          </p:cNvPicPr>
          <p:nvPr/>
        </p:nvPicPr>
        <p:blipFill>
          <a:blip r:embed="rId2"/>
          <a:stretch>
            <a:fillRect/>
          </a:stretch>
        </p:blipFill>
        <p:spPr>
          <a:xfrm>
            <a:off x="3760342" y="924674"/>
            <a:ext cx="8280763" cy="5743254"/>
          </a:xfrm>
          <a:prstGeom prst="rect">
            <a:avLst/>
          </a:prstGeom>
        </p:spPr>
      </p:pic>
    </p:spTree>
    <p:extLst>
      <p:ext uri="{BB962C8B-B14F-4D97-AF65-F5344CB8AC3E}">
        <p14:creationId xmlns:p14="http://schemas.microsoft.com/office/powerpoint/2010/main" val="3130653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9A86-8838-D934-4EC3-CAC69A6E414A}"/>
              </a:ext>
            </a:extLst>
          </p:cNvPr>
          <p:cNvSpPr>
            <a:spLocks noGrp="1"/>
          </p:cNvSpPr>
          <p:nvPr>
            <p:ph type="title"/>
          </p:nvPr>
        </p:nvSpPr>
        <p:spPr>
          <a:xfrm>
            <a:off x="298933" y="4922607"/>
            <a:ext cx="3749085" cy="839056"/>
          </a:xfrm>
        </p:spPr>
        <p:txBody>
          <a:bodyPr/>
          <a:lstStyle/>
          <a:p>
            <a:pPr algn="ctr"/>
            <a:r>
              <a:rPr lang="en-IN" b="1" u="sng" dirty="0">
                <a:highlight>
                  <a:srgbClr val="008080"/>
                </a:highlight>
              </a:rPr>
              <a:t>Correlation</a:t>
            </a:r>
            <a:r>
              <a:rPr lang="en-IN" dirty="0">
                <a:highlight>
                  <a:srgbClr val="008080"/>
                </a:highlight>
              </a:rPr>
              <a:t> </a:t>
            </a:r>
          </a:p>
        </p:txBody>
      </p:sp>
      <p:sp>
        <p:nvSpPr>
          <p:cNvPr id="3" name="Content Placeholder 2">
            <a:extLst>
              <a:ext uri="{FF2B5EF4-FFF2-40B4-BE49-F238E27FC236}">
                <a16:creationId xmlns:a16="http://schemas.microsoft.com/office/drawing/2014/main" id="{A00B5A70-A59D-69C0-4739-752965D3FAE1}"/>
              </a:ext>
            </a:extLst>
          </p:cNvPr>
          <p:cNvSpPr>
            <a:spLocks noGrp="1"/>
          </p:cNvSpPr>
          <p:nvPr>
            <p:ph idx="1"/>
          </p:nvPr>
        </p:nvSpPr>
        <p:spPr>
          <a:xfrm>
            <a:off x="4890499" y="3429000"/>
            <a:ext cx="6558337" cy="3186166"/>
          </a:xfrm>
        </p:spPr>
        <p:txBody>
          <a:bodyPr/>
          <a:lstStyle/>
          <a:p>
            <a:r>
              <a:rPr lang="en-IN" dirty="0"/>
              <a:t>The heat map shows the correlation between the different variables for target 0 </a:t>
            </a:r>
            <a:r>
              <a:rPr lang="en-IN" dirty="0" err="1"/>
              <a:t>i.e</a:t>
            </a:r>
            <a:r>
              <a:rPr lang="en-IN" dirty="0"/>
              <a:t> applicants with payment made in time .</a:t>
            </a:r>
          </a:p>
          <a:p>
            <a:r>
              <a:rPr lang="en-IN" dirty="0"/>
              <a:t>Thus most relevant correlation among – </a:t>
            </a:r>
          </a:p>
          <a:p>
            <a:pPr marL="0" indent="0">
              <a:buNone/>
            </a:pPr>
            <a:r>
              <a:rPr lang="en-IN" dirty="0"/>
              <a:t>     </a:t>
            </a:r>
            <a:r>
              <a:rPr lang="en-IN" dirty="0" err="1"/>
              <a:t>amt_total_income</a:t>
            </a:r>
            <a:r>
              <a:rPr lang="en-IN" dirty="0"/>
              <a:t> to </a:t>
            </a:r>
            <a:r>
              <a:rPr lang="en-IN" dirty="0" err="1"/>
              <a:t>amt_credit</a:t>
            </a:r>
            <a:r>
              <a:rPr lang="en-IN" dirty="0"/>
              <a:t> </a:t>
            </a:r>
          </a:p>
          <a:p>
            <a:pPr marL="0" indent="0">
              <a:buNone/>
            </a:pPr>
            <a:r>
              <a:rPr lang="en-IN" dirty="0"/>
              <a:t>     </a:t>
            </a:r>
            <a:r>
              <a:rPr lang="en-IN" dirty="0" err="1"/>
              <a:t>days_birth</a:t>
            </a:r>
            <a:r>
              <a:rPr lang="en-IN" dirty="0"/>
              <a:t> to </a:t>
            </a:r>
            <a:r>
              <a:rPr lang="en-IN" dirty="0" err="1"/>
              <a:t>days_employed</a:t>
            </a:r>
            <a:r>
              <a:rPr lang="en-IN" dirty="0"/>
              <a:t> </a:t>
            </a:r>
          </a:p>
          <a:p>
            <a:pPr marL="0" indent="0">
              <a:buNone/>
            </a:pPr>
            <a:r>
              <a:rPr lang="en-IN" dirty="0"/>
              <a:t>     </a:t>
            </a:r>
            <a:r>
              <a:rPr lang="en-IN" dirty="0" err="1"/>
              <a:t>days_employed</a:t>
            </a:r>
            <a:r>
              <a:rPr lang="en-IN" dirty="0"/>
              <a:t> to </a:t>
            </a:r>
            <a:r>
              <a:rPr lang="en-IN" dirty="0" err="1"/>
              <a:t>days_id_publish</a:t>
            </a:r>
            <a:r>
              <a:rPr lang="en-IN" dirty="0"/>
              <a:t>. </a:t>
            </a:r>
          </a:p>
        </p:txBody>
      </p:sp>
      <p:pic>
        <p:nvPicPr>
          <p:cNvPr id="5" name="Picture 4">
            <a:extLst>
              <a:ext uri="{FF2B5EF4-FFF2-40B4-BE49-F238E27FC236}">
                <a16:creationId xmlns:a16="http://schemas.microsoft.com/office/drawing/2014/main" id="{6932B0C4-97FC-AF9D-38FB-1584C1693260}"/>
              </a:ext>
            </a:extLst>
          </p:cNvPr>
          <p:cNvPicPr>
            <a:picLocks noChangeAspect="1"/>
          </p:cNvPicPr>
          <p:nvPr/>
        </p:nvPicPr>
        <p:blipFill>
          <a:blip r:embed="rId2"/>
          <a:stretch>
            <a:fillRect/>
          </a:stretch>
        </p:blipFill>
        <p:spPr>
          <a:xfrm>
            <a:off x="894833" y="242834"/>
            <a:ext cx="10048126" cy="3014074"/>
          </a:xfrm>
          <a:prstGeom prst="rect">
            <a:avLst/>
          </a:prstGeom>
        </p:spPr>
      </p:pic>
    </p:spTree>
    <p:extLst>
      <p:ext uri="{BB962C8B-B14F-4D97-AF65-F5344CB8AC3E}">
        <p14:creationId xmlns:p14="http://schemas.microsoft.com/office/powerpoint/2010/main" val="3891044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B0BAB-3369-11AA-35F0-70FE8D42B2E3}"/>
              </a:ext>
            </a:extLst>
          </p:cNvPr>
          <p:cNvSpPr>
            <a:spLocks noGrp="1"/>
          </p:cNvSpPr>
          <p:nvPr>
            <p:ph type="title"/>
          </p:nvPr>
        </p:nvSpPr>
        <p:spPr>
          <a:xfrm>
            <a:off x="1254429" y="71920"/>
            <a:ext cx="9905998" cy="1099335"/>
          </a:xfrm>
        </p:spPr>
        <p:txBody>
          <a:bodyPr/>
          <a:lstStyle/>
          <a:p>
            <a:pPr algn="ctr"/>
            <a:r>
              <a:rPr lang="en-IN" b="1" u="sng" dirty="0">
                <a:highlight>
                  <a:srgbClr val="008080"/>
                </a:highlight>
              </a:rPr>
              <a:t>Result</a:t>
            </a:r>
          </a:p>
        </p:txBody>
      </p:sp>
      <p:sp>
        <p:nvSpPr>
          <p:cNvPr id="3" name="Content Placeholder 2">
            <a:extLst>
              <a:ext uri="{FF2B5EF4-FFF2-40B4-BE49-F238E27FC236}">
                <a16:creationId xmlns:a16="http://schemas.microsoft.com/office/drawing/2014/main" id="{8C3EC799-E5A7-9471-13F1-069FE5F184A8}"/>
              </a:ext>
            </a:extLst>
          </p:cNvPr>
          <p:cNvSpPr>
            <a:spLocks noGrp="1"/>
          </p:cNvSpPr>
          <p:nvPr>
            <p:ph idx="1"/>
          </p:nvPr>
        </p:nvSpPr>
        <p:spPr>
          <a:xfrm>
            <a:off x="1141413" y="1356189"/>
            <a:ext cx="9905998" cy="4435011"/>
          </a:xfrm>
        </p:spPr>
        <p:txBody>
          <a:bodyPr/>
          <a:lstStyle/>
          <a:p>
            <a:pPr fontAlgn="base"/>
            <a:r>
              <a:rPr lang="en-US" dirty="0"/>
              <a:t>This project helps in understand why data cleaning is most important step in analysis a particular dataset.</a:t>
            </a:r>
          </a:p>
          <a:p>
            <a:pPr fontAlgn="base"/>
            <a:r>
              <a:rPr lang="en-US" dirty="0"/>
              <a:t>Gained deeper knowledge on how we can identify outliers in the dataset and how important they are to identify </a:t>
            </a:r>
          </a:p>
          <a:p>
            <a:pPr fontAlgn="base"/>
            <a:r>
              <a:rPr lang="en-US" dirty="0"/>
              <a:t>Data imbalance in the dataset help in understand the inaccuracy of our analysis</a:t>
            </a:r>
          </a:p>
          <a:p>
            <a:pPr fontAlgn="base"/>
            <a:r>
              <a:rPr lang="en-US" dirty="0"/>
              <a:t>How to draw chart based on different scenarios and pivot tables</a:t>
            </a:r>
          </a:p>
          <a:p>
            <a:pPr fontAlgn="base"/>
            <a:r>
              <a:rPr lang="en-US" dirty="0"/>
              <a:t>Finding the correlation between different variables.</a:t>
            </a:r>
          </a:p>
          <a:p>
            <a:endParaRPr lang="en-IN" dirty="0"/>
          </a:p>
        </p:txBody>
      </p:sp>
    </p:spTree>
    <p:extLst>
      <p:ext uri="{BB962C8B-B14F-4D97-AF65-F5344CB8AC3E}">
        <p14:creationId xmlns:p14="http://schemas.microsoft.com/office/powerpoint/2010/main" val="309754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992D0-C471-7C2D-E92E-9CCDA025D87C}"/>
              </a:ext>
            </a:extLst>
          </p:cNvPr>
          <p:cNvSpPr>
            <a:spLocks noGrp="1"/>
          </p:cNvSpPr>
          <p:nvPr>
            <p:ph type="title"/>
          </p:nvPr>
        </p:nvSpPr>
        <p:spPr/>
        <p:txBody>
          <a:bodyPr/>
          <a:lstStyle/>
          <a:p>
            <a:pPr algn="ctr"/>
            <a:r>
              <a:rPr lang="en-US" b="1" u="sng" dirty="0">
                <a:highlight>
                  <a:srgbClr val="008080"/>
                </a:highlight>
              </a:rPr>
              <a:t>Project Description</a:t>
            </a:r>
            <a:endParaRPr lang="en-IN" u="sng" dirty="0">
              <a:highlight>
                <a:srgbClr val="008080"/>
              </a:highlight>
            </a:endParaRPr>
          </a:p>
        </p:txBody>
      </p:sp>
      <p:sp>
        <p:nvSpPr>
          <p:cNvPr id="3" name="Content Placeholder 2">
            <a:extLst>
              <a:ext uri="{FF2B5EF4-FFF2-40B4-BE49-F238E27FC236}">
                <a16:creationId xmlns:a16="http://schemas.microsoft.com/office/drawing/2014/main" id="{5656FA35-5D3C-FBE6-760B-B71999463901}"/>
              </a:ext>
            </a:extLst>
          </p:cNvPr>
          <p:cNvSpPr>
            <a:spLocks noGrp="1"/>
          </p:cNvSpPr>
          <p:nvPr>
            <p:ph idx="1"/>
          </p:nvPr>
        </p:nvSpPr>
        <p:spPr/>
        <p:txBody>
          <a:bodyPr/>
          <a:lstStyle/>
          <a:p>
            <a:r>
              <a:rPr lang="en-US" sz="1800" b="0" i="0" kern="1200" spc="300" dirty="0">
                <a:solidFill>
                  <a:schemeClr val="tx1"/>
                </a:solidFill>
                <a:effectLst/>
                <a:latin typeface="Century Gothic" panose="020B0502020202020204" pitchFamily="34" charset="0"/>
                <a:ea typeface="+mn-ea"/>
                <a:cs typeface="+mn-cs"/>
              </a:rPr>
              <a:t>In this project, we aim to analyze a loan dataset at a finance company that specializes in lending various types of loans to urban customers. Company facing a challenge like some customers who don't have a sufficient credit history take advantage of this and default on their loans. We are going to use Exploratory Data Analysis (EDA) to analyze patterns in the data and ensure that capable applicants are not rejected</a:t>
            </a:r>
            <a:r>
              <a:rPr lang="en-US" sz="1800" b="0" i="0" kern="1200" dirty="0">
                <a:solidFill>
                  <a:schemeClr val="tx1"/>
                </a:solidFill>
                <a:effectLst/>
                <a:latin typeface="Century Gothic" panose="020B0502020202020204" pitchFamily="34" charset="0"/>
                <a:ea typeface="+mn-ea"/>
                <a:cs typeface="+mn-cs"/>
              </a:rPr>
              <a:t>.</a:t>
            </a:r>
            <a:endParaRPr lang="en-IN" dirty="0">
              <a:solidFill>
                <a:schemeClr val="tx1"/>
              </a:solidFill>
              <a:effectLst/>
            </a:endParaRPr>
          </a:p>
          <a:p>
            <a:endParaRPr lang="en-IN" dirty="0"/>
          </a:p>
        </p:txBody>
      </p:sp>
    </p:spTree>
    <p:extLst>
      <p:ext uri="{BB962C8B-B14F-4D97-AF65-F5344CB8AC3E}">
        <p14:creationId xmlns:p14="http://schemas.microsoft.com/office/powerpoint/2010/main" val="1047770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8E8F2-7E79-F1ED-68F4-1C29B58515D6}"/>
              </a:ext>
            </a:extLst>
          </p:cNvPr>
          <p:cNvSpPr>
            <a:spLocks noGrp="1"/>
          </p:cNvSpPr>
          <p:nvPr>
            <p:ph type="title"/>
          </p:nvPr>
        </p:nvSpPr>
        <p:spPr/>
        <p:txBody>
          <a:bodyPr>
            <a:normAutofit/>
          </a:bodyPr>
          <a:lstStyle/>
          <a:p>
            <a:pPr algn="ctr"/>
            <a:r>
              <a:rPr lang="en-US" sz="3600" b="1" i="0" u="sng" kern="1200" dirty="0">
                <a:solidFill>
                  <a:srgbClr val="E3DED1"/>
                </a:solidFill>
                <a:effectLst/>
                <a:highlight>
                  <a:srgbClr val="008080"/>
                </a:highlight>
                <a:latin typeface="Century Gothic" panose="020B0502020202020204" pitchFamily="34" charset="0"/>
                <a:ea typeface="+mj-ea"/>
                <a:cs typeface="+mj-cs"/>
              </a:rPr>
              <a:t> Tech-Stack Used</a:t>
            </a:r>
            <a:endParaRPr lang="en-IN" sz="3600" u="sng" dirty="0">
              <a:highlight>
                <a:srgbClr val="008080"/>
              </a:highlight>
            </a:endParaRPr>
          </a:p>
        </p:txBody>
      </p:sp>
      <p:sp>
        <p:nvSpPr>
          <p:cNvPr id="3" name="Content Placeholder 2">
            <a:extLst>
              <a:ext uri="{FF2B5EF4-FFF2-40B4-BE49-F238E27FC236}">
                <a16:creationId xmlns:a16="http://schemas.microsoft.com/office/drawing/2014/main" id="{254C9311-8EAA-94DB-16B5-DD37306D2BB4}"/>
              </a:ext>
            </a:extLst>
          </p:cNvPr>
          <p:cNvSpPr>
            <a:spLocks noGrp="1"/>
          </p:cNvSpPr>
          <p:nvPr>
            <p:ph idx="1"/>
          </p:nvPr>
        </p:nvSpPr>
        <p:spPr/>
        <p:txBody>
          <a:bodyPr/>
          <a:lstStyle/>
          <a:p>
            <a:pPr marL="347472" indent="-347472" algn="l" rtl="0" eaLnBrk="1" latinLnBrk="0" hangingPunct="1">
              <a:spcBef>
                <a:spcPts val="1000"/>
              </a:spcBef>
              <a:spcAft>
                <a:spcPts val="0"/>
              </a:spcAft>
              <a:buClr>
                <a:schemeClr val="accent1"/>
              </a:buClr>
              <a:buSzPct val="80000"/>
              <a:buFont typeface="Wingdings" panose="05000000000000000000" pitchFamily="2" charset="2"/>
              <a:buChar char="§"/>
            </a:pPr>
            <a:r>
              <a:rPr lang="en-US" sz="1800" b="0" i="0" kern="1200" spc="300" dirty="0">
                <a:solidFill>
                  <a:schemeClr val="tx1"/>
                </a:solidFill>
                <a:effectLst/>
                <a:latin typeface="Century Gothic" panose="020B0502020202020204" pitchFamily="34" charset="0"/>
                <a:ea typeface="+mn-ea"/>
                <a:cs typeface="+mn-cs"/>
              </a:rPr>
              <a:t>I used Microsoft excel to read and convert the data frame according to our needs.</a:t>
            </a:r>
            <a:endParaRPr lang="en-IN" sz="1800" spc="300" dirty="0">
              <a:solidFill>
                <a:schemeClr val="tx1"/>
              </a:solidFill>
              <a:effectLst/>
            </a:endParaRPr>
          </a:p>
          <a:p>
            <a:pPr marL="347472" indent="-347472" algn="l" rtl="0" eaLnBrk="1" latinLnBrk="0" hangingPunct="1">
              <a:spcBef>
                <a:spcPts val="1000"/>
              </a:spcBef>
              <a:spcAft>
                <a:spcPts val="0"/>
              </a:spcAft>
            </a:pPr>
            <a:r>
              <a:rPr lang="en-US" sz="1800" b="0" i="0" kern="1200" spc="300" dirty="0">
                <a:solidFill>
                  <a:schemeClr val="tx1"/>
                </a:solidFill>
                <a:effectLst/>
                <a:latin typeface="Century Gothic" panose="020B0502020202020204" pitchFamily="34" charset="0"/>
                <a:ea typeface="+mn-ea"/>
                <a:cs typeface="+mn-cs"/>
              </a:rPr>
              <a:t>I used Microsoft PowerPoint to make the report and graphs to represent the project report clearly.</a:t>
            </a:r>
            <a:endParaRPr lang="en-IN" spc="300" dirty="0">
              <a:solidFill>
                <a:schemeClr val="tx1"/>
              </a:solidFill>
              <a:effectLst/>
            </a:endParaRPr>
          </a:p>
          <a:p>
            <a:endParaRPr lang="en-IN" dirty="0"/>
          </a:p>
        </p:txBody>
      </p:sp>
    </p:spTree>
    <p:extLst>
      <p:ext uri="{BB962C8B-B14F-4D97-AF65-F5344CB8AC3E}">
        <p14:creationId xmlns:p14="http://schemas.microsoft.com/office/powerpoint/2010/main" val="1234360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F6BC8-827E-F42A-03F3-E5932C7B4E42}"/>
              </a:ext>
            </a:extLst>
          </p:cNvPr>
          <p:cNvSpPr>
            <a:spLocks noGrp="1"/>
          </p:cNvSpPr>
          <p:nvPr>
            <p:ph type="title"/>
          </p:nvPr>
        </p:nvSpPr>
        <p:spPr>
          <a:xfrm>
            <a:off x="1285251" y="280827"/>
            <a:ext cx="9905998" cy="469186"/>
          </a:xfrm>
        </p:spPr>
        <p:txBody>
          <a:bodyPr>
            <a:normAutofit fontScale="90000"/>
          </a:bodyPr>
          <a:lstStyle/>
          <a:p>
            <a:pPr algn="ctr"/>
            <a:r>
              <a:rPr lang="en-US" b="1" dirty="0"/>
              <a:t> </a:t>
            </a:r>
            <a:r>
              <a:rPr lang="en-US" b="1" u="sng" dirty="0">
                <a:highlight>
                  <a:srgbClr val="008080"/>
                </a:highlight>
              </a:rPr>
              <a:t>Approach</a:t>
            </a:r>
            <a:endParaRPr lang="en-IN" u="sng" dirty="0">
              <a:highlight>
                <a:srgbClr val="008080"/>
              </a:highlight>
            </a:endParaRPr>
          </a:p>
        </p:txBody>
      </p:sp>
      <p:sp>
        <p:nvSpPr>
          <p:cNvPr id="3" name="Content Placeholder 2">
            <a:extLst>
              <a:ext uri="{FF2B5EF4-FFF2-40B4-BE49-F238E27FC236}">
                <a16:creationId xmlns:a16="http://schemas.microsoft.com/office/drawing/2014/main" id="{7161277D-9FB7-429F-ED1B-DB472BE4679C}"/>
              </a:ext>
            </a:extLst>
          </p:cNvPr>
          <p:cNvSpPr>
            <a:spLocks noGrp="1"/>
          </p:cNvSpPr>
          <p:nvPr>
            <p:ph idx="1"/>
          </p:nvPr>
        </p:nvSpPr>
        <p:spPr>
          <a:xfrm>
            <a:off x="1141413" y="1623317"/>
            <a:ext cx="9905998" cy="4167883"/>
          </a:xfrm>
        </p:spPr>
        <p:txBody>
          <a:bodyPr>
            <a:normAutofit fontScale="25000" lnSpcReduction="20000"/>
          </a:bodyPr>
          <a:lstStyle/>
          <a:p>
            <a:pPr marL="342900" lvl="0" indent="-342900">
              <a:lnSpc>
                <a:spcPct val="139000"/>
              </a:lnSpc>
              <a:spcBef>
                <a:spcPts val="1000"/>
              </a:spcBef>
              <a:buFont typeface="+mj-lt"/>
              <a:buAutoNum type="arabicPeriod"/>
            </a:pPr>
            <a:r>
              <a:rPr lang="zh-CN" sz="7200" dirty="0">
                <a:solidFill>
                  <a:srgbClr val="FF0000"/>
                </a:solidFill>
                <a:effectLst/>
                <a:ea typeface="Roboto" panose="02000000000000000000" pitchFamily="2" charset="0"/>
                <a:cs typeface="Roboto" panose="02000000000000000000" pitchFamily="2" charset="0"/>
              </a:rPr>
              <a:t>Data Collection</a:t>
            </a:r>
            <a:r>
              <a:rPr lang="zh-CN" sz="7200" dirty="0">
                <a:solidFill>
                  <a:schemeClr val="tx1"/>
                </a:solidFill>
                <a:effectLst/>
                <a:ea typeface="Roboto" panose="02000000000000000000" pitchFamily="2" charset="0"/>
                <a:cs typeface="Roboto" panose="02000000000000000000" pitchFamily="2" charset="0"/>
              </a:rPr>
              <a:t>: </a:t>
            </a:r>
            <a:r>
              <a:rPr lang="en-IN" altLang="zh-CN" sz="7200" dirty="0">
                <a:solidFill>
                  <a:schemeClr val="tx1"/>
                </a:solidFill>
                <a:effectLst/>
                <a:ea typeface="Roboto" panose="02000000000000000000" pitchFamily="2" charset="0"/>
                <a:cs typeface="Roboto" panose="02000000000000000000" pitchFamily="2" charset="0"/>
              </a:rPr>
              <a:t> </a:t>
            </a:r>
            <a:r>
              <a:rPr lang="zh-CN" sz="7200" u="none" strike="noStrike" dirty="0">
                <a:solidFill>
                  <a:schemeClr val="tx1"/>
                </a:solidFill>
                <a:effectLst/>
                <a:latin typeface="Roboto" panose="02000000000000000000" pitchFamily="2" charset="0"/>
                <a:ea typeface="Roboto" panose="02000000000000000000" pitchFamily="2" charset="0"/>
                <a:cs typeface="Roboto" panose="02000000000000000000" pitchFamily="2" charset="0"/>
              </a:rPr>
              <a:t>analysis can help identify patterns or relationships that may not be apparent in the overall dataset.</a:t>
            </a:r>
            <a:endParaRPr lang="en-IN" sz="7200" u="none" strike="noStrike"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marL="342900" lvl="0" indent="-342900">
              <a:lnSpc>
                <a:spcPct val="139000"/>
              </a:lnSpc>
              <a:spcBef>
                <a:spcPts val="1000"/>
              </a:spcBef>
              <a:buFont typeface="+mj-lt"/>
              <a:buAutoNum type="arabicPeriod"/>
            </a:pPr>
            <a:r>
              <a:rPr lang="zh-CN" sz="7200" u="none" strike="noStrike" dirty="0">
                <a:solidFill>
                  <a:srgbClr val="FF0000"/>
                </a:solidFill>
                <a:effectLst/>
                <a:latin typeface="Roboto" panose="02000000000000000000" pitchFamily="2" charset="0"/>
                <a:ea typeface="Roboto" panose="02000000000000000000" pitchFamily="2" charset="0"/>
                <a:cs typeface="Roboto" panose="02000000000000000000" pitchFamily="2" charset="0"/>
              </a:rPr>
              <a:t>Bivariate Analysis</a:t>
            </a:r>
            <a:r>
              <a:rPr lang="zh-CN" sz="7200" u="none" strike="noStrike" dirty="0">
                <a:solidFill>
                  <a:schemeClr val="tx1"/>
                </a:solidFill>
                <a:effectLst/>
                <a:latin typeface="Roboto" panose="02000000000000000000" pitchFamily="2" charset="0"/>
                <a:ea typeface="Roboto" panose="02000000000000000000" pitchFamily="2" charset="0"/>
                <a:cs typeface="Roboto" panose="02000000000000000000" pitchFamily="2" charset="0"/>
              </a:rPr>
              <a:t>: We have box plotted some variables like total income, credits based on educational qualification and family status. Which will help in describing how the loan approval rate varies by loan amount, credit score, or other demographic factors.</a:t>
            </a:r>
            <a:endParaRPr lang="en-IN" sz="7200" u="none" strike="noStrike"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marL="342900" lvl="0" indent="-342900">
              <a:lnSpc>
                <a:spcPct val="139000"/>
              </a:lnSpc>
              <a:spcBef>
                <a:spcPts val="1000"/>
              </a:spcBef>
              <a:buFont typeface="+mj-lt"/>
              <a:buAutoNum type="arabicPeriod"/>
            </a:pPr>
            <a:r>
              <a:rPr lang="zh-CN" sz="7200" u="none" strike="noStrike" dirty="0">
                <a:solidFill>
                  <a:srgbClr val="FF0000"/>
                </a:solidFill>
                <a:effectLst/>
                <a:latin typeface="Roboto" panose="02000000000000000000" pitchFamily="2" charset="0"/>
                <a:ea typeface="Roboto" panose="02000000000000000000" pitchFamily="2" charset="0"/>
                <a:cs typeface="Roboto" panose="02000000000000000000" pitchFamily="2" charset="0"/>
              </a:rPr>
              <a:t>Data Visualization</a:t>
            </a:r>
            <a:r>
              <a:rPr lang="zh-CN" sz="7200" u="none" strike="noStrike" dirty="0">
                <a:solidFill>
                  <a:schemeClr val="tx1"/>
                </a:solidFill>
                <a:effectLst/>
                <a:latin typeface="Roboto" panose="02000000000000000000" pitchFamily="2" charset="0"/>
                <a:ea typeface="Roboto" panose="02000000000000000000" pitchFamily="2" charset="0"/>
                <a:cs typeface="Roboto" panose="02000000000000000000" pitchFamily="2" charset="0"/>
              </a:rPr>
              <a:t>: We have created charts and graphs to visualise data. We also used box plots and whiskers to visualise IQR and outliers.</a:t>
            </a:r>
            <a:endParaRPr lang="en-IN" sz="7200" u="none" strike="noStrike"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marL="342900" lvl="0" indent="-342900">
              <a:lnSpc>
                <a:spcPct val="139000"/>
              </a:lnSpc>
              <a:spcBef>
                <a:spcPts val="1000"/>
              </a:spcBef>
              <a:buFont typeface="+mj-lt"/>
              <a:buAutoNum type="arabicPeriod"/>
            </a:pPr>
            <a:r>
              <a:rPr lang="zh-CN" sz="7200" u="none" strike="noStrike" dirty="0">
                <a:solidFill>
                  <a:srgbClr val="FF0000"/>
                </a:solidFill>
                <a:effectLst/>
                <a:latin typeface="Roboto" panose="02000000000000000000" pitchFamily="2" charset="0"/>
                <a:ea typeface="Roboto" panose="02000000000000000000" pitchFamily="2" charset="0"/>
                <a:cs typeface="Roboto" panose="02000000000000000000" pitchFamily="2" charset="0"/>
              </a:rPr>
              <a:t>Bivariate Analysis</a:t>
            </a:r>
            <a:r>
              <a:rPr lang="zh-CN" sz="7200" u="none" strike="noStrike" dirty="0">
                <a:solidFill>
                  <a:schemeClr val="tx1"/>
                </a:solidFill>
                <a:effectLst/>
                <a:latin typeface="Roboto" panose="02000000000000000000" pitchFamily="2" charset="0"/>
                <a:ea typeface="Roboto" panose="02000000000000000000" pitchFamily="2" charset="0"/>
                <a:cs typeface="Roboto" panose="02000000000000000000" pitchFamily="2" charset="0"/>
              </a:rPr>
              <a:t>: We have box plotted some variables like total income, credits based on educational qualification and family status. Which will help in describing how the loan approval rate varies by loan amount, credit score, or other demographic factors.</a:t>
            </a:r>
            <a:endParaRPr lang="en-IN" sz="7200" u="none" strike="noStrike"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marL="342900" lvl="0" indent="-342900">
              <a:lnSpc>
                <a:spcPct val="139000"/>
              </a:lnSpc>
              <a:spcBef>
                <a:spcPts val="1000"/>
              </a:spcBef>
              <a:buFont typeface="+mj-lt"/>
              <a:buAutoNum type="arabicPeriod"/>
            </a:pPr>
            <a:r>
              <a:rPr lang="zh-CN" sz="7200" u="none" strike="noStrike" dirty="0">
                <a:solidFill>
                  <a:srgbClr val="FF0000"/>
                </a:solidFill>
                <a:effectLst/>
                <a:latin typeface="Roboto" panose="02000000000000000000" pitchFamily="2" charset="0"/>
                <a:ea typeface="Roboto" panose="02000000000000000000" pitchFamily="2" charset="0"/>
                <a:cs typeface="Roboto" panose="02000000000000000000" pitchFamily="2" charset="0"/>
              </a:rPr>
              <a:t>Data Visualization</a:t>
            </a:r>
            <a:r>
              <a:rPr lang="zh-CN" sz="7200" u="none" strike="noStrike" dirty="0">
                <a:solidFill>
                  <a:schemeClr val="tx1"/>
                </a:solidFill>
                <a:effectLst/>
                <a:latin typeface="Roboto" panose="02000000000000000000" pitchFamily="2" charset="0"/>
                <a:ea typeface="Roboto" panose="02000000000000000000" pitchFamily="2" charset="0"/>
                <a:cs typeface="Roboto" panose="02000000000000000000" pitchFamily="2" charset="0"/>
              </a:rPr>
              <a:t>: We have created charts and graphs to visualise data. We also used box plots and whiskers to visualise IQR and outliers.</a:t>
            </a:r>
            <a:endParaRPr lang="en-IN" sz="7200" u="none" strike="noStrike"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marL="342900" lvl="0" indent="-342900">
              <a:lnSpc>
                <a:spcPct val="139000"/>
              </a:lnSpc>
              <a:spcBef>
                <a:spcPts val="1000"/>
              </a:spcBef>
              <a:buFont typeface="+mj-lt"/>
              <a:buAutoNum type="arabicPeriod"/>
            </a:pPr>
            <a:r>
              <a:rPr lang="zh-CN" sz="7200" u="none" strike="noStrike" dirty="0">
                <a:solidFill>
                  <a:srgbClr val="FF0000"/>
                </a:solidFill>
                <a:effectLst/>
                <a:latin typeface="Roboto" panose="02000000000000000000" pitchFamily="2" charset="0"/>
                <a:ea typeface="Roboto" panose="02000000000000000000" pitchFamily="2" charset="0"/>
                <a:cs typeface="Roboto" panose="02000000000000000000" pitchFamily="2" charset="0"/>
              </a:rPr>
              <a:t>Query Merging</a:t>
            </a:r>
            <a:r>
              <a:rPr lang="zh-CN" sz="7200" u="none" strike="noStrike" dirty="0">
                <a:solidFill>
                  <a:schemeClr val="tx1"/>
                </a:solidFill>
                <a:effectLst/>
                <a:latin typeface="Roboto" panose="02000000000000000000" pitchFamily="2" charset="0"/>
                <a:ea typeface="Roboto" panose="02000000000000000000" pitchFamily="2" charset="0"/>
                <a:cs typeface="Roboto" panose="02000000000000000000" pitchFamily="2" charset="0"/>
              </a:rPr>
              <a:t>: We have performed inner merging of two tables on Excel.</a:t>
            </a:r>
            <a:endParaRPr lang="en-IN" sz="7200" u="none" strike="noStrike"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marL="0" indent="0">
              <a:buNone/>
            </a:pPr>
            <a:endParaRPr lang="en-IN" sz="7200" dirty="0"/>
          </a:p>
          <a:p>
            <a:endParaRPr lang="en-IN" dirty="0"/>
          </a:p>
        </p:txBody>
      </p:sp>
    </p:spTree>
    <p:extLst>
      <p:ext uri="{BB962C8B-B14F-4D97-AF65-F5344CB8AC3E}">
        <p14:creationId xmlns:p14="http://schemas.microsoft.com/office/powerpoint/2010/main" val="2978947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19B2B-8E72-4DC5-8354-CACDEE8B2C07}"/>
              </a:ext>
            </a:extLst>
          </p:cNvPr>
          <p:cNvSpPr>
            <a:spLocks noGrp="1"/>
          </p:cNvSpPr>
          <p:nvPr>
            <p:ph type="title"/>
          </p:nvPr>
        </p:nvSpPr>
        <p:spPr>
          <a:xfrm>
            <a:off x="1141413" y="157538"/>
            <a:ext cx="9905998" cy="982894"/>
          </a:xfrm>
        </p:spPr>
        <p:txBody>
          <a:bodyPr/>
          <a:lstStyle/>
          <a:p>
            <a:pPr algn="ctr"/>
            <a:r>
              <a:rPr lang="en-IN" b="1" u="sng" dirty="0">
                <a:highlight>
                  <a:srgbClr val="008080"/>
                </a:highlight>
              </a:rPr>
              <a:t>Data cleaning</a:t>
            </a:r>
          </a:p>
        </p:txBody>
      </p:sp>
      <p:sp>
        <p:nvSpPr>
          <p:cNvPr id="3" name="Content Placeholder 2">
            <a:extLst>
              <a:ext uri="{FF2B5EF4-FFF2-40B4-BE49-F238E27FC236}">
                <a16:creationId xmlns:a16="http://schemas.microsoft.com/office/drawing/2014/main" id="{BFE7F818-434D-F4C3-177D-24F44188FC28}"/>
              </a:ext>
            </a:extLst>
          </p:cNvPr>
          <p:cNvSpPr>
            <a:spLocks noGrp="1"/>
          </p:cNvSpPr>
          <p:nvPr>
            <p:ph idx="1"/>
          </p:nvPr>
        </p:nvSpPr>
        <p:spPr>
          <a:xfrm>
            <a:off x="1141413" y="1376737"/>
            <a:ext cx="9905998" cy="5106256"/>
          </a:xfrm>
        </p:spPr>
        <p:txBody>
          <a:bodyPr/>
          <a:lstStyle/>
          <a:p>
            <a:r>
              <a:rPr lang="en-IN" dirty="0"/>
              <a:t>Here I used </a:t>
            </a:r>
            <a:r>
              <a:rPr lang="en-IN" dirty="0" err="1"/>
              <a:t>counta</a:t>
            </a:r>
            <a:r>
              <a:rPr lang="en-IN" dirty="0"/>
              <a:t> function to count total columns/variables . Then found the percentage of the null values in the each columns using the formula –(total rows count of each column /total rows count) *100</a:t>
            </a:r>
          </a:p>
          <a:p>
            <a:r>
              <a:rPr lang="en-IN" dirty="0">
                <a:effectLst>
                  <a:glow rad="38100">
                    <a:schemeClr val="bg1">
                      <a:lumMod val="50000"/>
                      <a:lumOff val="50000"/>
                      <a:alpha val="20000"/>
                    </a:schemeClr>
                  </a:glow>
                </a:effectLst>
              </a:rPr>
              <a:t>After that we can remove the columns which having &gt; 30% of null values. And columns having less than 20 % perform distribution statistics for finding missing values by mean ,median, mode etc.</a:t>
            </a:r>
          </a:p>
          <a:p>
            <a:r>
              <a:rPr lang="en-IN" dirty="0">
                <a:effectLst>
                  <a:glow rad="38100">
                    <a:schemeClr val="bg1">
                      <a:lumMod val="50000"/>
                      <a:lumOff val="50000"/>
                      <a:alpha val="20000"/>
                    </a:schemeClr>
                  </a:glow>
                </a:effectLst>
              </a:rPr>
              <a:t>Here I change some columns which are having negative date values which I converted them in to days in years dividing by 365 days. </a:t>
            </a:r>
          </a:p>
          <a:p>
            <a:r>
              <a:rPr lang="en-IN" dirty="0">
                <a:effectLst>
                  <a:glow rad="38100">
                    <a:schemeClr val="bg1">
                      <a:lumMod val="50000"/>
                      <a:lumOff val="50000"/>
                      <a:alpha val="20000"/>
                    </a:schemeClr>
                  </a:glow>
                </a:effectLst>
              </a:rPr>
              <a:t>51 columns having null values percentage more than 30 % are removed.</a:t>
            </a:r>
          </a:p>
          <a:p>
            <a:r>
              <a:rPr lang="en-IN" dirty="0">
                <a:effectLst>
                  <a:glow rad="38100">
                    <a:schemeClr val="bg1">
                      <a:lumMod val="50000"/>
                      <a:lumOff val="50000"/>
                      <a:alpha val="20000"/>
                    </a:schemeClr>
                  </a:glow>
                </a:effectLst>
              </a:rPr>
              <a:t>I also found the outliers with the help of interquartile range method considering relevant variables.</a:t>
            </a:r>
          </a:p>
        </p:txBody>
      </p:sp>
    </p:spTree>
    <p:extLst>
      <p:ext uri="{BB962C8B-B14F-4D97-AF65-F5344CB8AC3E}">
        <p14:creationId xmlns:p14="http://schemas.microsoft.com/office/powerpoint/2010/main" val="2759566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D4031-9B7E-DD23-3DC5-F0A14119AC72}"/>
              </a:ext>
            </a:extLst>
          </p:cNvPr>
          <p:cNvSpPr>
            <a:spLocks noGrp="1"/>
          </p:cNvSpPr>
          <p:nvPr>
            <p:ph type="title"/>
          </p:nvPr>
        </p:nvSpPr>
        <p:spPr>
          <a:xfrm>
            <a:off x="1018123" y="176373"/>
            <a:ext cx="9905998" cy="890427"/>
          </a:xfrm>
        </p:spPr>
        <p:txBody>
          <a:bodyPr/>
          <a:lstStyle/>
          <a:p>
            <a:pPr algn="ctr"/>
            <a:r>
              <a:rPr lang="en-IN" b="1" u="sng" dirty="0" err="1">
                <a:highlight>
                  <a:srgbClr val="008080"/>
                </a:highlight>
              </a:rPr>
              <a:t>oultliers</a:t>
            </a:r>
            <a:endParaRPr lang="en-IN" b="1" u="sng" dirty="0">
              <a:highlight>
                <a:srgbClr val="008080"/>
              </a:highlight>
            </a:endParaRPr>
          </a:p>
        </p:txBody>
      </p:sp>
      <p:sp>
        <p:nvSpPr>
          <p:cNvPr id="3" name="Content Placeholder 2">
            <a:extLst>
              <a:ext uri="{FF2B5EF4-FFF2-40B4-BE49-F238E27FC236}">
                <a16:creationId xmlns:a16="http://schemas.microsoft.com/office/drawing/2014/main" id="{979C7FC6-592A-BC27-A0DC-679A53B3C0C6}"/>
              </a:ext>
            </a:extLst>
          </p:cNvPr>
          <p:cNvSpPr>
            <a:spLocks noGrp="1"/>
          </p:cNvSpPr>
          <p:nvPr>
            <p:ph idx="1"/>
          </p:nvPr>
        </p:nvSpPr>
        <p:spPr>
          <a:xfrm>
            <a:off x="586609" y="1639584"/>
            <a:ext cx="4954587" cy="3124201"/>
          </a:xfrm>
        </p:spPr>
        <p:txBody>
          <a:bodyPr/>
          <a:lstStyle/>
          <a:p>
            <a:r>
              <a:rPr lang="en-IN" dirty="0"/>
              <a:t>In this plot we see that  the target variable 1 there are few applicants who draw an income of 11 cores where as majority of the applicants drawing an income in lacs only.</a:t>
            </a:r>
          </a:p>
        </p:txBody>
      </p:sp>
      <p:pic>
        <p:nvPicPr>
          <p:cNvPr id="5" name="Picture 4">
            <a:extLst>
              <a:ext uri="{FF2B5EF4-FFF2-40B4-BE49-F238E27FC236}">
                <a16:creationId xmlns:a16="http://schemas.microsoft.com/office/drawing/2014/main" id="{08584AFB-C389-F5AC-BF12-302426BB5A3A}"/>
              </a:ext>
            </a:extLst>
          </p:cNvPr>
          <p:cNvPicPr>
            <a:picLocks noChangeAspect="1"/>
          </p:cNvPicPr>
          <p:nvPr/>
        </p:nvPicPr>
        <p:blipFill>
          <a:blip r:embed="rId2"/>
          <a:stretch>
            <a:fillRect/>
          </a:stretch>
        </p:blipFill>
        <p:spPr>
          <a:xfrm>
            <a:off x="5876818" y="1559137"/>
            <a:ext cx="6119477" cy="3752602"/>
          </a:xfrm>
          <a:prstGeom prst="rect">
            <a:avLst/>
          </a:prstGeom>
        </p:spPr>
      </p:pic>
    </p:spTree>
    <p:extLst>
      <p:ext uri="{BB962C8B-B14F-4D97-AF65-F5344CB8AC3E}">
        <p14:creationId xmlns:p14="http://schemas.microsoft.com/office/powerpoint/2010/main" val="577297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7C3E-A008-35C8-057E-D79FDC3F3B56}"/>
              </a:ext>
            </a:extLst>
          </p:cNvPr>
          <p:cNvSpPr>
            <a:spLocks noGrp="1"/>
          </p:cNvSpPr>
          <p:nvPr>
            <p:ph type="title"/>
          </p:nvPr>
        </p:nvSpPr>
        <p:spPr>
          <a:xfrm>
            <a:off x="1028397" y="145551"/>
            <a:ext cx="9905998" cy="972620"/>
          </a:xfrm>
        </p:spPr>
        <p:txBody>
          <a:bodyPr/>
          <a:lstStyle/>
          <a:p>
            <a:pPr algn="ctr"/>
            <a:r>
              <a:rPr lang="en-IN" b="1" u="sng" dirty="0">
                <a:highlight>
                  <a:srgbClr val="008080"/>
                </a:highlight>
              </a:rPr>
              <a:t>Outliers</a:t>
            </a:r>
          </a:p>
        </p:txBody>
      </p:sp>
      <p:sp>
        <p:nvSpPr>
          <p:cNvPr id="7" name="Content Placeholder 6">
            <a:extLst>
              <a:ext uri="{FF2B5EF4-FFF2-40B4-BE49-F238E27FC236}">
                <a16:creationId xmlns:a16="http://schemas.microsoft.com/office/drawing/2014/main" id="{79298A7A-285D-8938-5AFA-BBD9BA4BB01A}"/>
              </a:ext>
            </a:extLst>
          </p:cNvPr>
          <p:cNvSpPr>
            <a:spLocks noGrp="1"/>
          </p:cNvSpPr>
          <p:nvPr>
            <p:ph idx="1"/>
          </p:nvPr>
        </p:nvSpPr>
        <p:spPr>
          <a:xfrm>
            <a:off x="504416" y="1557390"/>
            <a:ext cx="3399765" cy="3124201"/>
          </a:xfrm>
        </p:spPr>
        <p:txBody>
          <a:bodyPr/>
          <a:lstStyle/>
          <a:p>
            <a:r>
              <a:rPr lang="en-US" dirty="0"/>
              <a:t>I</a:t>
            </a:r>
            <a:r>
              <a:rPr lang="en-IN" dirty="0"/>
              <a:t>n this plot we can see that for the target variable 0 applicants having max 19 children which is highly unusual in these days where as target 1 applicants having max 11 children only.</a:t>
            </a:r>
          </a:p>
        </p:txBody>
      </p:sp>
      <p:pic>
        <p:nvPicPr>
          <p:cNvPr id="9" name="Picture 8">
            <a:extLst>
              <a:ext uri="{FF2B5EF4-FFF2-40B4-BE49-F238E27FC236}">
                <a16:creationId xmlns:a16="http://schemas.microsoft.com/office/drawing/2014/main" id="{18131D5F-6745-F992-5559-6EB126C8F714}"/>
              </a:ext>
            </a:extLst>
          </p:cNvPr>
          <p:cNvPicPr>
            <a:picLocks noChangeAspect="1"/>
          </p:cNvPicPr>
          <p:nvPr/>
        </p:nvPicPr>
        <p:blipFill>
          <a:blip r:embed="rId3"/>
          <a:stretch>
            <a:fillRect/>
          </a:stretch>
        </p:blipFill>
        <p:spPr>
          <a:xfrm>
            <a:off x="5147353" y="1834526"/>
            <a:ext cx="6622369" cy="4237501"/>
          </a:xfrm>
          <a:prstGeom prst="rect">
            <a:avLst/>
          </a:prstGeom>
        </p:spPr>
      </p:pic>
    </p:spTree>
    <p:extLst>
      <p:ext uri="{BB962C8B-B14F-4D97-AF65-F5344CB8AC3E}">
        <p14:creationId xmlns:p14="http://schemas.microsoft.com/office/powerpoint/2010/main" val="333009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EB658-8EBB-5B60-9A9A-BF9DE2845B81}"/>
              </a:ext>
            </a:extLst>
          </p:cNvPr>
          <p:cNvSpPr>
            <a:spLocks noGrp="1"/>
          </p:cNvSpPr>
          <p:nvPr>
            <p:ph type="title"/>
          </p:nvPr>
        </p:nvSpPr>
        <p:spPr>
          <a:xfrm>
            <a:off x="1143001" y="116441"/>
            <a:ext cx="9905998" cy="746589"/>
          </a:xfrm>
        </p:spPr>
        <p:txBody>
          <a:bodyPr/>
          <a:lstStyle/>
          <a:p>
            <a:pPr algn="ctr"/>
            <a:r>
              <a:rPr lang="en-US" b="1" u="sng" dirty="0">
                <a:highlight>
                  <a:srgbClr val="008080"/>
                </a:highlight>
              </a:rPr>
              <a:t>Outliers</a:t>
            </a:r>
            <a:endParaRPr lang="en-IN" b="1" u="sng" dirty="0">
              <a:highlight>
                <a:srgbClr val="008080"/>
              </a:highlight>
            </a:endParaRPr>
          </a:p>
        </p:txBody>
      </p:sp>
      <p:sp>
        <p:nvSpPr>
          <p:cNvPr id="3" name="Content Placeholder 2">
            <a:extLst>
              <a:ext uri="{FF2B5EF4-FFF2-40B4-BE49-F238E27FC236}">
                <a16:creationId xmlns:a16="http://schemas.microsoft.com/office/drawing/2014/main" id="{C7F27682-C2CC-4DEE-FC51-68D6F5A76C6F}"/>
              </a:ext>
            </a:extLst>
          </p:cNvPr>
          <p:cNvSpPr>
            <a:spLocks noGrp="1"/>
          </p:cNvSpPr>
          <p:nvPr>
            <p:ph idx="1"/>
          </p:nvPr>
        </p:nvSpPr>
        <p:spPr>
          <a:xfrm>
            <a:off x="483866" y="1721776"/>
            <a:ext cx="2547009" cy="3225966"/>
          </a:xfrm>
        </p:spPr>
        <p:txBody>
          <a:bodyPr>
            <a:normAutofit fontScale="92500" lnSpcReduction="10000"/>
          </a:bodyPr>
          <a:lstStyle/>
          <a:p>
            <a:r>
              <a:rPr lang="en-US" dirty="0"/>
              <a:t>In this plot we can see that there are few applicants in target 0 &amp;1 were employed for 1000 years which is impossible where as majority of the applicants are employed for around 80 -90 years .</a:t>
            </a:r>
            <a:endParaRPr lang="en-IN" dirty="0"/>
          </a:p>
        </p:txBody>
      </p:sp>
      <p:pic>
        <p:nvPicPr>
          <p:cNvPr id="5" name="Picture 4">
            <a:extLst>
              <a:ext uri="{FF2B5EF4-FFF2-40B4-BE49-F238E27FC236}">
                <a16:creationId xmlns:a16="http://schemas.microsoft.com/office/drawing/2014/main" id="{D7FB8589-42AB-552A-64FF-A944D0FE362E}"/>
              </a:ext>
            </a:extLst>
          </p:cNvPr>
          <p:cNvPicPr>
            <a:picLocks noChangeAspect="1"/>
          </p:cNvPicPr>
          <p:nvPr/>
        </p:nvPicPr>
        <p:blipFill>
          <a:blip r:embed="rId2"/>
          <a:stretch>
            <a:fillRect/>
          </a:stretch>
        </p:blipFill>
        <p:spPr>
          <a:xfrm>
            <a:off x="4572000" y="1458931"/>
            <a:ext cx="6945513" cy="4461266"/>
          </a:xfrm>
          <a:prstGeom prst="rect">
            <a:avLst/>
          </a:prstGeom>
        </p:spPr>
      </p:pic>
    </p:spTree>
    <p:extLst>
      <p:ext uri="{BB962C8B-B14F-4D97-AF65-F5344CB8AC3E}">
        <p14:creationId xmlns:p14="http://schemas.microsoft.com/office/powerpoint/2010/main" val="1685616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58D9-1EB7-04D0-2B1C-11E317214188}"/>
              </a:ext>
            </a:extLst>
          </p:cNvPr>
          <p:cNvSpPr>
            <a:spLocks noGrp="1"/>
          </p:cNvSpPr>
          <p:nvPr>
            <p:ph type="title"/>
          </p:nvPr>
        </p:nvSpPr>
        <p:spPr>
          <a:xfrm>
            <a:off x="956478" y="-222607"/>
            <a:ext cx="9905998" cy="1568522"/>
          </a:xfrm>
        </p:spPr>
        <p:txBody>
          <a:bodyPr/>
          <a:lstStyle/>
          <a:p>
            <a:pPr algn="ctr"/>
            <a:r>
              <a:rPr lang="en-US" b="1" u="sng" dirty="0">
                <a:highlight>
                  <a:srgbClr val="008080"/>
                </a:highlight>
              </a:rPr>
              <a:t>Data imbalance</a:t>
            </a:r>
            <a:endParaRPr lang="en-IN" b="1" u="sng" dirty="0">
              <a:highlight>
                <a:srgbClr val="008080"/>
              </a:highlight>
            </a:endParaRPr>
          </a:p>
        </p:txBody>
      </p:sp>
      <p:sp>
        <p:nvSpPr>
          <p:cNvPr id="3" name="Content Placeholder 2">
            <a:extLst>
              <a:ext uri="{FF2B5EF4-FFF2-40B4-BE49-F238E27FC236}">
                <a16:creationId xmlns:a16="http://schemas.microsoft.com/office/drawing/2014/main" id="{09B5F56B-F9DD-F773-E252-406F4EE18CA6}"/>
              </a:ext>
            </a:extLst>
          </p:cNvPr>
          <p:cNvSpPr>
            <a:spLocks noGrp="1"/>
          </p:cNvSpPr>
          <p:nvPr>
            <p:ph idx="1"/>
          </p:nvPr>
        </p:nvSpPr>
        <p:spPr>
          <a:xfrm>
            <a:off x="956478" y="1866899"/>
            <a:ext cx="4406632" cy="4318144"/>
          </a:xfrm>
        </p:spPr>
        <p:txBody>
          <a:bodyPr>
            <a:normAutofit/>
          </a:bodyPr>
          <a:lstStyle/>
          <a:p>
            <a:r>
              <a:rPr lang="en-US" dirty="0"/>
              <a:t>The data imbalanced sheet show the ratio of total applicants with payment difficulties </a:t>
            </a:r>
            <a:r>
              <a:rPr lang="en-US" dirty="0" err="1"/>
              <a:t>i.e</a:t>
            </a:r>
            <a:r>
              <a:rPr lang="en-US" dirty="0"/>
              <a:t> target 1 to the total applicants with the payment mode on time.</a:t>
            </a:r>
          </a:p>
          <a:p>
            <a:r>
              <a:rPr lang="en-IN" dirty="0"/>
              <a:t>Out of total applicants 307511 the percentage of applicants which makes payments on time is 92 % thus makes a majority class  where as the percentage of the applicants in payment difficulties is 8 % thus makes a majority class. </a:t>
            </a:r>
          </a:p>
        </p:txBody>
      </p:sp>
      <p:pic>
        <p:nvPicPr>
          <p:cNvPr id="5" name="Picture 4">
            <a:extLst>
              <a:ext uri="{FF2B5EF4-FFF2-40B4-BE49-F238E27FC236}">
                <a16:creationId xmlns:a16="http://schemas.microsoft.com/office/drawing/2014/main" id="{331C7983-3FCB-3135-B4BA-31D59A528ABF}"/>
              </a:ext>
            </a:extLst>
          </p:cNvPr>
          <p:cNvPicPr>
            <a:picLocks noChangeAspect="1"/>
          </p:cNvPicPr>
          <p:nvPr/>
        </p:nvPicPr>
        <p:blipFill>
          <a:blip r:embed="rId2"/>
          <a:stretch>
            <a:fillRect/>
          </a:stretch>
        </p:blipFill>
        <p:spPr>
          <a:xfrm>
            <a:off x="5763802" y="1684962"/>
            <a:ext cx="6087121" cy="4674742"/>
          </a:xfrm>
          <a:prstGeom prst="rect">
            <a:avLst/>
          </a:prstGeom>
        </p:spPr>
      </p:pic>
    </p:spTree>
    <p:extLst>
      <p:ext uri="{BB962C8B-B14F-4D97-AF65-F5344CB8AC3E}">
        <p14:creationId xmlns:p14="http://schemas.microsoft.com/office/powerpoint/2010/main" val="30057521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217</TotalTime>
  <Words>1642</Words>
  <Application>Microsoft Office PowerPoint</Application>
  <PresentationFormat>Widescreen</PresentationFormat>
  <Paragraphs>53</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Roboto</vt:lpstr>
      <vt:lpstr>Wingdings</vt:lpstr>
      <vt:lpstr>Mesh</vt:lpstr>
      <vt:lpstr>Bank Loan Case Study </vt:lpstr>
      <vt:lpstr>Project Description</vt:lpstr>
      <vt:lpstr> Tech-Stack Used</vt:lpstr>
      <vt:lpstr> Approach</vt:lpstr>
      <vt:lpstr>Data cleaning</vt:lpstr>
      <vt:lpstr>oultliers</vt:lpstr>
      <vt:lpstr>Outliers</vt:lpstr>
      <vt:lpstr>Outliers</vt:lpstr>
      <vt:lpstr>Data imbalance</vt:lpstr>
      <vt:lpstr>Univariate analysis </vt:lpstr>
      <vt:lpstr>Segmented univariant analysis </vt:lpstr>
      <vt:lpstr>Bivariant analysis </vt:lpstr>
      <vt:lpstr>Correlation </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Case Study</dc:title>
  <dc:creator>ayaluri ayyappa</dc:creator>
  <cp:lastModifiedBy>ayaluri ayyappa</cp:lastModifiedBy>
  <cp:revision>2</cp:revision>
  <dcterms:created xsi:type="dcterms:W3CDTF">2024-03-26T15:38:20Z</dcterms:created>
  <dcterms:modified xsi:type="dcterms:W3CDTF">2024-04-03T16:28:39Z</dcterms:modified>
</cp:coreProperties>
</file>