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317" r:id="rId7"/>
    <p:sldId id="318" r:id="rId8"/>
    <p:sldId id="319" r:id="rId9"/>
    <p:sldId id="320" r:id="rId10"/>
    <p:sldId id="321" r:id="rId11"/>
    <p:sldId id="322" r:id="rId12"/>
    <p:sldId id="323"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553D"/>
    <a:srgbClr val="C0A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6" d="100"/>
          <a:sy n="66" d="100"/>
        </p:scale>
        <p:origin x="784" y="44"/>
      </p:cViewPr>
      <p:guideLst>
        <p:guide pos="3863"/>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7965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8557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7199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5274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15225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8AB916E-0291-4359-8EF2-F680C2F1037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405128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AB916E-0291-4359-8EF2-F680C2F10370}"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80210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8AB916E-0291-4359-8EF2-F680C2F10370}"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0672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916E-0291-4359-8EF2-F680C2F10370}"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39906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2834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46348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B916E-0291-4359-8EF2-F680C2F10370}" type="datetimeFigureOut">
              <a:rPr lang="en-IN" smtClean="0"/>
              <a:t>18-04-2024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29618-5129-44D6-BDB6-DC0BF1DCA335}" type="slidenum">
              <a:rPr lang="en-IN" smtClean="0"/>
              <a:t>‹#›</a:t>
            </a:fld>
            <a:endParaRPr lang="en-IN"/>
          </a:p>
        </p:txBody>
      </p:sp>
    </p:spTree>
    <p:extLst>
      <p:ext uri="{BB962C8B-B14F-4D97-AF65-F5344CB8AC3E}">
        <p14:creationId xmlns:p14="http://schemas.microsoft.com/office/powerpoint/2010/main" val="102458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5535" y="2419577"/>
            <a:ext cx="5306261" cy="630942"/>
          </a:xfrm>
          <a:prstGeom prst="rect">
            <a:avLst/>
          </a:prstGeom>
        </p:spPr>
        <p:txBody>
          <a:bodyPr wrap="none">
            <a:spAutoFit/>
          </a:bodyPr>
          <a:lstStyle/>
          <a:p>
            <a:r>
              <a:rPr lang="en-US" sz="3500" b="1" dirty="0">
                <a:solidFill>
                  <a:schemeClr val="tx1">
                    <a:lumMod val="75000"/>
                    <a:lumOff val="25000"/>
                  </a:schemeClr>
                </a:solidFill>
                <a:latin typeface="Century Gothic" panose="020B0502020202020204" pitchFamily="34" charset="0"/>
              </a:rPr>
              <a:t>Hiring Process Analytics</a:t>
            </a:r>
            <a:endParaRPr lang="en-US" sz="3500" b="1" i="0" dirty="0">
              <a:solidFill>
                <a:schemeClr val="tx1">
                  <a:lumMod val="75000"/>
                  <a:lumOff val="25000"/>
                </a:schemeClr>
              </a:solidFill>
              <a:effectLst/>
              <a:latin typeface="Century Gothic" panose="020B0502020202020204" pitchFamily="34" charset="0"/>
            </a:endParaRPr>
          </a:p>
        </p:txBody>
      </p:sp>
      <p:sp>
        <p:nvSpPr>
          <p:cNvPr id="6" name="TextBox 5"/>
          <p:cNvSpPr txBox="1"/>
          <p:nvPr/>
        </p:nvSpPr>
        <p:spPr>
          <a:xfrm>
            <a:off x="4522497" y="3407372"/>
            <a:ext cx="3147005" cy="400110"/>
          </a:xfrm>
          <a:prstGeom prst="rect">
            <a:avLst/>
          </a:prstGeom>
          <a:noFill/>
        </p:spPr>
        <p:txBody>
          <a:bodyPr wrap="square" rtlCol="0">
            <a:spAutoFit/>
          </a:bodyPr>
          <a:lstStyle/>
          <a:p>
            <a:r>
              <a:rPr lang="en-US" sz="2000" dirty="0">
                <a:solidFill>
                  <a:schemeClr val="tx1">
                    <a:lumMod val="75000"/>
                    <a:lumOff val="25000"/>
                  </a:schemeClr>
                </a:solidFill>
                <a:latin typeface="Century Gothic" panose="020B0502020202020204" pitchFamily="34" charset="0"/>
              </a:rPr>
              <a:t>From: Ayaluri Ayyappa</a:t>
            </a:r>
            <a:endParaRPr lang="en-IN" sz="2000"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0518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45406" y="154004"/>
            <a:ext cx="9721516" cy="707886"/>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E. Position Tier Analysis:</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Different positions within a company often have different tiers or levels.</a:t>
            </a:r>
            <a:endParaRPr lang="en-IN" sz="2000" b="1" dirty="0">
              <a:effectLst>
                <a:outerShdw blurRad="38100" dist="38100" dir="2700000" algn="tl">
                  <a:srgbClr val="000000">
                    <a:alpha val="43137"/>
                  </a:srgbClr>
                </a:outerShdw>
              </a:effectLst>
              <a:latin typeface="rockwell" panose="02060603020205020403" pitchFamily="18" charset="0"/>
            </a:endParaRPr>
          </a:p>
        </p:txBody>
      </p:sp>
      <p:sp>
        <p:nvSpPr>
          <p:cNvPr id="2" name="TextBox 1"/>
          <p:cNvSpPr txBox="1"/>
          <p:nvPr/>
        </p:nvSpPr>
        <p:spPr>
          <a:xfrm>
            <a:off x="362890" y="1651139"/>
            <a:ext cx="2072302" cy="3785652"/>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Your Task:</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Use a chart or graph to represent the different position tiers within the company. This will help you understand the distribution of positions across different tiers.</a:t>
            </a:r>
            <a:endParaRPr lang="en-IN" sz="2000" dirty="0">
              <a:effectLst>
                <a:outerShdw blurRad="38100" dist="38100" dir="2700000" algn="tl">
                  <a:srgbClr val="000000">
                    <a:alpha val="43137"/>
                  </a:srgbClr>
                </a:outerShdw>
              </a:effectLst>
              <a:latin typeface="rockwell" panose="02060603020205020403" pitchFamily="18" charset="0"/>
            </a:endParaRPr>
          </a:p>
        </p:txBody>
      </p:sp>
      <p:pic>
        <p:nvPicPr>
          <p:cNvPr id="4" name="Picture 3">
            <a:extLst>
              <a:ext uri="{FF2B5EF4-FFF2-40B4-BE49-F238E27FC236}">
                <a16:creationId xmlns:a16="http://schemas.microsoft.com/office/drawing/2014/main" id="{C731F11D-DD14-B68A-3764-E28A91B6CC9F}"/>
              </a:ext>
            </a:extLst>
          </p:cNvPr>
          <p:cNvPicPr>
            <a:picLocks noChangeAspect="1"/>
          </p:cNvPicPr>
          <p:nvPr/>
        </p:nvPicPr>
        <p:blipFill>
          <a:blip r:embed="rId2"/>
          <a:stretch>
            <a:fillRect/>
          </a:stretch>
        </p:blipFill>
        <p:spPr>
          <a:xfrm>
            <a:off x="3234427" y="1270588"/>
            <a:ext cx="5723146" cy="4116072"/>
          </a:xfrm>
          <a:prstGeom prst="rect">
            <a:avLst/>
          </a:prstGeom>
        </p:spPr>
      </p:pic>
      <p:pic>
        <p:nvPicPr>
          <p:cNvPr id="6" name="Picture 5">
            <a:extLst>
              <a:ext uri="{FF2B5EF4-FFF2-40B4-BE49-F238E27FC236}">
                <a16:creationId xmlns:a16="http://schemas.microsoft.com/office/drawing/2014/main" id="{4FA5FF56-E958-7AB5-88AB-70B77EED07A3}"/>
              </a:ext>
            </a:extLst>
          </p:cNvPr>
          <p:cNvPicPr>
            <a:picLocks noChangeAspect="1"/>
          </p:cNvPicPr>
          <p:nvPr/>
        </p:nvPicPr>
        <p:blipFill>
          <a:blip r:embed="rId3"/>
          <a:stretch>
            <a:fillRect/>
          </a:stretch>
        </p:blipFill>
        <p:spPr>
          <a:xfrm>
            <a:off x="9277550" y="1270588"/>
            <a:ext cx="2819400" cy="3971925"/>
          </a:xfrm>
          <a:prstGeom prst="rect">
            <a:avLst/>
          </a:prstGeom>
        </p:spPr>
      </p:pic>
    </p:spTree>
    <p:extLst>
      <p:ext uri="{BB962C8B-B14F-4D97-AF65-F5344CB8AC3E}">
        <p14:creationId xmlns:p14="http://schemas.microsoft.com/office/powerpoint/2010/main" val="139323677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pPr algn="ctr"/>
            <a:r>
              <a:rPr lang="en-IN" sz="3000" b="1" dirty="0">
                <a:solidFill>
                  <a:schemeClr val="tx1">
                    <a:lumMod val="75000"/>
                    <a:lumOff val="25000"/>
                  </a:schemeClr>
                </a:solidFill>
                <a:latin typeface="Century Gothic" panose="020B0502020202020204" pitchFamily="34" charset="0"/>
              </a:rPr>
              <a:t>Insights</a:t>
            </a:r>
          </a:p>
        </p:txBody>
      </p:sp>
      <p:sp>
        <p:nvSpPr>
          <p:cNvPr id="2" name="TextBox 1"/>
          <p:cNvSpPr txBox="1"/>
          <p:nvPr/>
        </p:nvSpPr>
        <p:spPr>
          <a:xfrm>
            <a:off x="362890" y="1651136"/>
            <a:ext cx="10792790" cy="2400657"/>
          </a:xfrm>
          <a:prstGeom prst="rect">
            <a:avLst/>
          </a:prstGeom>
          <a:noFill/>
        </p:spPr>
        <p:txBody>
          <a:bodyPr wrap="square" rtlCol="0">
            <a:spAutoFit/>
          </a:bodyPr>
          <a:lstStyle/>
          <a:p>
            <a:pPr algn="ctr"/>
            <a:r>
              <a:rPr lang="en-US" sz="2500" dirty="0">
                <a:effectLst>
                  <a:outerShdw blurRad="38100" dist="38100" dir="2700000" algn="tl">
                    <a:srgbClr val="000000">
                      <a:alpha val="43137"/>
                    </a:srgbClr>
                  </a:outerShdw>
                </a:effectLst>
                <a:latin typeface="rockwell" panose="02060603020205020403" pitchFamily="18" charset="0"/>
              </a:rPr>
              <a:t>This report summarizes the data analytics tasks performed on the dataset. The provided results offer insights into various aspects of the company, including hiring patterns, salary distribution, departmental composition, and position tiers. Further analysis and interpretation can be conducted based on these findings to inform decision-making processes within the organization.</a:t>
            </a:r>
            <a:endParaRPr lang="en-IN" sz="2500" dirty="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135177094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pPr algn="ctr"/>
            <a:r>
              <a:rPr lang="en-IN" sz="3000" b="1" dirty="0">
                <a:solidFill>
                  <a:schemeClr val="tx1">
                    <a:lumMod val="75000"/>
                    <a:lumOff val="25000"/>
                  </a:schemeClr>
                </a:solidFill>
                <a:latin typeface="Century Gothic" panose="020B0502020202020204" pitchFamily="34" charset="0"/>
              </a:rPr>
              <a:t>Result</a:t>
            </a:r>
          </a:p>
        </p:txBody>
      </p:sp>
      <p:sp>
        <p:nvSpPr>
          <p:cNvPr id="2" name="TextBox 1"/>
          <p:cNvSpPr txBox="1"/>
          <p:nvPr/>
        </p:nvSpPr>
        <p:spPr>
          <a:xfrm>
            <a:off x="362890" y="1651138"/>
            <a:ext cx="11379931" cy="4985980"/>
          </a:xfrm>
          <a:prstGeom prst="rect">
            <a:avLst/>
          </a:prstGeom>
          <a:noFill/>
        </p:spPr>
        <p:txBody>
          <a:bodyPr wrap="square" rtlCol="0">
            <a:spAutoFit/>
          </a:bodyPr>
          <a:lstStyle/>
          <a:p>
            <a:pPr marL="285750" indent="-285750" algn="ctr">
              <a:buFont typeface="Arial" panose="020B0604020202020204" pitchFamily="34" charset="0"/>
              <a:buChar char="•"/>
            </a:pPr>
            <a:r>
              <a:rPr lang="en-US" sz="2000" dirty="0">
                <a:effectLst>
                  <a:outerShdw blurRad="38100" dist="38100" dir="2700000" algn="tl">
                    <a:srgbClr val="000000">
                      <a:alpha val="43137"/>
                    </a:srgbClr>
                  </a:outerShdw>
                </a:effectLst>
                <a:latin typeface="rockwell" panose="02060603020205020403" pitchFamily="18" charset="0"/>
              </a:rPr>
              <a:t>The project yielded significant insights into the hiring process analytics, contributing to</a:t>
            </a:r>
          </a:p>
          <a:p>
            <a:pPr algn="ctr"/>
            <a:r>
              <a:rPr lang="en-US" sz="2000" dirty="0">
                <a:effectLst>
                  <a:outerShdw blurRad="38100" dist="38100" dir="2700000" algn="tl">
                    <a:srgbClr val="000000">
                      <a:alpha val="43137"/>
                    </a:srgbClr>
                  </a:outerShdw>
                </a:effectLst>
                <a:latin typeface="rockwell" panose="02060603020205020403" pitchFamily="18" charset="0"/>
              </a:rPr>
              <a:t>      a deeper understanding of organizational dynamics. By analyzing hiring patterns, salary</a:t>
            </a:r>
          </a:p>
          <a:p>
            <a:pPr algn="ctr"/>
            <a:r>
              <a:rPr lang="en-US" sz="2000" dirty="0">
                <a:effectLst>
                  <a:outerShdw blurRad="38100" dist="38100" dir="2700000" algn="tl">
                    <a:srgbClr val="000000">
                      <a:alpha val="43137"/>
                    </a:srgbClr>
                  </a:outerShdw>
                </a:effectLst>
                <a:latin typeface="rockwell" panose="02060603020205020403" pitchFamily="18" charset="0"/>
              </a:rPr>
              <a:t>      distribution, and departmental composition, actionable insights were obtained to</a:t>
            </a:r>
          </a:p>
          <a:p>
            <a:pPr algn="ctr"/>
            <a:r>
              <a:rPr lang="en-US" sz="2000" dirty="0">
                <a:effectLst>
                  <a:outerShdw blurRad="38100" dist="38100" dir="2700000" algn="tl">
                    <a:srgbClr val="000000">
                      <a:alpha val="43137"/>
                    </a:srgbClr>
                  </a:outerShdw>
                </a:effectLst>
                <a:latin typeface="rockwell" panose="02060603020205020403" pitchFamily="18" charset="0"/>
              </a:rPr>
              <a:t>      optimize recruitment strategies and drive organizational growth.</a:t>
            </a:r>
          </a:p>
          <a:p>
            <a:pPr algn="ctr"/>
            <a:endParaRPr lang="en-US" sz="2000" dirty="0">
              <a:effectLst>
                <a:outerShdw blurRad="38100" dist="38100" dir="2700000" algn="tl">
                  <a:srgbClr val="000000">
                    <a:alpha val="43137"/>
                  </a:srgbClr>
                </a:outerShdw>
              </a:effectLst>
              <a:latin typeface="rockwell" panose="02060603020205020403" pitchFamily="18" charset="0"/>
            </a:endParaRPr>
          </a:p>
          <a:p>
            <a:pPr marL="285750" lvl="0" indent="-285750" algn="ctr">
              <a:buFont typeface="Arial" panose="020B0604020202020204" pitchFamily="34" charset="0"/>
              <a:buChar char="•"/>
            </a:pPr>
            <a:r>
              <a:rPr lang="en-US" sz="2000" dirty="0">
                <a:effectLst>
                  <a:outerShdw blurRad="38100" dist="38100" dir="2700000" algn="tl">
                    <a:srgbClr val="000000">
                      <a:alpha val="43137"/>
                    </a:srgbClr>
                  </a:outerShdw>
                </a:effectLst>
                <a:latin typeface="rockwell" panose="02060603020205020403" pitchFamily="18" charset="0"/>
              </a:rPr>
              <a:t>In this project I was able to get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I also got experience in Data Preprocessing like Data Cleaning in this project as the data required some cleaning. I can </a:t>
            </a:r>
            <a:r>
              <a:rPr lang="en-US" sz="2000" b="1" dirty="0">
                <a:effectLst>
                  <a:outerShdw blurRad="38100" dist="38100" dir="2700000" algn="tl">
                    <a:srgbClr val="000000">
                      <a:alpha val="43137"/>
                    </a:srgbClr>
                  </a:outerShdw>
                </a:effectLst>
                <a:latin typeface="rockwell" panose="02060603020205020403" pitchFamily="18" charset="0"/>
              </a:rPr>
              <a:t>communicate</a:t>
            </a:r>
            <a:r>
              <a:rPr lang="en-US" sz="2000" dirty="0">
                <a:effectLst>
                  <a:outerShdw blurRad="38100" dist="38100" dir="2700000" algn="tl">
                    <a:srgbClr val="000000">
                      <a:alpha val="43137"/>
                    </a:srgbClr>
                  </a:outerShdw>
                </a:effectLst>
                <a:latin typeface="rockwell" panose="02060603020205020403" pitchFamily="18" charset="0"/>
              </a:rPr>
              <a:t> the insights to the hiring department as per the requirements using which they can make proper </a:t>
            </a:r>
            <a:r>
              <a:rPr lang="en-US" sz="2000" b="1" dirty="0">
                <a:effectLst>
                  <a:outerShdw blurRad="38100" dist="38100" dir="2700000" algn="tl">
                    <a:srgbClr val="000000">
                      <a:alpha val="43137"/>
                    </a:srgbClr>
                  </a:outerShdw>
                </a:effectLst>
                <a:latin typeface="rockwell" panose="02060603020205020403" pitchFamily="18" charset="0"/>
              </a:rPr>
              <a:t>data-driven decisions</a:t>
            </a:r>
            <a:r>
              <a:rPr lang="en-US" sz="2000" dirty="0">
                <a:effectLst>
                  <a:outerShdw blurRad="38100" dist="38100" dir="2700000" algn="tl">
                    <a:srgbClr val="000000">
                      <a:alpha val="43137"/>
                    </a:srgbClr>
                  </a:outerShdw>
                </a:effectLst>
                <a:latin typeface="rockwell" panose="02060603020205020403" pitchFamily="18" charset="0"/>
              </a:rPr>
              <a:t>.</a:t>
            </a:r>
            <a:endParaRPr lang="en-IN" sz="2000" dirty="0">
              <a:effectLst>
                <a:outerShdw blurRad="38100" dist="38100" dir="2700000" algn="tl">
                  <a:srgbClr val="000000">
                    <a:alpha val="43137"/>
                  </a:srgbClr>
                </a:outerShdw>
              </a:effectLst>
              <a:latin typeface="rockwell" panose="02060603020205020403" pitchFamily="18" charset="0"/>
            </a:endParaRPr>
          </a:p>
          <a:p>
            <a:pPr lvl="0" algn="ctr"/>
            <a:endParaRPr lang="en-US" sz="2000" dirty="0">
              <a:effectLst>
                <a:outerShdw blurRad="38100" dist="38100" dir="2700000" algn="tl">
                  <a:srgbClr val="000000">
                    <a:alpha val="43137"/>
                  </a:srgbClr>
                </a:outerShdw>
              </a:effectLst>
              <a:latin typeface="rockwell" panose="02060603020205020403" pitchFamily="18" charset="0"/>
            </a:endParaRPr>
          </a:p>
          <a:p>
            <a:pPr marL="285750" lvl="0" indent="-285750" algn="ctr">
              <a:buFont typeface="Arial" panose="020B0604020202020204" pitchFamily="34" charset="0"/>
              <a:buChar char="•"/>
            </a:pPr>
            <a:r>
              <a:rPr lang="en-US" sz="2000" dirty="0">
                <a:effectLst>
                  <a:outerShdw blurRad="38100" dist="38100" dir="2700000" algn="tl">
                    <a:srgbClr val="000000">
                      <a:alpha val="43137"/>
                    </a:srgbClr>
                  </a:outerShdw>
                </a:effectLst>
                <a:latin typeface="rockwell" panose="02060603020205020403" pitchFamily="18" charset="0"/>
              </a:rPr>
              <a:t>This Project has also helped me in understanding the various </a:t>
            </a:r>
            <a:r>
              <a:rPr lang="en-US" sz="2000" b="1" dirty="0">
                <a:effectLst>
                  <a:outerShdw blurRad="38100" dist="38100" dir="2700000" algn="tl">
                    <a:srgbClr val="000000">
                      <a:alpha val="43137"/>
                    </a:srgbClr>
                  </a:outerShdw>
                </a:effectLst>
                <a:latin typeface="rockwell" panose="02060603020205020403" pitchFamily="18" charset="0"/>
              </a:rPr>
              <a:t>functions of MS-Excel </a:t>
            </a:r>
            <a:r>
              <a:rPr lang="en-US" sz="2000" dirty="0">
                <a:effectLst>
                  <a:outerShdw blurRad="38100" dist="38100" dir="2700000" algn="tl">
                    <a:srgbClr val="000000">
                      <a:alpha val="43137"/>
                    </a:srgbClr>
                  </a:outerShdw>
                </a:effectLst>
                <a:latin typeface="rockwell" panose="02060603020205020403" pitchFamily="18" charset="0"/>
              </a:rPr>
              <a:t>and its working</a:t>
            </a:r>
            <a:r>
              <a:rPr lang="en-US" sz="1800" dirty="0"/>
              <a:t>.</a:t>
            </a:r>
            <a:endParaRPr lang="en-IN" sz="1800" dirty="0"/>
          </a:p>
          <a:p>
            <a:endParaRPr lang="en-IN" dirty="0"/>
          </a:p>
        </p:txBody>
      </p:sp>
    </p:spTree>
    <p:extLst>
      <p:ext uri="{BB962C8B-B14F-4D97-AF65-F5344CB8AC3E}">
        <p14:creationId xmlns:p14="http://schemas.microsoft.com/office/powerpoint/2010/main" val="338656293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0777" y="3071497"/>
            <a:ext cx="3126374" cy="769441"/>
          </a:xfrm>
          <a:prstGeom prst="rect">
            <a:avLst/>
          </a:prstGeom>
          <a:noFill/>
        </p:spPr>
        <p:txBody>
          <a:bodyPr wrap="square" rtlCol="0">
            <a:spAutoFit/>
          </a:bodyPr>
          <a:lstStyle/>
          <a:p>
            <a:r>
              <a:rPr lang="en-US" sz="4400" b="1">
                <a:solidFill>
                  <a:schemeClr val="tx1">
                    <a:lumMod val="75000"/>
                    <a:lumOff val="25000"/>
                  </a:schemeClr>
                </a:solidFill>
                <a:latin typeface="Century Gothic" panose="020B0502020202020204" pitchFamily="34" charset="0"/>
              </a:rPr>
              <a:t>Thank You</a:t>
            </a:r>
            <a:endParaRPr lang="en-IN" sz="4400" b="1">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40425658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a:off x="658992" y="1039178"/>
            <a:ext cx="5245605" cy="5701440"/>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 Same Side Corner Rectangle 10"/>
          <p:cNvSpPr/>
          <p:nvPr/>
        </p:nvSpPr>
        <p:spPr>
          <a:xfrm rot="5400000">
            <a:off x="6360431" y="1039180"/>
            <a:ext cx="5245603" cy="5701438"/>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3713" y="470265"/>
            <a:ext cx="3657600"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Project Description</a:t>
            </a:r>
          </a:p>
        </p:txBody>
      </p:sp>
      <p:sp>
        <p:nvSpPr>
          <p:cNvPr id="5" name="TextBox 4"/>
          <p:cNvSpPr txBox="1"/>
          <p:nvPr/>
        </p:nvSpPr>
        <p:spPr>
          <a:xfrm>
            <a:off x="640081" y="1841867"/>
            <a:ext cx="4422808" cy="2862322"/>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D0D0D"/>
                </a:solidFill>
                <a:effectLst/>
                <a:latin typeface="Calibri" panose="020F0502020204030204" pitchFamily="34" charset="0"/>
                <a:ea typeface="Calibri" panose="020F0502020204030204" pitchFamily="34" charset="0"/>
              </a:rPr>
              <a:t>The project was designed to conduct comprehensive data analytics on the hiring process within a company, with the primary objective of gaining insights into various aspects such as gender distribution, salary analysis, departmental composition, and position tiers. By </a:t>
            </a:r>
            <a:r>
              <a:rPr lang="en-IN" sz="1800" dirty="0" err="1">
                <a:solidFill>
                  <a:srgbClr val="0D0D0D"/>
                </a:solidFill>
                <a:effectLst/>
                <a:latin typeface="Calibri" panose="020F0502020204030204" pitchFamily="34" charset="0"/>
                <a:ea typeface="Calibri" panose="020F0502020204030204" pitchFamily="34" charset="0"/>
              </a:rPr>
              <a:t>analyzing</a:t>
            </a:r>
            <a:r>
              <a:rPr lang="en-IN" sz="1800" dirty="0">
                <a:solidFill>
                  <a:srgbClr val="0D0D0D"/>
                </a:solidFill>
                <a:effectLst/>
                <a:latin typeface="Calibri" panose="020F0502020204030204" pitchFamily="34" charset="0"/>
                <a:ea typeface="Calibri" panose="020F0502020204030204" pitchFamily="34" charset="0"/>
              </a:rPr>
              <a:t> these factors, the project aimed to provide valuable insights into hiring patterns and organizational dynamics</a:t>
            </a:r>
            <a:endParaRPr lang="en-US" dirty="0"/>
          </a:p>
        </p:txBody>
      </p:sp>
      <p:sp>
        <p:nvSpPr>
          <p:cNvPr id="7" name="TextBox 6"/>
          <p:cNvSpPr txBox="1"/>
          <p:nvPr/>
        </p:nvSpPr>
        <p:spPr>
          <a:xfrm>
            <a:off x="10198599" y="6532192"/>
            <a:ext cx="1423851" cy="241766"/>
          </a:xfrm>
          <a:prstGeom prst="rect">
            <a:avLst/>
          </a:prstGeom>
          <a:noFill/>
        </p:spPr>
        <p:txBody>
          <a:bodyPr wrap="square" rtlCol="0">
            <a:spAutoFit/>
          </a:bodyPr>
          <a:lstStyle/>
          <a:p>
            <a:r>
              <a:rPr lang="en-IN" sz="800"/>
              <a:t>Image Source: Google Images</a:t>
            </a:r>
          </a:p>
        </p:txBody>
      </p:sp>
      <p:pic>
        <p:nvPicPr>
          <p:cNvPr id="8" name="Picture 7">
            <a:extLst>
              <a:ext uri="{FF2B5EF4-FFF2-40B4-BE49-F238E27FC236}">
                <a16:creationId xmlns:a16="http://schemas.microsoft.com/office/drawing/2014/main" id="{B3E387EA-9C42-F5B2-1C80-A09EBFF65E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314" y="2252315"/>
            <a:ext cx="5227136" cy="3275165"/>
          </a:xfrm>
          <a:prstGeom prst="rect">
            <a:avLst/>
          </a:prstGeom>
        </p:spPr>
      </p:pic>
    </p:spTree>
    <p:extLst>
      <p:ext uri="{BB962C8B-B14F-4D97-AF65-F5344CB8AC3E}">
        <p14:creationId xmlns:p14="http://schemas.microsoft.com/office/powerpoint/2010/main" val="267609216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4951" y="1296690"/>
            <a:ext cx="11459142" cy="527315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 name="Straight Connector 1"/>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97086" y="470265"/>
            <a:ext cx="2070193"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Approach</a:t>
            </a:r>
          </a:p>
        </p:txBody>
      </p:sp>
      <p:sp>
        <p:nvSpPr>
          <p:cNvPr id="4" name="TextBox 3"/>
          <p:cNvSpPr txBox="1"/>
          <p:nvPr/>
        </p:nvSpPr>
        <p:spPr>
          <a:xfrm>
            <a:off x="653143" y="1419617"/>
            <a:ext cx="5479039" cy="4493538"/>
          </a:xfrm>
          <a:prstGeom prst="rect">
            <a:avLst/>
          </a:prstGeom>
          <a:noFill/>
        </p:spPr>
        <p:txBody>
          <a:bodyPr wrap="square" rtlCol="0">
            <a:spAutoFit/>
          </a:bodyPr>
          <a:lstStyle/>
          <a:p>
            <a:pPr marL="285750" indent="-285750">
              <a:buFont typeface="Arial" panose="020B0604020202020204" pitchFamily="34" charset="0"/>
              <a:buChar char="•"/>
            </a:pPr>
            <a:r>
              <a:rPr lang="en-US" dirty="0"/>
              <a:t>We had received a dataset containing information related to Hiring process like applicant ID, date of interview, hired or not, gender of candidate, department and post of vacancies, salary offered.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first tried to understand the whole dataset</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800" dirty="0">
                <a:solidFill>
                  <a:srgbClr val="0D0D0D"/>
                </a:solidFill>
                <a:effectLst/>
                <a:latin typeface="Calibri" panose="020F0502020204030204" pitchFamily="34" charset="0"/>
                <a:ea typeface="Calibri" panose="020F0502020204030204" pitchFamily="34" charset="0"/>
              </a:rPr>
              <a:t>To accomplish the project objectives, a systematic approach was followed. A dataset containing relevant information on hires, including gender, salary, department, and position, was obtained. Microsoft Excel 2022 was selected as the primary tool for data analysis due to its versatility and robust capabilities in handling tabular data. Specific techniques such as pivot tables, charts, and formulas were employed to </a:t>
            </a:r>
            <a:r>
              <a:rPr lang="en-IN" sz="1800" dirty="0" err="1">
                <a:solidFill>
                  <a:srgbClr val="0D0D0D"/>
                </a:solidFill>
                <a:effectLst/>
                <a:latin typeface="Calibri" panose="020F0502020204030204" pitchFamily="34" charset="0"/>
                <a:ea typeface="Calibri" panose="020F0502020204030204" pitchFamily="34" charset="0"/>
              </a:rPr>
              <a:t>analyze</a:t>
            </a:r>
            <a:r>
              <a:rPr lang="en-IN" sz="1800" dirty="0">
                <a:solidFill>
                  <a:srgbClr val="0D0D0D"/>
                </a:solidFill>
                <a:effectLst/>
                <a:latin typeface="Calibri" panose="020F0502020204030204" pitchFamily="34" charset="0"/>
                <a:ea typeface="Calibri" panose="020F0502020204030204" pitchFamily="34" charset="0"/>
              </a:rPr>
              <a:t> the dataset and extract meaningful insights</a:t>
            </a:r>
            <a:endParaRPr lang="en-US" sz="1600" dirty="0"/>
          </a:p>
        </p:txBody>
      </p:sp>
      <p:sp>
        <p:nvSpPr>
          <p:cNvPr id="8" name="TextBox 7"/>
          <p:cNvSpPr txBox="1"/>
          <p:nvPr/>
        </p:nvSpPr>
        <p:spPr>
          <a:xfrm>
            <a:off x="10231235" y="6563216"/>
            <a:ext cx="1423851" cy="241766"/>
          </a:xfrm>
          <a:prstGeom prst="rect">
            <a:avLst/>
          </a:prstGeom>
          <a:noFill/>
        </p:spPr>
        <p:txBody>
          <a:bodyPr wrap="square" rtlCol="0">
            <a:spAutoFit/>
          </a:bodyPr>
          <a:lstStyle/>
          <a:p>
            <a:r>
              <a:rPr lang="en-IN" sz="800"/>
              <a:t>Image Source: Google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319" y="1458806"/>
            <a:ext cx="4876190" cy="4876190"/>
          </a:xfrm>
          <a:prstGeom prst="rect">
            <a:avLst/>
          </a:prstGeom>
        </p:spPr>
      </p:pic>
    </p:spTree>
    <p:extLst>
      <p:ext uri="{BB962C8B-B14F-4D97-AF65-F5344CB8AC3E}">
        <p14:creationId xmlns:p14="http://schemas.microsoft.com/office/powerpoint/2010/main" val="126193784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03385" y="1701519"/>
            <a:ext cx="10874327" cy="402403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99238" y="437774"/>
            <a:ext cx="3301326"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Tech-Stack Used</a:t>
            </a:r>
          </a:p>
        </p:txBody>
      </p:sp>
      <p:sp>
        <p:nvSpPr>
          <p:cNvPr id="5" name="TextBox 4"/>
          <p:cNvSpPr txBox="1"/>
          <p:nvPr/>
        </p:nvSpPr>
        <p:spPr>
          <a:xfrm>
            <a:off x="1018903" y="2595876"/>
            <a:ext cx="5113610" cy="2260042"/>
          </a:xfrm>
          <a:prstGeom prst="rect">
            <a:avLst/>
          </a:prstGeom>
          <a:noFill/>
        </p:spPr>
        <p:txBody>
          <a:bodyPr wrap="square" rtlCol="0">
            <a:spAutoFit/>
          </a:bodyPr>
          <a:lstStyle/>
          <a:p>
            <a:pPr marL="6350" indent="-6350">
              <a:lnSpc>
                <a:spcPct val="112000"/>
              </a:lnSpc>
              <a:spcAft>
                <a:spcPts val="105"/>
              </a:spcAft>
            </a:pPr>
            <a:r>
              <a:rPr lang="en-IN" sz="1800" b="1" kern="100" dirty="0">
                <a:solidFill>
                  <a:srgbClr val="0D0D0D"/>
                </a:solidFill>
                <a:effectLst/>
                <a:latin typeface="Calibri" panose="020F0502020204030204" pitchFamily="34" charset="0"/>
                <a:ea typeface="Calibri" panose="020F0502020204030204" pitchFamily="34" charset="0"/>
              </a:rPr>
              <a:t>Software: Microsoft Excel 2022</a:t>
            </a:r>
          </a:p>
          <a:p>
            <a:pPr marL="6350" indent="-6350">
              <a:lnSpc>
                <a:spcPct val="112000"/>
              </a:lnSpc>
              <a:spcAft>
                <a:spcPts val="1595"/>
              </a:spcAft>
            </a:pPr>
            <a:r>
              <a:rPr lang="en-IN" sz="1800" b="1" kern="100" dirty="0">
                <a:solidFill>
                  <a:srgbClr val="0D0D0D"/>
                </a:solidFill>
                <a:effectLst/>
                <a:latin typeface="Calibri" panose="020F0502020204030204" pitchFamily="34" charset="0"/>
                <a:ea typeface="Calibri" panose="020F0502020204030204" pitchFamily="34" charset="0"/>
              </a:rPr>
              <a:t>Purpose</a:t>
            </a:r>
            <a:r>
              <a:rPr lang="en-IN" sz="1800" kern="100" dirty="0">
                <a:solidFill>
                  <a:srgbClr val="0D0D0D"/>
                </a:solidFill>
                <a:effectLst/>
                <a:latin typeface="Calibri" panose="020F0502020204030204" pitchFamily="34" charset="0"/>
                <a:ea typeface="Calibri" panose="020F0502020204030204" pitchFamily="34" charset="0"/>
              </a:rPr>
              <a:t>: Excel was chosen for its extensive data analysis functionalities, including pivot tables, charts, and statistical functions. It facilitated in-depth exploration and visualization of the hiring data, enabling a thorough understanding of the underlying trends and patterns.</a:t>
            </a:r>
          </a:p>
        </p:txBody>
      </p:sp>
      <p:sp>
        <p:nvSpPr>
          <p:cNvPr id="9" name="TextBox 8"/>
          <p:cNvSpPr txBox="1"/>
          <p:nvPr/>
        </p:nvSpPr>
        <p:spPr>
          <a:xfrm>
            <a:off x="9968551" y="5740331"/>
            <a:ext cx="1423851" cy="241766"/>
          </a:xfrm>
          <a:prstGeom prst="rect">
            <a:avLst/>
          </a:prstGeom>
          <a:noFill/>
        </p:spPr>
        <p:txBody>
          <a:bodyPr wrap="square" rtlCol="0">
            <a:spAutoFit/>
          </a:bodyPr>
          <a:lstStyle/>
          <a:p>
            <a:r>
              <a:rPr lang="en-IN" sz="800"/>
              <a:t>Image Source: Google Images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030" y="2483665"/>
            <a:ext cx="4772963" cy="2333448"/>
          </a:xfrm>
          <a:prstGeom prst="rect">
            <a:avLst/>
          </a:prstGeom>
        </p:spPr>
      </p:pic>
    </p:spTree>
    <p:extLst>
      <p:ext uri="{BB962C8B-B14F-4D97-AF65-F5344CB8AC3E}">
        <p14:creationId xmlns:p14="http://schemas.microsoft.com/office/powerpoint/2010/main" val="411126927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52946" y="1545348"/>
            <a:ext cx="11599817" cy="4489691"/>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20640" y="323361"/>
            <a:ext cx="3950719" cy="553998"/>
          </a:xfrm>
          <a:prstGeom prst="rect">
            <a:avLst/>
          </a:prstGeom>
          <a:noFill/>
        </p:spPr>
        <p:txBody>
          <a:bodyPr wrap="square" rtlCol="0">
            <a:spAutoFit/>
          </a:bodyPr>
          <a:lstStyle/>
          <a:p>
            <a:pPr algn="ctr"/>
            <a:r>
              <a:rPr lang="en-US" sz="3000" b="1" dirty="0">
                <a:solidFill>
                  <a:schemeClr val="tx1">
                    <a:lumMod val="75000"/>
                    <a:lumOff val="25000"/>
                  </a:schemeClr>
                </a:solidFill>
                <a:latin typeface="Century Gothic" panose="020B0502020202020204" pitchFamily="34" charset="0"/>
              </a:rPr>
              <a:t>I</a:t>
            </a:r>
            <a:r>
              <a:rPr lang="en-IN" sz="3000" b="1" dirty="0" err="1">
                <a:solidFill>
                  <a:schemeClr val="tx1">
                    <a:lumMod val="75000"/>
                    <a:lumOff val="25000"/>
                  </a:schemeClr>
                </a:solidFill>
                <a:latin typeface="Century Gothic" panose="020B0502020202020204" pitchFamily="34" charset="0"/>
              </a:rPr>
              <a:t>nsights</a:t>
            </a:r>
            <a:endParaRPr lang="en-IN" sz="3000" b="1" dirty="0">
              <a:solidFill>
                <a:schemeClr val="tx1">
                  <a:lumMod val="75000"/>
                  <a:lumOff val="25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D9440A23-7E4C-2118-173B-34F08FAC5A51}"/>
              </a:ext>
            </a:extLst>
          </p:cNvPr>
          <p:cNvSpPr txBox="1"/>
          <p:nvPr/>
        </p:nvSpPr>
        <p:spPr>
          <a:xfrm>
            <a:off x="1588168" y="2117562"/>
            <a:ext cx="8222381" cy="2578206"/>
          </a:xfrm>
          <a:prstGeom prst="rect">
            <a:avLst/>
          </a:prstGeom>
          <a:noFill/>
        </p:spPr>
        <p:txBody>
          <a:bodyPr wrap="square">
            <a:spAutoFit/>
          </a:bodyPr>
          <a:lstStyle/>
          <a:p>
            <a:pPr marL="6350" indent="-6350">
              <a:lnSpc>
                <a:spcPct val="112000"/>
              </a:lnSpc>
              <a:spcAft>
                <a:spcPts val="1595"/>
              </a:spcAft>
            </a:pPr>
            <a:r>
              <a:rPr lang="en-IN" sz="1800" kern="100" dirty="0">
                <a:solidFill>
                  <a:srgbClr val="0D0D0D"/>
                </a:solidFill>
                <a:effectLst/>
                <a:latin typeface="Arial" panose="020B0604020202020204" pitchFamily="34" charset="0"/>
                <a:ea typeface="Calibri" panose="020F0502020204030204" pitchFamily="34" charset="0"/>
                <a:cs typeface="Arial" panose="020B0604020202020204" pitchFamily="34" charset="0"/>
              </a:rPr>
              <a:t>Through the data analytics process, several key insights were uncovered:</a:t>
            </a:r>
          </a:p>
          <a:p>
            <a:pPr marL="342900" lvl="0" indent="-342900" fontAlgn="base">
              <a:lnSpc>
                <a:spcPct val="112000"/>
              </a:lnSpc>
              <a:spcAft>
                <a:spcPts val="110"/>
              </a:spcAft>
              <a:buClr>
                <a:srgbClr val="0D0D0D"/>
              </a:buClr>
              <a:buSzPts val="12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Analysis of gender distribution provided insight.</a:t>
            </a:r>
          </a:p>
          <a:p>
            <a:pPr marL="342900" lvl="0" indent="-342900" fontAlgn="base">
              <a:lnSpc>
                <a:spcPct val="112000"/>
              </a:lnSpc>
              <a:spcAft>
                <a:spcPts val="110"/>
              </a:spcAft>
              <a:buClr>
                <a:srgbClr val="0D0D0D"/>
              </a:buClr>
              <a:buSzPts val="12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Salary analysis revealed.</a:t>
            </a:r>
          </a:p>
          <a:p>
            <a:pPr marL="342900" lvl="0" indent="-342900" fontAlgn="base">
              <a:lnSpc>
                <a:spcPct val="112000"/>
              </a:lnSpc>
              <a:spcAft>
                <a:spcPts val="1595"/>
              </a:spcAft>
              <a:buClr>
                <a:srgbClr val="0D0D0D"/>
              </a:buClr>
              <a:buSzPts val="12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Examination of departmental composition highlighted.. </a:t>
            </a:r>
          </a:p>
          <a:p>
            <a:pPr marL="342900" lvl="0" indent="-342900" fontAlgn="base">
              <a:lnSpc>
                <a:spcPct val="112000"/>
              </a:lnSpc>
              <a:spcAft>
                <a:spcPts val="1595"/>
              </a:spcAft>
              <a:buClr>
                <a:srgbClr val="0D0D0D"/>
              </a:buClr>
              <a:buSzPts val="12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Analysis of position tiers uncovered..</a:t>
            </a:r>
          </a:p>
          <a:p>
            <a:pPr marL="6350" indent="-6350">
              <a:lnSpc>
                <a:spcPct val="112000"/>
              </a:lnSpc>
              <a:spcAft>
                <a:spcPts val="1595"/>
              </a:spcAft>
            </a:pPr>
            <a:r>
              <a:rPr lang="en-IN" sz="1800" kern="100" dirty="0">
                <a:solidFill>
                  <a:srgbClr val="0D0D0D"/>
                </a:solidFill>
                <a:effectLst/>
                <a:latin typeface="Calibri" panose="020F0502020204030204" pitchFamily="34" charset="0"/>
                <a:ea typeface="Calibri" panose="020F0502020204030204" pitchFamily="34" charset="0"/>
              </a:rPr>
              <a:t>Meaningful trends and patterns were observed in the data, shedding light on.</a:t>
            </a:r>
          </a:p>
        </p:txBody>
      </p:sp>
    </p:spTree>
    <p:extLst>
      <p:ext uri="{BB962C8B-B14F-4D97-AF65-F5344CB8AC3E}">
        <p14:creationId xmlns:p14="http://schemas.microsoft.com/office/powerpoint/2010/main" val="338984673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23816" y="236330"/>
            <a:ext cx="9683015" cy="707886"/>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A. Hiring Analysis:</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The hiring process involves bringing new individuals into the organization for various roles.</a:t>
            </a:r>
            <a:endParaRPr lang="en-IN" sz="2000" b="1" dirty="0">
              <a:effectLst>
                <a:outerShdw blurRad="38100" dist="38100" dir="2700000" algn="tl">
                  <a:srgbClr val="000000">
                    <a:alpha val="43137"/>
                  </a:srgbClr>
                </a:outerShdw>
              </a:effectLst>
              <a:latin typeface="rockwell" panose="02060603020205020403" pitchFamily="18" charset="0"/>
            </a:endParaRPr>
          </a:p>
        </p:txBody>
      </p:sp>
      <p:sp>
        <p:nvSpPr>
          <p:cNvPr id="2" name="TextBox 1"/>
          <p:cNvSpPr txBox="1"/>
          <p:nvPr/>
        </p:nvSpPr>
        <p:spPr>
          <a:xfrm>
            <a:off x="187976" y="3130764"/>
            <a:ext cx="2497472" cy="2308324"/>
          </a:xfrm>
          <a:prstGeom prst="rect">
            <a:avLst/>
          </a:prstGeom>
          <a:noFill/>
        </p:spPr>
        <p:txBody>
          <a:bodyPr wrap="square" rtlCol="0">
            <a:spAutoFit/>
          </a:bodyPr>
          <a:lstStyle/>
          <a:p>
            <a:r>
              <a:rPr lang="en-IN" sz="1800" kern="100" dirty="0">
                <a:solidFill>
                  <a:srgbClr val="0D0D0D"/>
                </a:solidFill>
                <a:effectLst>
                  <a:outerShdw blurRad="38100" dist="38100" dir="2700000" algn="tl">
                    <a:srgbClr val="000000">
                      <a:alpha val="43137"/>
                    </a:srgbClr>
                  </a:outerShdw>
                </a:effectLst>
                <a:latin typeface="rockwell" panose="02060603020205020403" pitchFamily="18" charset="0"/>
                <a:ea typeface="Calibri" panose="020F0502020204030204" pitchFamily="34" charset="0"/>
              </a:rPr>
              <a:t>Your Task: Determine the gender distribution of hires. How many males and females have been hired by the company?</a:t>
            </a:r>
          </a:p>
          <a:p>
            <a:endParaRPr lang="en-IN" dirty="0"/>
          </a:p>
        </p:txBody>
      </p:sp>
      <p:pic>
        <p:nvPicPr>
          <p:cNvPr id="4" name="Picture 3">
            <a:extLst>
              <a:ext uri="{FF2B5EF4-FFF2-40B4-BE49-F238E27FC236}">
                <a16:creationId xmlns:a16="http://schemas.microsoft.com/office/drawing/2014/main" id="{85229777-95F3-7205-974A-E1B82BDEC44D}"/>
              </a:ext>
            </a:extLst>
          </p:cNvPr>
          <p:cNvPicPr>
            <a:picLocks noChangeAspect="1"/>
          </p:cNvPicPr>
          <p:nvPr/>
        </p:nvPicPr>
        <p:blipFill>
          <a:blip r:embed="rId2"/>
          <a:stretch>
            <a:fillRect/>
          </a:stretch>
        </p:blipFill>
        <p:spPr>
          <a:xfrm>
            <a:off x="4360246" y="3211359"/>
            <a:ext cx="6997566" cy="3111927"/>
          </a:xfrm>
          <a:prstGeom prst="rect">
            <a:avLst/>
          </a:prstGeom>
        </p:spPr>
      </p:pic>
      <p:pic>
        <p:nvPicPr>
          <p:cNvPr id="6" name="Picture 5">
            <a:extLst>
              <a:ext uri="{FF2B5EF4-FFF2-40B4-BE49-F238E27FC236}">
                <a16:creationId xmlns:a16="http://schemas.microsoft.com/office/drawing/2014/main" id="{1BA39301-090A-8C3C-35DE-B5D7DEB059B3}"/>
              </a:ext>
            </a:extLst>
          </p:cNvPr>
          <p:cNvPicPr>
            <a:picLocks noChangeAspect="1"/>
          </p:cNvPicPr>
          <p:nvPr/>
        </p:nvPicPr>
        <p:blipFill>
          <a:blip r:embed="rId3"/>
          <a:stretch>
            <a:fillRect/>
          </a:stretch>
        </p:blipFill>
        <p:spPr>
          <a:xfrm>
            <a:off x="5712945" y="1228695"/>
            <a:ext cx="4663089" cy="1617589"/>
          </a:xfrm>
          <a:prstGeom prst="rect">
            <a:avLst/>
          </a:prstGeom>
        </p:spPr>
      </p:pic>
    </p:spTree>
    <p:extLst>
      <p:ext uri="{BB962C8B-B14F-4D97-AF65-F5344CB8AC3E}">
        <p14:creationId xmlns:p14="http://schemas.microsoft.com/office/powerpoint/2010/main" val="21347629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897" y="2044005"/>
            <a:ext cx="2511059" cy="2000548"/>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Your Task:</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What is the average salary offered by this company? Use Excel functions to calculate this</a:t>
            </a:r>
            <a:r>
              <a:rPr lang="en-US" sz="2400" b="0" i="0" dirty="0">
                <a:solidFill>
                  <a:srgbClr val="8492A6"/>
                </a:solidFill>
                <a:effectLst/>
                <a:highlight>
                  <a:srgbClr val="FFFFFF"/>
                </a:highlight>
                <a:latin typeface="Manrope"/>
              </a:rPr>
              <a:t>.</a:t>
            </a:r>
            <a:endParaRPr lang="en-IN" dirty="0"/>
          </a:p>
        </p:txBody>
      </p:sp>
      <p:sp>
        <p:nvSpPr>
          <p:cNvPr id="3" name="TextBox 2">
            <a:extLst>
              <a:ext uri="{FF2B5EF4-FFF2-40B4-BE49-F238E27FC236}">
                <a16:creationId xmlns:a16="http://schemas.microsoft.com/office/drawing/2014/main" id="{339DD60A-1951-A1A8-5F22-6F81C94B6F4A}"/>
              </a:ext>
            </a:extLst>
          </p:cNvPr>
          <p:cNvSpPr txBox="1"/>
          <p:nvPr/>
        </p:nvSpPr>
        <p:spPr>
          <a:xfrm>
            <a:off x="1278555" y="144380"/>
            <a:ext cx="9634889" cy="707886"/>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B. Salary Analysis:</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The average salary is calculated by adding up the salaries of a group of employees and then dividing the total by the number of employees.</a:t>
            </a:r>
            <a:endParaRPr lang="en-IN" sz="2000" dirty="0">
              <a:effectLst>
                <a:outerShdw blurRad="38100" dist="38100" dir="2700000" algn="tl">
                  <a:srgbClr val="000000">
                    <a:alpha val="43137"/>
                  </a:srgbClr>
                </a:outerShdw>
              </a:effectLst>
              <a:latin typeface="rockwell" panose="02060603020205020403" pitchFamily="18" charset="0"/>
            </a:endParaRPr>
          </a:p>
        </p:txBody>
      </p:sp>
      <p:pic>
        <p:nvPicPr>
          <p:cNvPr id="7" name="Picture 6">
            <a:extLst>
              <a:ext uri="{FF2B5EF4-FFF2-40B4-BE49-F238E27FC236}">
                <a16:creationId xmlns:a16="http://schemas.microsoft.com/office/drawing/2014/main" id="{12D01F3C-8627-4ECF-45FA-800AFC37B4F3}"/>
              </a:ext>
            </a:extLst>
          </p:cNvPr>
          <p:cNvPicPr>
            <a:picLocks noChangeAspect="1"/>
          </p:cNvPicPr>
          <p:nvPr/>
        </p:nvPicPr>
        <p:blipFill>
          <a:blip r:embed="rId2"/>
          <a:stretch>
            <a:fillRect/>
          </a:stretch>
        </p:blipFill>
        <p:spPr>
          <a:xfrm>
            <a:off x="4095316" y="3782728"/>
            <a:ext cx="7652787" cy="3075272"/>
          </a:xfrm>
          <a:prstGeom prst="rect">
            <a:avLst/>
          </a:prstGeom>
        </p:spPr>
      </p:pic>
      <p:pic>
        <p:nvPicPr>
          <p:cNvPr id="10" name="Picture 9">
            <a:extLst>
              <a:ext uri="{FF2B5EF4-FFF2-40B4-BE49-F238E27FC236}">
                <a16:creationId xmlns:a16="http://schemas.microsoft.com/office/drawing/2014/main" id="{596885BE-E210-D38A-9397-F09E87034EDE}"/>
              </a:ext>
            </a:extLst>
          </p:cNvPr>
          <p:cNvPicPr>
            <a:picLocks noChangeAspect="1"/>
          </p:cNvPicPr>
          <p:nvPr/>
        </p:nvPicPr>
        <p:blipFill>
          <a:blip r:embed="rId3"/>
          <a:stretch>
            <a:fillRect/>
          </a:stretch>
        </p:blipFill>
        <p:spPr>
          <a:xfrm>
            <a:off x="4668253" y="1043730"/>
            <a:ext cx="6381549" cy="2294045"/>
          </a:xfrm>
          <a:prstGeom prst="rect">
            <a:avLst/>
          </a:prstGeom>
        </p:spPr>
      </p:pic>
    </p:spTree>
    <p:extLst>
      <p:ext uri="{BB962C8B-B14F-4D97-AF65-F5344CB8AC3E}">
        <p14:creationId xmlns:p14="http://schemas.microsoft.com/office/powerpoint/2010/main" val="410049926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139" y="2219028"/>
            <a:ext cx="2476563" cy="2246769"/>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Your Task:</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Create class intervals for the salaries in the company. This will help you understand the salary distribution</a:t>
            </a:r>
            <a:r>
              <a:rPr lang="en-US" b="0" i="0" dirty="0">
                <a:solidFill>
                  <a:srgbClr val="8492A6"/>
                </a:solidFill>
                <a:effectLst/>
                <a:highlight>
                  <a:srgbClr val="FFFFFF"/>
                </a:highlight>
                <a:latin typeface="Manrope"/>
              </a:rPr>
              <a:t>.</a:t>
            </a:r>
            <a:endParaRPr lang="en-IN" dirty="0"/>
          </a:p>
        </p:txBody>
      </p:sp>
      <p:sp>
        <p:nvSpPr>
          <p:cNvPr id="3" name="TextBox 2">
            <a:extLst>
              <a:ext uri="{FF2B5EF4-FFF2-40B4-BE49-F238E27FC236}">
                <a16:creationId xmlns:a16="http://schemas.microsoft.com/office/drawing/2014/main" id="{0218E995-FFFC-73E1-5A04-DDA2D2FAE0A0}"/>
              </a:ext>
            </a:extLst>
          </p:cNvPr>
          <p:cNvSpPr txBox="1"/>
          <p:nvPr/>
        </p:nvSpPr>
        <p:spPr>
          <a:xfrm>
            <a:off x="1405289" y="173255"/>
            <a:ext cx="9904395" cy="1015663"/>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C. Salary Distribution:</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Class intervals represent ranges of values, in this case, salary ranges. The class interval is the difference between the upper and lower limits of a class.</a:t>
            </a:r>
            <a:endParaRPr lang="en-IN" sz="2000" dirty="0">
              <a:effectLst>
                <a:outerShdw blurRad="38100" dist="38100" dir="2700000" algn="tl">
                  <a:srgbClr val="000000">
                    <a:alpha val="43137"/>
                  </a:srgbClr>
                </a:outerShdw>
              </a:effectLst>
              <a:latin typeface="rockwell" panose="02060603020205020403" pitchFamily="18" charset="0"/>
            </a:endParaRPr>
          </a:p>
        </p:txBody>
      </p:sp>
      <p:pic>
        <p:nvPicPr>
          <p:cNvPr id="5" name="Picture 4">
            <a:extLst>
              <a:ext uri="{FF2B5EF4-FFF2-40B4-BE49-F238E27FC236}">
                <a16:creationId xmlns:a16="http://schemas.microsoft.com/office/drawing/2014/main" id="{5579EF97-2027-0FC6-2A61-D2898A8B0F25}"/>
              </a:ext>
            </a:extLst>
          </p:cNvPr>
          <p:cNvPicPr>
            <a:picLocks noChangeAspect="1"/>
          </p:cNvPicPr>
          <p:nvPr/>
        </p:nvPicPr>
        <p:blipFill>
          <a:blip r:embed="rId2"/>
          <a:stretch>
            <a:fillRect/>
          </a:stretch>
        </p:blipFill>
        <p:spPr>
          <a:xfrm>
            <a:off x="3371832" y="1987679"/>
            <a:ext cx="8348531" cy="3489096"/>
          </a:xfrm>
          <a:prstGeom prst="rect">
            <a:avLst/>
          </a:prstGeom>
        </p:spPr>
      </p:pic>
    </p:spTree>
    <p:extLst>
      <p:ext uri="{BB962C8B-B14F-4D97-AF65-F5344CB8AC3E}">
        <p14:creationId xmlns:p14="http://schemas.microsoft.com/office/powerpoint/2010/main" val="38809808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530418" y="282025"/>
            <a:ext cx="8912994" cy="707886"/>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D. Departmental Analysis:</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Visualizing data through charts and plots is a crucial part of data analysis.</a:t>
            </a:r>
            <a:endParaRPr lang="en-IN" sz="2000" b="1" dirty="0">
              <a:effectLst>
                <a:outerShdw blurRad="38100" dist="38100" dir="2700000" algn="tl">
                  <a:srgbClr val="000000">
                    <a:alpha val="43137"/>
                  </a:srgbClr>
                </a:outerShdw>
              </a:effectLst>
              <a:latin typeface="rockwell" panose="02060603020205020403" pitchFamily="18" charset="0"/>
            </a:endParaRPr>
          </a:p>
        </p:txBody>
      </p:sp>
      <p:sp>
        <p:nvSpPr>
          <p:cNvPr id="2" name="TextBox 1"/>
          <p:cNvSpPr txBox="1"/>
          <p:nvPr/>
        </p:nvSpPr>
        <p:spPr>
          <a:xfrm>
            <a:off x="503891" y="2170902"/>
            <a:ext cx="2361059" cy="3170099"/>
          </a:xfrm>
          <a:prstGeom prst="rect">
            <a:avLst/>
          </a:prstGeom>
          <a:noFill/>
        </p:spPr>
        <p:txBody>
          <a:bodyPr wrap="square" rtlCol="0">
            <a:spAutoFit/>
          </a:bodyPr>
          <a:lstStyle/>
          <a:p>
            <a:r>
              <a:rPr lang="en-US" sz="2000" b="1" i="0" dirty="0">
                <a:effectLst>
                  <a:outerShdw blurRad="38100" dist="38100" dir="2700000" algn="tl">
                    <a:srgbClr val="000000">
                      <a:alpha val="43137"/>
                    </a:srgbClr>
                  </a:outerShdw>
                </a:effectLst>
                <a:highlight>
                  <a:srgbClr val="FFFFFF"/>
                </a:highlight>
                <a:latin typeface="rockwell" panose="02060603020205020403" pitchFamily="18" charset="0"/>
              </a:rPr>
              <a:t>Your Task:</a:t>
            </a:r>
            <a:r>
              <a:rPr lang="en-US" sz="2000" b="0" i="0" dirty="0">
                <a:effectLst>
                  <a:outerShdw blurRad="38100" dist="38100" dir="2700000" algn="tl">
                    <a:srgbClr val="000000">
                      <a:alpha val="43137"/>
                    </a:srgbClr>
                  </a:outerShdw>
                </a:effectLst>
                <a:highlight>
                  <a:srgbClr val="FFFFFF"/>
                </a:highlight>
                <a:latin typeface="rockwell" panose="02060603020205020403" pitchFamily="18" charset="0"/>
              </a:rPr>
              <a:t> Use a pie chart, bar graph, or any other suitable visualization to show the proportion of people working in different departments.</a:t>
            </a:r>
            <a:endParaRPr lang="en-IN" sz="2000" dirty="0">
              <a:effectLst>
                <a:outerShdw blurRad="38100" dist="38100" dir="2700000" algn="tl">
                  <a:srgbClr val="000000">
                    <a:alpha val="43137"/>
                  </a:srgbClr>
                </a:outerShdw>
              </a:effectLst>
              <a:latin typeface="rockwell" panose="02060603020205020403" pitchFamily="18" charset="0"/>
            </a:endParaRPr>
          </a:p>
        </p:txBody>
      </p:sp>
      <p:pic>
        <p:nvPicPr>
          <p:cNvPr id="4" name="Picture 3">
            <a:extLst>
              <a:ext uri="{FF2B5EF4-FFF2-40B4-BE49-F238E27FC236}">
                <a16:creationId xmlns:a16="http://schemas.microsoft.com/office/drawing/2014/main" id="{75914801-6905-BBC9-715D-A99D15E7D84E}"/>
              </a:ext>
            </a:extLst>
          </p:cNvPr>
          <p:cNvPicPr>
            <a:picLocks noChangeAspect="1"/>
          </p:cNvPicPr>
          <p:nvPr/>
        </p:nvPicPr>
        <p:blipFill>
          <a:blip r:embed="rId2"/>
          <a:stretch>
            <a:fillRect/>
          </a:stretch>
        </p:blipFill>
        <p:spPr>
          <a:xfrm>
            <a:off x="8200725" y="1829523"/>
            <a:ext cx="3910756" cy="3800463"/>
          </a:xfrm>
          <a:prstGeom prst="rect">
            <a:avLst/>
          </a:prstGeom>
        </p:spPr>
      </p:pic>
      <p:pic>
        <p:nvPicPr>
          <p:cNvPr id="6" name="Picture 5">
            <a:extLst>
              <a:ext uri="{FF2B5EF4-FFF2-40B4-BE49-F238E27FC236}">
                <a16:creationId xmlns:a16="http://schemas.microsoft.com/office/drawing/2014/main" id="{BED4FA4E-9C5C-4B69-DB37-6D7B9635AC7B}"/>
              </a:ext>
            </a:extLst>
          </p:cNvPr>
          <p:cNvPicPr>
            <a:picLocks noChangeAspect="1"/>
          </p:cNvPicPr>
          <p:nvPr/>
        </p:nvPicPr>
        <p:blipFill>
          <a:blip r:embed="rId3"/>
          <a:stretch>
            <a:fillRect/>
          </a:stretch>
        </p:blipFill>
        <p:spPr>
          <a:xfrm>
            <a:off x="3012707" y="1829523"/>
            <a:ext cx="4993822" cy="3800463"/>
          </a:xfrm>
          <a:prstGeom prst="rect">
            <a:avLst/>
          </a:prstGeom>
        </p:spPr>
      </p:pic>
    </p:spTree>
    <p:extLst>
      <p:ext uri="{BB962C8B-B14F-4D97-AF65-F5344CB8AC3E}">
        <p14:creationId xmlns:p14="http://schemas.microsoft.com/office/powerpoint/2010/main" val="1610248853"/>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3566</TotalTime>
  <Words>776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Century Gothic</vt:lpstr>
      <vt:lpstr>Manrope</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ayaluri ayyappa</cp:lastModifiedBy>
  <cp:revision>87</cp:revision>
  <dcterms:created xsi:type="dcterms:W3CDTF">2023-07-23T07:15:00Z</dcterms:created>
  <dcterms:modified xsi:type="dcterms:W3CDTF">2024-04-19T05:05:24Z</dcterms:modified>
</cp:coreProperties>
</file>