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luri ayyappa" userId="2d4f8c0bd3bc2c2f" providerId="LiveId" clId="{8924E030-9CC6-43FA-ABFC-05DD037DE78E}"/>
    <pc:docChg chg="undo custSel delSld modSld">
      <pc:chgData name="ayaluri ayyappa" userId="2d4f8c0bd3bc2c2f" providerId="LiveId" clId="{8924E030-9CC6-43FA-ABFC-05DD037DE78E}" dt="2024-04-18T10:40:31.356" v="321" actId="13926"/>
      <pc:docMkLst>
        <pc:docMk/>
      </pc:docMkLst>
      <pc:sldChg chg="modSp mod">
        <pc:chgData name="ayaluri ayyappa" userId="2d4f8c0bd3bc2c2f" providerId="LiveId" clId="{8924E030-9CC6-43FA-ABFC-05DD037DE78E}" dt="2024-04-18T10:40:31.356" v="321" actId="13926"/>
        <pc:sldMkLst>
          <pc:docMk/>
          <pc:sldMk cId="3731134124" sldId="257"/>
        </pc:sldMkLst>
        <pc:spChg chg="mod">
          <ac:chgData name="ayaluri ayyappa" userId="2d4f8c0bd3bc2c2f" providerId="LiveId" clId="{8924E030-9CC6-43FA-ABFC-05DD037DE78E}" dt="2024-04-18T10:40:31.356" v="321" actId="13926"/>
          <ac:spMkLst>
            <pc:docMk/>
            <pc:sldMk cId="3731134124" sldId="257"/>
            <ac:spMk id="2" creationId="{6DEE2040-1A16-4A4D-B072-2DCC1CED01C9}"/>
          </ac:spMkLst>
        </pc:spChg>
      </pc:sldChg>
      <pc:sldChg chg="modSp mod">
        <pc:chgData name="ayaluri ayyappa" userId="2d4f8c0bd3bc2c2f" providerId="LiveId" clId="{8924E030-9CC6-43FA-ABFC-05DD037DE78E}" dt="2024-04-18T10:40:24.416" v="320" actId="13926"/>
        <pc:sldMkLst>
          <pc:docMk/>
          <pc:sldMk cId="1888647568" sldId="258"/>
        </pc:sldMkLst>
        <pc:spChg chg="mod">
          <ac:chgData name="ayaluri ayyappa" userId="2d4f8c0bd3bc2c2f" providerId="LiveId" clId="{8924E030-9CC6-43FA-ABFC-05DD037DE78E}" dt="2024-04-18T10:40:24.416" v="320" actId="13926"/>
          <ac:spMkLst>
            <pc:docMk/>
            <pc:sldMk cId="1888647568" sldId="258"/>
            <ac:spMk id="2" creationId="{7181EC96-CF17-41C0-BDDF-C0E5EA49E37C}"/>
          </ac:spMkLst>
        </pc:spChg>
      </pc:sldChg>
      <pc:sldChg chg="modSp mod">
        <pc:chgData name="ayaluri ayyappa" userId="2d4f8c0bd3bc2c2f" providerId="LiveId" clId="{8924E030-9CC6-43FA-ABFC-05DD037DE78E}" dt="2024-04-18T10:40:13.966" v="318" actId="13926"/>
        <pc:sldMkLst>
          <pc:docMk/>
          <pc:sldMk cId="1582321395" sldId="259"/>
        </pc:sldMkLst>
        <pc:spChg chg="mod">
          <ac:chgData name="ayaluri ayyappa" userId="2d4f8c0bd3bc2c2f" providerId="LiveId" clId="{8924E030-9CC6-43FA-ABFC-05DD037DE78E}" dt="2024-04-18T10:40:13.966" v="318" actId="13926"/>
          <ac:spMkLst>
            <pc:docMk/>
            <pc:sldMk cId="1582321395" sldId="259"/>
            <ac:spMk id="2" creationId="{B9FAE41D-15D2-44BE-BF21-0E7795A54CC6}"/>
          </ac:spMkLst>
        </pc:spChg>
      </pc:sldChg>
      <pc:sldChg chg="addSp modSp mod">
        <pc:chgData name="ayaluri ayyappa" userId="2d4f8c0bd3bc2c2f" providerId="LiveId" clId="{8924E030-9CC6-43FA-ABFC-05DD037DE78E}" dt="2024-04-18T10:06:24.401" v="7" actId="14100"/>
        <pc:sldMkLst>
          <pc:docMk/>
          <pc:sldMk cId="1360925496" sldId="263"/>
        </pc:sldMkLst>
        <pc:spChg chg="mod">
          <ac:chgData name="ayaluri ayyappa" userId="2d4f8c0bd3bc2c2f" providerId="LiveId" clId="{8924E030-9CC6-43FA-ABFC-05DD037DE78E}" dt="2024-04-18T10:06:13.139" v="2" actId="14100"/>
          <ac:spMkLst>
            <pc:docMk/>
            <pc:sldMk cId="1360925496" sldId="263"/>
            <ac:spMk id="3" creationId="{53FDF8FD-AE15-4DA9-A5AF-D445DFC3AEB2}"/>
          </ac:spMkLst>
        </pc:spChg>
        <pc:picChg chg="add mod">
          <ac:chgData name="ayaluri ayyappa" userId="2d4f8c0bd3bc2c2f" providerId="LiveId" clId="{8924E030-9CC6-43FA-ABFC-05DD037DE78E}" dt="2024-04-18T10:06:24.401" v="7" actId="14100"/>
          <ac:picMkLst>
            <pc:docMk/>
            <pc:sldMk cId="1360925496" sldId="263"/>
            <ac:picMk id="5" creationId="{E8D1CCAD-52B9-C8C3-AD12-4F5FA535FA21}"/>
          </ac:picMkLst>
        </pc:picChg>
      </pc:sldChg>
      <pc:sldChg chg="addSp delSp modSp mod">
        <pc:chgData name="ayaluri ayyappa" userId="2d4f8c0bd3bc2c2f" providerId="LiveId" clId="{8924E030-9CC6-43FA-ABFC-05DD037DE78E}" dt="2024-04-18T10:15:45.231" v="112" actId="14100"/>
        <pc:sldMkLst>
          <pc:docMk/>
          <pc:sldMk cId="2931116293" sldId="264"/>
        </pc:sldMkLst>
        <pc:spChg chg="mod">
          <ac:chgData name="ayaluri ayyappa" userId="2d4f8c0bd3bc2c2f" providerId="LiveId" clId="{8924E030-9CC6-43FA-ABFC-05DD037DE78E}" dt="2024-04-18T10:13:53.422" v="76" actId="1076"/>
          <ac:spMkLst>
            <pc:docMk/>
            <pc:sldMk cId="2931116293" sldId="264"/>
            <ac:spMk id="2" creationId="{5016D047-E25C-4034-A795-00FCF385AF0E}"/>
          </ac:spMkLst>
        </pc:spChg>
        <pc:spChg chg="mod">
          <ac:chgData name="ayaluri ayyappa" userId="2d4f8c0bd3bc2c2f" providerId="LiveId" clId="{8924E030-9CC6-43FA-ABFC-05DD037DE78E}" dt="2024-04-18T10:10:41.985" v="55" actId="14100"/>
          <ac:spMkLst>
            <pc:docMk/>
            <pc:sldMk cId="2931116293" sldId="264"/>
            <ac:spMk id="3" creationId="{B5D2D0F6-F5CB-421E-9E11-55B70C40E6D5}"/>
          </ac:spMkLst>
        </pc:spChg>
        <pc:spChg chg="add del mod">
          <ac:chgData name="ayaluri ayyappa" userId="2d4f8c0bd3bc2c2f" providerId="LiveId" clId="{8924E030-9CC6-43FA-ABFC-05DD037DE78E}" dt="2024-04-18T10:13:57.759" v="89" actId="478"/>
          <ac:spMkLst>
            <pc:docMk/>
            <pc:sldMk cId="2931116293" sldId="264"/>
            <ac:spMk id="6" creationId="{538B047C-13A1-9298-F35E-77107A0D2B33}"/>
          </ac:spMkLst>
        </pc:spChg>
        <pc:spChg chg="add del mod">
          <ac:chgData name="ayaluri ayyappa" userId="2d4f8c0bd3bc2c2f" providerId="LiveId" clId="{8924E030-9CC6-43FA-ABFC-05DD037DE78E}" dt="2024-04-18T10:14:04.181" v="91" actId="478"/>
          <ac:spMkLst>
            <pc:docMk/>
            <pc:sldMk cId="2931116293" sldId="264"/>
            <ac:spMk id="10" creationId="{A94090D6-E45B-1ABD-5CE0-A324A2D127B7}"/>
          </ac:spMkLst>
        </pc:spChg>
        <pc:spChg chg="add del mod">
          <ac:chgData name="ayaluri ayyappa" userId="2d4f8c0bd3bc2c2f" providerId="LiveId" clId="{8924E030-9CC6-43FA-ABFC-05DD037DE78E}" dt="2024-04-18T10:14:29.655" v="96" actId="478"/>
          <ac:spMkLst>
            <pc:docMk/>
            <pc:sldMk cId="2931116293" sldId="264"/>
            <ac:spMk id="14" creationId="{831093A2-F1FB-4B19-274C-960684128321}"/>
          </ac:spMkLst>
        </pc:spChg>
        <pc:spChg chg="add mod">
          <ac:chgData name="ayaluri ayyappa" userId="2d4f8c0bd3bc2c2f" providerId="LiveId" clId="{8924E030-9CC6-43FA-ABFC-05DD037DE78E}" dt="2024-04-18T10:15:30.993" v="108" actId="14100"/>
          <ac:spMkLst>
            <pc:docMk/>
            <pc:sldMk cId="2931116293" sldId="264"/>
            <ac:spMk id="16" creationId="{F45FC5BE-FC71-92BD-BA7A-B7BE99E9C4A8}"/>
          </ac:spMkLst>
        </pc:spChg>
        <pc:graphicFrameChg chg="add del mod modGraphic">
          <ac:chgData name="ayaluri ayyappa" userId="2d4f8c0bd3bc2c2f" providerId="LiveId" clId="{8924E030-9CC6-43FA-ABFC-05DD037DE78E}" dt="2024-04-18T10:15:05.915" v="102" actId="478"/>
          <ac:graphicFrameMkLst>
            <pc:docMk/>
            <pc:sldMk cId="2931116293" sldId="264"/>
            <ac:graphicFrameMk id="4" creationId="{A3C485C9-E13B-4F5A-8FE2-5582C66FEF5B}"/>
          </ac:graphicFrameMkLst>
        </pc:graphicFrameChg>
        <pc:picChg chg="add del mod">
          <ac:chgData name="ayaluri ayyappa" userId="2d4f8c0bd3bc2c2f" providerId="LiveId" clId="{8924E030-9CC6-43FA-ABFC-05DD037DE78E}" dt="2024-04-18T10:13:57.277" v="88" actId="22"/>
          <ac:picMkLst>
            <pc:docMk/>
            <pc:sldMk cId="2931116293" sldId="264"/>
            <ac:picMk id="8" creationId="{627C0536-F4BF-5EFC-3F19-C735A6FEC332}"/>
          </ac:picMkLst>
        </pc:picChg>
        <pc:picChg chg="add del">
          <ac:chgData name="ayaluri ayyappa" userId="2d4f8c0bd3bc2c2f" providerId="LiveId" clId="{8924E030-9CC6-43FA-ABFC-05DD037DE78E}" dt="2024-04-18T10:14:32.574" v="97" actId="478"/>
          <ac:picMkLst>
            <pc:docMk/>
            <pc:sldMk cId="2931116293" sldId="264"/>
            <ac:picMk id="12" creationId="{B32B3D71-F079-B0D4-D3A8-CDD29ADA224B}"/>
          </ac:picMkLst>
        </pc:picChg>
        <pc:picChg chg="add mod">
          <ac:chgData name="ayaluri ayyappa" userId="2d4f8c0bd3bc2c2f" providerId="LiveId" clId="{8924E030-9CC6-43FA-ABFC-05DD037DE78E}" dt="2024-04-18T10:15:45.231" v="112" actId="14100"/>
          <ac:picMkLst>
            <pc:docMk/>
            <pc:sldMk cId="2931116293" sldId="264"/>
            <ac:picMk id="18" creationId="{30295E6D-AC9D-303C-0F12-3C61E14E972F}"/>
          </ac:picMkLst>
        </pc:picChg>
      </pc:sldChg>
      <pc:sldChg chg="addSp delSp modSp mod">
        <pc:chgData name="ayaluri ayyappa" userId="2d4f8c0bd3bc2c2f" providerId="LiveId" clId="{8924E030-9CC6-43FA-ABFC-05DD037DE78E}" dt="2024-04-18T10:30:31.866" v="237" actId="14100"/>
        <pc:sldMkLst>
          <pc:docMk/>
          <pc:sldMk cId="4045892702" sldId="265"/>
        </pc:sldMkLst>
        <pc:spChg chg="mod">
          <ac:chgData name="ayaluri ayyappa" userId="2d4f8c0bd3bc2c2f" providerId="LiveId" clId="{8924E030-9CC6-43FA-ABFC-05DD037DE78E}" dt="2024-04-18T10:18:15.928" v="162" actId="2711"/>
          <ac:spMkLst>
            <pc:docMk/>
            <pc:sldMk cId="4045892702" sldId="265"/>
            <ac:spMk id="2" creationId="{B7CD1D54-C79A-44B8-B37C-EE3C1D5621B1}"/>
          </ac:spMkLst>
        </pc:spChg>
        <pc:spChg chg="del mod">
          <ac:chgData name="ayaluri ayyappa" userId="2d4f8c0bd3bc2c2f" providerId="LiveId" clId="{8924E030-9CC6-43FA-ABFC-05DD037DE78E}" dt="2024-04-18T10:16:32.340" v="131" actId="478"/>
          <ac:spMkLst>
            <pc:docMk/>
            <pc:sldMk cId="4045892702" sldId="265"/>
            <ac:spMk id="5" creationId="{4E407E26-9A39-49A9-A4DF-B0E9D8B64E86}"/>
          </ac:spMkLst>
        </pc:spChg>
        <pc:spChg chg="add del mod">
          <ac:chgData name="ayaluri ayyappa" userId="2d4f8c0bd3bc2c2f" providerId="LiveId" clId="{8924E030-9CC6-43FA-ABFC-05DD037DE78E}" dt="2024-04-18T10:29:39.609" v="234" actId="1076"/>
          <ac:spMkLst>
            <pc:docMk/>
            <pc:sldMk cId="4045892702" sldId="265"/>
            <ac:spMk id="10" creationId="{F18C1476-6D05-4BDD-9971-FD4A3D94F246}"/>
          </ac:spMkLst>
        </pc:spChg>
        <pc:graphicFrameChg chg="add del modGraphic">
          <ac:chgData name="ayaluri ayyappa" userId="2d4f8c0bd3bc2c2f" providerId="LiveId" clId="{8924E030-9CC6-43FA-ABFC-05DD037DE78E}" dt="2024-04-18T10:17:33.239" v="153" actId="478"/>
          <ac:graphicFrameMkLst>
            <pc:docMk/>
            <pc:sldMk cId="4045892702" sldId="265"/>
            <ac:graphicFrameMk id="3" creationId="{C7A48B74-4F7B-4F1D-A0CC-033AAD5C48D5}"/>
          </ac:graphicFrameMkLst>
        </pc:graphicFrameChg>
        <pc:picChg chg="add mod">
          <ac:chgData name="ayaluri ayyappa" userId="2d4f8c0bd3bc2c2f" providerId="LiveId" clId="{8924E030-9CC6-43FA-ABFC-05DD037DE78E}" dt="2024-04-18T10:30:31.866" v="237" actId="14100"/>
          <ac:picMkLst>
            <pc:docMk/>
            <pc:sldMk cId="4045892702" sldId="265"/>
            <ac:picMk id="6" creationId="{16FC661A-8A1B-1A34-522C-7ED068209425}"/>
          </ac:picMkLst>
        </pc:picChg>
      </pc:sldChg>
      <pc:sldChg chg="addSp delSp modSp mod">
        <pc:chgData name="ayaluri ayyappa" userId="2d4f8c0bd3bc2c2f" providerId="LiveId" clId="{8924E030-9CC6-43FA-ABFC-05DD037DE78E}" dt="2024-04-18T10:34:44.450" v="303" actId="1076"/>
        <pc:sldMkLst>
          <pc:docMk/>
          <pc:sldMk cId="2265046570" sldId="266"/>
        </pc:sldMkLst>
        <pc:spChg chg="mod">
          <ac:chgData name="ayaluri ayyappa" userId="2d4f8c0bd3bc2c2f" providerId="LiveId" clId="{8924E030-9CC6-43FA-ABFC-05DD037DE78E}" dt="2024-04-18T10:34:00.100" v="293" actId="14100"/>
          <ac:spMkLst>
            <pc:docMk/>
            <pc:sldMk cId="2265046570" sldId="266"/>
            <ac:spMk id="2" creationId="{ADDC29E7-0220-4766-A67F-418CDE5E9B37}"/>
          </ac:spMkLst>
        </pc:spChg>
        <pc:spChg chg="mod">
          <ac:chgData name="ayaluri ayyappa" userId="2d4f8c0bd3bc2c2f" providerId="LiveId" clId="{8924E030-9CC6-43FA-ABFC-05DD037DE78E}" dt="2024-04-18T10:34:35.255" v="302" actId="27636"/>
          <ac:spMkLst>
            <pc:docMk/>
            <pc:sldMk cId="2265046570" sldId="266"/>
            <ac:spMk id="7" creationId="{1044B07F-6704-488E-AE45-51BFA56D67B0}"/>
          </ac:spMkLst>
        </pc:spChg>
        <pc:graphicFrameChg chg="del">
          <ac:chgData name="ayaluri ayyappa" userId="2d4f8c0bd3bc2c2f" providerId="LiveId" clId="{8924E030-9CC6-43FA-ABFC-05DD037DE78E}" dt="2024-04-18T10:33:46.347" v="289" actId="478"/>
          <ac:graphicFrameMkLst>
            <pc:docMk/>
            <pc:sldMk cId="2265046570" sldId="266"/>
            <ac:graphicFrameMk id="5" creationId="{29B362A1-B075-4F67-9654-8643C7DFD802}"/>
          </ac:graphicFrameMkLst>
        </pc:graphicFrameChg>
        <pc:graphicFrameChg chg="del">
          <ac:chgData name="ayaluri ayyappa" userId="2d4f8c0bd3bc2c2f" providerId="LiveId" clId="{8924E030-9CC6-43FA-ABFC-05DD037DE78E}" dt="2024-04-18T10:32:32.345" v="243" actId="478"/>
          <ac:graphicFrameMkLst>
            <pc:docMk/>
            <pc:sldMk cId="2265046570" sldId="266"/>
            <ac:graphicFrameMk id="8" creationId="{DEE8BE25-5F3B-4316-9847-9E8C3A29CF1D}"/>
          </ac:graphicFrameMkLst>
        </pc:graphicFrameChg>
        <pc:picChg chg="add mod">
          <ac:chgData name="ayaluri ayyappa" userId="2d4f8c0bd3bc2c2f" providerId="LiveId" clId="{8924E030-9CC6-43FA-ABFC-05DD037DE78E}" dt="2024-04-18T10:34:44.450" v="303" actId="1076"/>
          <ac:picMkLst>
            <pc:docMk/>
            <pc:sldMk cId="2265046570" sldId="266"/>
            <ac:picMk id="4" creationId="{1C817687-0B44-2B80-0941-95C222EF1AE8}"/>
          </ac:picMkLst>
        </pc:picChg>
      </pc:sldChg>
      <pc:sldChg chg="del">
        <pc:chgData name="ayaluri ayyappa" userId="2d4f8c0bd3bc2c2f" providerId="LiveId" clId="{8924E030-9CC6-43FA-ABFC-05DD037DE78E}" dt="2024-04-18T10:34:56.686" v="304" actId="2696"/>
        <pc:sldMkLst>
          <pc:docMk/>
          <pc:sldMk cId="3373509804" sldId="267"/>
        </pc:sldMkLst>
      </pc:sldChg>
      <pc:sldChg chg="del">
        <pc:chgData name="ayaluri ayyappa" userId="2d4f8c0bd3bc2c2f" providerId="LiveId" clId="{8924E030-9CC6-43FA-ABFC-05DD037DE78E}" dt="2024-04-18T10:35:01.026" v="305" actId="2696"/>
        <pc:sldMkLst>
          <pc:docMk/>
          <pc:sldMk cId="3507171811" sldId="268"/>
        </pc:sldMkLst>
      </pc:sldChg>
      <pc:sldChg chg="modSp mod">
        <pc:chgData name="ayaluri ayyappa" userId="2d4f8c0bd3bc2c2f" providerId="LiveId" clId="{8924E030-9CC6-43FA-ABFC-05DD037DE78E}" dt="2024-04-18T10:36:04.299" v="316" actId="13926"/>
        <pc:sldMkLst>
          <pc:docMk/>
          <pc:sldMk cId="3220797560" sldId="269"/>
        </pc:sldMkLst>
        <pc:spChg chg="mod">
          <ac:chgData name="ayaluri ayyappa" userId="2d4f8c0bd3bc2c2f" providerId="LiveId" clId="{8924E030-9CC6-43FA-ABFC-05DD037DE78E}" dt="2024-04-18T10:36:04.299" v="316" actId="13926"/>
          <ac:spMkLst>
            <pc:docMk/>
            <pc:sldMk cId="3220797560" sldId="269"/>
            <ac:spMk id="2" creationId="{1E1E71F6-4460-4EA0-A90F-F3D47200AAD8}"/>
          </ac:spMkLst>
        </pc:spChg>
        <pc:spChg chg="mod">
          <ac:chgData name="ayaluri ayyappa" userId="2d4f8c0bd3bc2c2f" providerId="LiveId" clId="{8924E030-9CC6-43FA-ABFC-05DD037DE78E}" dt="2024-04-18T10:35:54.585" v="314" actId="255"/>
          <ac:spMkLst>
            <pc:docMk/>
            <pc:sldMk cId="3220797560" sldId="269"/>
            <ac:spMk id="5" creationId="{B4EE744F-13A1-40A0-94FA-E5D11F3044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4/18/2024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p:txBody>
          <a:bodyPr/>
          <a:lstStyle/>
          <a:p>
            <a:r>
              <a:rPr lang="en-IN" dirty="0"/>
              <a:t>IMDB-Movie Analysis</a:t>
            </a:r>
            <a:br>
              <a:rPr lang="en-IN" dirty="0"/>
            </a:br>
            <a:r>
              <a:rPr lang="en-IN" dirty="0"/>
              <a:t>(REUPLOADED after correction)</a:t>
            </a:r>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1D54-C79A-44B8-B37C-EE3C1D5621B1}"/>
              </a:ext>
            </a:extLst>
          </p:cNvPr>
          <p:cNvSpPr>
            <a:spLocks noGrp="1"/>
          </p:cNvSpPr>
          <p:nvPr>
            <p:ph type="title"/>
          </p:nvPr>
        </p:nvSpPr>
        <p:spPr>
          <a:xfrm>
            <a:off x="0" y="-10510"/>
            <a:ext cx="10353761" cy="1326321"/>
          </a:xfrm>
        </p:spPr>
        <p:txBody>
          <a:bodyPr>
            <a:normAutofit/>
          </a:bodyPr>
          <a:lstStyle/>
          <a:p>
            <a:r>
              <a:rPr lang="en-US" dirty="0"/>
              <a:t>5 </a:t>
            </a:r>
            <a:r>
              <a:rPr lang="en-US" sz="2200" dirty="0">
                <a:effectLst/>
              </a:rPr>
              <a:t>.</a:t>
            </a:r>
            <a:r>
              <a:rPr lang="en-US" sz="2200" b="0" i="0" dirty="0">
                <a:solidFill>
                  <a:srgbClr val="8492A6"/>
                </a:solidFill>
                <a:effectLst/>
                <a:highlight>
                  <a:srgbClr val="FFFFFF"/>
                </a:highlight>
                <a:latin typeface="Manrope"/>
              </a:rPr>
              <a:t> </a:t>
            </a:r>
            <a:r>
              <a:rPr lang="en-US" sz="2000" b="0" i="0" dirty="0">
                <a:effectLst>
                  <a:outerShdw blurRad="38100" dist="38100" dir="2700000" algn="tl">
                    <a:srgbClr val="000000">
                      <a:alpha val="43137"/>
                    </a:srgbClr>
                  </a:outerShdw>
                </a:effectLst>
                <a:highlight>
                  <a:srgbClr val="008080"/>
                </a:highlight>
                <a:latin typeface="+mn-lt"/>
              </a:rPr>
              <a:t>Analyze the correlation between movie budgets and gross earnings, and identify the movies with the highest profit margin.</a:t>
            </a:r>
            <a:endParaRPr lang="en-IN" sz="2000" dirty="0">
              <a:effectLst>
                <a:outerShdw blurRad="38100" dist="38100" dir="2700000" algn="tl">
                  <a:srgbClr val="000000">
                    <a:alpha val="43137"/>
                  </a:srgbClr>
                </a:outerShdw>
              </a:effectLst>
              <a:highlight>
                <a:srgbClr val="008080"/>
              </a:highlight>
              <a:latin typeface="+mn-lt"/>
            </a:endParaRPr>
          </a:p>
        </p:txBody>
      </p:sp>
      <p:sp>
        <p:nvSpPr>
          <p:cNvPr id="10" name="TextBox 9">
            <a:extLst>
              <a:ext uri="{FF2B5EF4-FFF2-40B4-BE49-F238E27FC236}">
                <a16:creationId xmlns:a16="http://schemas.microsoft.com/office/drawing/2014/main" id="{F18C1476-6D05-4BDD-9971-FD4A3D94F246}"/>
              </a:ext>
            </a:extLst>
          </p:cNvPr>
          <p:cNvSpPr txBox="1"/>
          <p:nvPr/>
        </p:nvSpPr>
        <p:spPr>
          <a:xfrm>
            <a:off x="585625" y="1781983"/>
            <a:ext cx="3267183" cy="4401205"/>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Budget Analysis </a:t>
            </a:r>
            <a:r>
              <a:rPr lang="en-US" sz="2000" dirty="0">
                <a:effectLst>
                  <a:outerShdw blurRad="38100" dist="38100" dir="2700000" algn="tl">
                    <a:srgbClr val="000000">
                      <a:alpha val="43137"/>
                    </a:srgbClr>
                  </a:outerShdw>
                </a:effectLst>
              </a:rPr>
              <a:t>: I explored the relationship between movie budgets and financial success by analyzing the correlation between budgets and gross earnings. While there was a positive correlation between the two variables, the strength of the relationship varied depending on other factors such as genre and director.</a:t>
            </a:r>
            <a:endParaRPr lang="en-IN" sz="20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16FC661A-8A1B-1A34-522C-7ED068209425}"/>
              </a:ext>
            </a:extLst>
          </p:cNvPr>
          <p:cNvPicPr>
            <a:picLocks noChangeAspect="1"/>
          </p:cNvPicPr>
          <p:nvPr/>
        </p:nvPicPr>
        <p:blipFill>
          <a:blip r:embed="rId2"/>
          <a:stretch>
            <a:fillRect/>
          </a:stretch>
        </p:blipFill>
        <p:spPr>
          <a:xfrm>
            <a:off x="5160403" y="1705793"/>
            <a:ext cx="6738016" cy="4150478"/>
          </a:xfrm>
          <a:prstGeom prst="rect">
            <a:avLst/>
          </a:prstGeom>
        </p:spPr>
      </p:pic>
    </p:spTree>
    <p:extLst>
      <p:ext uri="{BB962C8B-B14F-4D97-AF65-F5344CB8AC3E}">
        <p14:creationId xmlns:p14="http://schemas.microsoft.com/office/powerpoint/2010/main" val="404589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29E7-0220-4766-A67F-418CDE5E9B37}"/>
              </a:ext>
            </a:extLst>
          </p:cNvPr>
          <p:cNvSpPr>
            <a:spLocks noGrp="1"/>
          </p:cNvSpPr>
          <p:nvPr>
            <p:ph type="title"/>
          </p:nvPr>
        </p:nvSpPr>
        <p:spPr>
          <a:xfrm>
            <a:off x="963756" y="174661"/>
            <a:ext cx="10264488" cy="974332"/>
          </a:xfrm>
        </p:spPr>
        <p:txBody>
          <a:bodyPr>
            <a:normAutofit/>
          </a:bodyPr>
          <a:lstStyle/>
          <a:p>
            <a:r>
              <a:rPr lang="en-IN" sz="2000" dirty="0">
                <a:highlight>
                  <a:srgbClr val="008080"/>
                </a:highlight>
                <a:latin typeface="+mn-lt"/>
              </a:rPr>
              <a:t>Additional Insights</a:t>
            </a:r>
          </a:p>
        </p:txBody>
      </p:sp>
      <p:sp>
        <p:nvSpPr>
          <p:cNvPr id="7" name="Content Placeholder 6">
            <a:extLst>
              <a:ext uri="{FF2B5EF4-FFF2-40B4-BE49-F238E27FC236}">
                <a16:creationId xmlns:a16="http://schemas.microsoft.com/office/drawing/2014/main" id="{1044B07F-6704-488E-AE45-51BFA56D67B0}"/>
              </a:ext>
            </a:extLst>
          </p:cNvPr>
          <p:cNvSpPr>
            <a:spLocks noGrp="1"/>
          </p:cNvSpPr>
          <p:nvPr>
            <p:ph idx="1"/>
          </p:nvPr>
        </p:nvSpPr>
        <p:spPr>
          <a:xfrm>
            <a:off x="201926" y="1366598"/>
            <a:ext cx="4555009" cy="4787621"/>
          </a:xfrm>
        </p:spPr>
        <p:txBody>
          <a:bodyPr>
            <a:normAutofit/>
          </a:bodyPr>
          <a:lstStyle/>
          <a:p>
            <a:pPr marL="0" indent="0">
              <a:buNone/>
            </a:pPr>
            <a:r>
              <a:rPr lang="en-US" dirty="0">
                <a:effectLst>
                  <a:outerShdw blurRad="38100" dist="38100" dir="2700000" algn="tl">
                    <a:srgbClr val="000000">
                      <a:alpha val="43137"/>
                    </a:srgbClr>
                  </a:outerShdw>
                </a:effectLst>
              </a:rPr>
              <a:t>Old Movies and IMDB Scores:  While it's commonly believed that older movies tend to have higher IMDB scores, our analysis challenges this assumption. We found that while some old movies indeed have high scores, there is a wide variability in the ratings of older films. It's important to recognize that the quality of a movie is subjective and cannot be solely determined by its release year.</a:t>
            </a:r>
            <a:endParaRPr lang="en-IN"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C817687-0B44-2B80-0941-95C222EF1AE8}"/>
              </a:ext>
            </a:extLst>
          </p:cNvPr>
          <p:cNvPicPr>
            <a:picLocks noChangeAspect="1"/>
          </p:cNvPicPr>
          <p:nvPr/>
        </p:nvPicPr>
        <p:blipFill>
          <a:blip r:embed="rId2"/>
          <a:stretch>
            <a:fillRect/>
          </a:stretch>
        </p:blipFill>
        <p:spPr>
          <a:xfrm>
            <a:off x="5364652" y="1366598"/>
            <a:ext cx="6625422" cy="4344006"/>
          </a:xfrm>
          <a:prstGeom prst="rect">
            <a:avLst/>
          </a:prstGeom>
        </p:spPr>
      </p:pic>
    </p:spTree>
    <p:extLst>
      <p:ext uri="{BB962C8B-B14F-4D97-AF65-F5344CB8AC3E}">
        <p14:creationId xmlns:p14="http://schemas.microsoft.com/office/powerpoint/2010/main" val="22650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highlight>
                  <a:srgbClr val="008080"/>
                </a:highlight>
                <a:latin typeface="+mn-lt"/>
              </a:rPr>
              <a:t>RESULT</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noAutofit/>
          </a:bodyPr>
          <a:lstStyle/>
          <a:p>
            <a:r>
              <a:rPr lang="en-IN" b="1" dirty="0">
                <a:effectLst>
                  <a:outerShdw blurRad="38100" dist="38100" dir="2700000" algn="tl">
                    <a:srgbClr val="000000">
                      <a:alpha val="43137"/>
                    </a:srgbClr>
                  </a:outerShdw>
                </a:effectLst>
                <a:ea typeface="Calibri" panose="020F0502020204030204" pitchFamily="34" charset="0"/>
              </a:rPr>
              <a:t>Through this project, we gained valuable insights into the factors influencing movie ratings and financial performance. By </a:t>
            </a:r>
            <a:r>
              <a:rPr lang="en-IN" b="1" dirty="0" err="1">
                <a:effectLst>
                  <a:outerShdw blurRad="38100" dist="38100" dir="2700000" algn="tl">
                    <a:srgbClr val="000000">
                      <a:alpha val="43137"/>
                    </a:srgbClr>
                  </a:outerShdw>
                </a:effectLst>
                <a:ea typeface="Calibri" panose="020F0502020204030204" pitchFamily="34" charset="0"/>
              </a:rPr>
              <a:t>analyzing</a:t>
            </a:r>
            <a:r>
              <a:rPr lang="en-IN" b="1" dirty="0">
                <a:effectLst>
                  <a:outerShdw blurRad="38100" dist="38100" dir="2700000" algn="tl">
                    <a:srgbClr val="000000">
                      <a:alpha val="43137"/>
                    </a:srgbClr>
                  </a:outerShdw>
                </a:effectLst>
                <a:ea typeface="Calibri" panose="020F0502020204030204" pitchFamily="34" charset="0"/>
              </a:rPr>
              <a:t> genres, durations, languages, directors, and budgets, we were able to identify trends and patterns that shed light on audience preferences and industry dynamics. Our findings provide actionable insights for filmmakers, producers, and studios seeking to optimize their movie production strategies and maximize audience appeal.</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07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highlight>
                  <a:srgbClr val="008080"/>
                </a:highlight>
              </a:rPr>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US" dirty="0"/>
              <a:t>The objective of this project is to conduct a comprehensive analysis of the IMDB movie dataset.</a:t>
            </a:r>
          </a:p>
          <a:p>
            <a:r>
              <a:rPr lang="en-US" dirty="0"/>
              <a:t> The analysis focuses on several key aspects of the dataset, including movie genres, duration, language, directors, and budget. </a:t>
            </a:r>
          </a:p>
          <a:p>
            <a:r>
              <a:rPr lang="en-US" dirty="0"/>
              <a:t>By exploring these factors, we aim to understand their impact on the IMDB scores and financial success of movies.</a:t>
            </a:r>
            <a:endParaRPr lang="en-IN" dirty="0"/>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C96-CF17-41C0-BDDF-C0E5EA49E37C}"/>
              </a:ext>
            </a:extLst>
          </p:cNvPr>
          <p:cNvSpPr>
            <a:spLocks noGrp="1"/>
          </p:cNvSpPr>
          <p:nvPr>
            <p:ph type="title"/>
          </p:nvPr>
        </p:nvSpPr>
        <p:spPr>
          <a:xfrm>
            <a:off x="913795" y="85619"/>
            <a:ext cx="10353761" cy="859604"/>
          </a:xfrm>
        </p:spPr>
        <p:txBody>
          <a:bodyPr/>
          <a:lstStyle/>
          <a:p>
            <a:r>
              <a:rPr lang="en-IN" dirty="0">
                <a:highlight>
                  <a:srgbClr val="008080"/>
                </a:highlight>
                <a:latin typeface="+mn-lt"/>
              </a:rPr>
              <a:t>Approach</a:t>
            </a:r>
          </a:p>
        </p:txBody>
      </p:sp>
      <p:sp>
        <p:nvSpPr>
          <p:cNvPr id="3" name="Content Placeholder 2">
            <a:extLst>
              <a:ext uri="{FF2B5EF4-FFF2-40B4-BE49-F238E27FC236}">
                <a16:creationId xmlns:a16="http://schemas.microsoft.com/office/drawing/2014/main" id="{9A63E1D1-F747-4AA7-AB4F-E5365993EC01}"/>
              </a:ext>
            </a:extLst>
          </p:cNvPr>
          <p:cNvSpPr>
            <a:spLocks noGrp="1"/>
          </p:cNvSpPr>
          <p:nvPr>
            <p:ph idx="1"/>
          </p:nvPr>
        </p:nvSpPr>
        <p:spPr>
          <a:xfrm>
            <a:off x="919119" y="1479614"/>
            <a:ext cx="10353762" cy="5188314"/>
          </a:xfrm>
        </p:spPr>
        <p:txBody>
          <a:bodyPr/>
          <a:lstStyle/>
          <a:p>
            <a:r>
              <a:rPr lang="en-US" dirty="0"/>
              <a:t>To accomplish the project objectives, we followed a structured approach:</a:t>
            </a:r>
          </a:p>
          <a:p>
            <a:pPr marL="457200" indent="-457200">
              <a:buFont typeface="+mj-lt"/>
              <a:buAutoNum type="arabicPeriod"/>
            </a:pPr>
            <a:r>
              <a:rPr lang="en-US" b="1" u="sng" dirty="0"/>
              <a:t>Data Preparation </a:t>
            </a:r>
            <a:r>
              <a:rPr lang="en-US" dirty="0"/>
              <a:t>: </a:t>
            </a:r>
            <a:r>
              <a:rPr lang="en-IN" b="1" dirty="0">
                <a:solidFill>
                  <a:srgbClr val="0D0D0D"/>
                </a:solidFill>
                <a:effectLst/>
                <a:latin typeface="Rockwell (Body)"/>
                <a:ea typeface="Calibri" panose="020F0502020204030204" pitchFamily="34" charset="0"/>
              </a:rPr>
              <a:t>: </a:t>
            </a:r>
            <a:r>
              <a:rPr lang="en-US" dirty="0">
                <a:effectLst>
                  <a:outerShdw blurRad="38100" dist="38100" dir="2700000" algn="tl">
                    <a:srgbClr val="000000">
                      <a:alpha val="43137"/>
                    </a:srgbClr>
                  </a:outerShdw>
                </a:effectLst>
                <a:latin typeface="Rockwell (Body)"/>
                <a:ea typeface="Calibri" panose="020F0502020204030204" pitchFamily="34" charset="0"/>
              </a:rPr>
              <a:t>I began by downloading the dataset provided for the project.  The dataset contains information about movie titles, genres, durations, languages, directors, budgets, gross earnings, and IMDB scores. I conducted a data cleansing activity and started working on this.</a:t>
            </a:r>
          </a:p>
          <a:p>
            <a:pPr marL="457200" indent="-457200">
              <a:buFont typeface="+mj-lt"/>
              <a:buAutoNum type="arabicPeriod"/>
            </a:pPr>
            <a:r>
              <a:rPr lang="en-US" b="1" u="sng" dirty="0"/>
              <a:t>Data Analysis </a:t>
            </a:r>
            <a:r>
              <a:rPr lang="en-US" dirty="0"/>
              <a:t>: </a:t>
            </a:r>
            <a:r>
              <a:rPr lang="en-IN" dirty="0">
                <a:effectLst>
                  <a:outerShdw blurRad="38100" dist="38100" dir="2700000" algn="tl">
                    <a:srgbClr val="000000">
                      <a:alpha val="43137"/>
                    </a:srgbClr>
                  </a:outerShdw>
                </a:effectLst>
                <a:latin typeface="Rockwell (Body)"/>
                <a:ea typeface="Calibri" panose="020F0502020204030204" pitchFamily="34" charset="0"/>
              </a:rPr>
              <a:t>Using Excel, we performed various analyses on the dataset to answer the questions outlined in the project details. This involved manipulating the data to extract relevant information, calculating descriptive statistics, and visualizing relationships between different variables</a:t>
            </a:r>
            <a:endParaRPr lang="en-US" dirty="0">
              <a:effectLst>
                <a:outerShdw blurRad="38100" dist="38100" dir="2700000" algn="tl">
                  <a:srgbClr val="000000">
                    <a:alpha val="43137"/>
                  </a:srgbClr>
                </a:outerShdw>
              </a:effectLst>
              <a:latin typeface="Rockwell (Body)"/>
            </a:endParaRPr>
          </a:p>
          <a:p>
            <a:pPr marL="457200" indent="-457200">
              <a:buFont typeface="+mj-lt"/>
              <a:buAutoNum type="arabicPeriod"/>
            </a:pPr>
            <a:r>
              <a:rPr lang="en-US" b="1" u="sng" dirty="0"/>
              <a:t>Report Generation </a:t>
            </a:r>
            <a:r>
              <a:rPr lang="en-US" dirty="0"/>
              <a:t>: </a:t>
            </a:r>
            <a:r>
              <a:rPr lang="en-IN" sz="1800" b="1" kern="100" dirty="0">
                <a:solidFill>
                  <a:srgbClr val="0D0D0D"/>
                </a:solidFill>
                <a:effectLst/>
                <a:latin typeface="Calibri" panose="020F0502020204030204" pitchFamily="34" charset="0"/>
                <a:ea typeface="Calibri" panose="020F0502020204030204" pitchFamily="34" charset="0"/>
              </a:rPr>
              <a:t>: </a:t>
            </a:r>
            <a:r>
              <a:rPr lang="en-IN" kern="100" dirty="0">
                <a:effectLst>
                  <a:outerShdw blurRad="38100" dist="38100" dir="2700000" algn="tl">
                    <a:srgbClr val="000000">
                      <a:alpha val="43137"/>
                    </a:srgbClr>
                  </a:outerShdw>
                </a:effectLst>
                <a:latin typeface="Rockwell (Body)"/>
                <a:ea typeface="Calibri" panose="020F0502020204030204" pitchFamily="34" charset="0"/>
              </a:rPr>
              <a:t>Based on the analysis results, we created a detailed report to present our findings. The report includes insights derived from each analysis task, supported by visualizations and statistical summaries.</a:t>
            </a:r>
          </a:p>
          <a:p>
            <a:pPr marL="457200" indent="-457200">
              <a:buFont typeface="+mj-lt"/>
              <a:buAutoNum type="arabicPeriod"/>
            </a:pPr>
            <a:endParaRPr lang="en-US" dirty="0"/>
          </a:p>
        </p:txBody>
      </p:sp>
    </p:spTree>
    <p:extLst>
      <p:ext uri="{BB962C8B-B14F-4D97-AF65-F5344CB8AC3E}">
        <p14:creationId xmlns:p14="http://schemas.microsoft.com/office/powerpoint/2010/main" val="188864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highlight>
                  <a:srgbClr val="008080"/>
                </a:highlight>
                <a:latin typeface="+mn-lt"/>
              </a:rPr>
              <a:t>Tech STACK</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For this project, WPS Office for data analysis. Excel's built-in functions and tools were instrumental in performing calculations, generating visualizations, and summarizing the results. Additionally, we utilized Google Drive to save and share the final report.</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normAutofit/>
          </a:bodyPr>
          <a:lstStyle/>
          <a:p>
            <a:pPr algn="l"/>
            <a:r>
              <a:rPr lang="en-IN" dirty="0"/>
              <a:t>1.</a:t>
            </a:r>
            <a:r>
              <a:rPr lang="en-US" sz="2000" b="0" i="0" dirty="0">
                <a:solidFill>
                  <a:srgbClr val="8492A6"/>
                </a:solidFill>
                <a:effectLst>
                  <a:outerShdw blurRad="38100" dist="38100" dir="2700000" algn="tl">
                    <a:srgbClr val="000000">
                      <a:alpha val="43137"/>
                    </a:srgbClr>
                  </a:outerShdw>
                </a:effectLst>
                <a:highlight>
                  <a:srgbClr val="FFFFFF"/>
                </a:highlight>
                <a:latin typeface="+mn-lt"/>
              </a:rPr>
              <a:t> </a:t>
            </a:r>
            <a:r>
              <a:rPr lang="en-US" sz="2000" b="0" i="0" dirty="0">
                <a:effectLst>
                  <a:outerShdw blurRad="38100" dist="38100" dir="2700000" algn="tl">
                    <a:srgbClr val="000000">
                      <a:alpha val="43137"/>
                    </a:srgbClr>
                  </a:outerShdw>
                </a:effectLst>
                <a:highlight>
                  <a:srgbClr val="008080"/>
                </a:highlight>
                <a:latin typeface="+mn-lt"/>
              </a:rPr>
              <a:t>Determine the most common genres of movies in the dataset.</a:t>
            </a:r>
            <a:br>
              <a:rPr lang="en-IN" sz="1800" kern="100" dirty="0">
                <a:solidFill>
                  <a:srgbClr val="0D0D0D"/>
                </a:solidFill>
                <a:effectLst/>
                <a:latin typeface="Calibri" panose="020F0502020204030204" pitchFamily="34" charset="0"/>
                <a:ea typeface="Calibri" panose="020F0502020204030204" pitchFamily="34" charset="0"/>
              </a:rPr>
            </a:br>
            <a:endParaRPr lang="en-IN" dirty="0"/>
          </a:p>
        </p:txBody>
      </p:sp>
      <p:pic>
        <p:nvPicPr>
          <p:cNvPr id="7" name="Picture 6">
            <a:extLst>
              <a:ext uri="{FF2B5EF4-FFF2-40B4-BE49-F238E27FC236}">
                <a16:creationId xmlns:a16="http://schemas.microsoft.com/office/drawing/2014/main" id="{4A661AF5-B0EE-7AFB-2282-FD3794EBBFED}"/>
              </a:ext>
            </a:extLst>
          </p:cNvPr>
          <p:cNvPicPr>
            <a:picLocks noChangeAspect="1"/>
          </p:cNvPicPr>
          <p:nvPr/>
        </p:nvPicPr>
        <p:blipFill>
          <a:blip r:embed="rId2"/>
          <a:stretch>
            <a:fillRect/>
          </a:stretch>
        </p:blipFill>
        <p:spPr>
          <a:xfrm>
            <a:off x="7048072" y="2006896"/>
            <a:ext cx="4996150" cy="2369895"/>
          </a:xfrm>
          <a:prstGeom prst="rect">
            <a:avLst/>
          </a:prstGeom>
        </p:spPr>
      </p:pic>
      <p:sp>
        <p:nvSpPr>
          <p:cNvPr id="9" name="Content Placeholder 8">
            <a:extLst>
              <a:ext uri="{FF2B5EF4-FFF2-40B4-BE49-F238E27FC236}">
                <a16:creationId xmlns:a16="http://schemas.microsoft.com/office/drawing/2014/main" id="{42E8A91B-D1CD-F7ED-B257-E90106D5E13C}"/>
              </a:ext>
            </a:extLst>
          </p:cNvPr>
          <p:cNvSpPr>
            <a:spLocks noGrp="1"/>
          </p:cNvSpPr>
          <p:nvPr>
            <p:ph idx="1"/>
          </p:nvPr>
        </p:nvSpPr>
        <p:spPr>
          <a:xfrm>
            <a:off x="913795" y="2096064"/>
            <a:ext cx="5332893" cy="3695136"/>
          </a:xfrm>
        </p:spPr>
        <p:txBody>
          <a:bodyPr/>
          <a:lstStyle/>
          <a:p>
            <a:r>
              <a:rPr lang="en-IN" sz="2000" b="0" kern="100" dirty="0">
                <a:effectLst>
                  <a:outerShdw blurRad="38100" dist="38100" dir="2700000" algn="tl">
                    <a:srgbClr val="000000">
                      <a:alpha val="43137"/>
                    </a:srgbClr>
                  </a:outerShdw>
                </a:effectLst>
                <a:latin typeface="+mn-lt"/>
                <a:ea typeface="Calibri" panose="020F0502020204030204" pitchFamily="34" charset="0"/>
              </a:rPr>
              <a:t>Movie Genre Analysis:</a:t>
            </a:r>
          </a:p>
          <a:p>
            <a:pPr marL="0" indent="0">
              <a:buNone/>
            </a:pPr>
            <a:r>
              <a:rPr lang="en-IN" sz="2000" b="0" kern="100" dirty="0">
                <a:effectLst>
                  <a:outerShdw blurRad="38100" dist="38100" dir="2700000" algn="tl">
                    <a:srgbClr val="000000">
                      <a:alpha val="43137"/>
                    </a:srgbClr>
                  </a:outerShdw>
                </a:effectLst>
                <a:latin typeface="+mn-lt"/>
                <a:ea typeface="Calibri" panose="020F0502020204030204" pitchFamily="34" charset="0"/>
              </a:rPr>
              <a:t> I identified the most common genres in the dataset and </a:t>
            </a:r>
            <a:r>
              <a:rPr lang="en-IN" sz="2000" b="0" kern="100" dirty="0" err="1">
                <a:effectLst>
                  <a:outerShdw blurRad="38100" dist="38100" dir="2700000" algn="tl">
                    <a:srgbClr val="000000">
                      <a:alpha val="43137"/>
                    </a:srgbClr>
                  </a:outerShdw>
                </a:effectLst>
                <a:latin typeface="+mn-lt"/>
                <a:ea typeface="Calibri" panose="020F0502020204030204" pitchFamily="34" charset="0"/>
              </a:rPr>
              <a:t>analyzed</a:t>
            </a:r>
            <a:r>
              <a:rPr lang="en-IN" sz="2000" b="0" kern="100" dirty="0">
                <a:effectLst>
                  <a:outerShdw blurRad="38100" dist="38100" dir="2700000" algn="tl">
                    <a:srgbClr val="000000">
                      <a:alpha val="43137"/>
                    </a:srgbClr>
                  </a:outerShdw>
                </a:effectLst>
                <a:latin typeface="+mn-lt"/>
                <a:ea typeface="Calibri" panose="020F0502020204030204" pitchFamily="34" charset="0"/>
              </a:rPr>
              <a:t> their impact on IMDB scores. Action, Biography, Crime, Comedy and Drama emerged as the most prevalent genres.</a:t>
            </a:r>
            <a:endParaRPr lang="en-IN" dirty="0"/>
          </a:p>
        </p:txBody>
      </p:sp>
      <p:pic>
        <p:nvPicPr>
          <p:cNvPr id="11" name="Picture 10">
            <a:extLst>
              <a:ext uri="{FF2B5EF4-FFF2-40B4-BE49-F238E27FC236}">
                <a16:creationId xmlns:a16="http://schemas.microsoft.com/office/drawing/2014/main" id="{CC474BFB-8170-D11A-8B04-EFDC1912F310}"/>
              </a:ext>
            </a:extLst>
          </p:cNvPr>
          <p:cNvPicPr>
            <a:picLocks noChangeAspect="1"/>
          </p:cNvPicPr>
          <p:nvPr/>
        </p:nvPicPr>
        <p:blipFill>
          <a:blip r:embed="rId3"/>
          <a:stretch>
            <a:fillRect/>
          </a:stretch>
        </p:blipFill>
        <p:spPr>
          <a:xfrm>
            <a:off x="8125150" y="4556234"/>
            <a:ext cx="3010320" cy="2019582"/>
          </a:xfrm>
          <a:prstGeom prst="rect">
            <a:avLst/>
          </a:prstGeom>
        </p:spPr>
      </p:pic>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normAutofit/>
          </a:bodyPr>
          <a:lstStyle/>
          <a:p>
            <a:r>
              <a:rPr lang="en-IN" dirty="0"/>
              <a:t>2.</a:t>
            </a:r>
            <a:r>
              <a:rPr lang="en-US" sz="2200" b="0" i="0" dirty="0">
                <a:effectLst>
                  <a:outerShdw blurRad="38100" dist="38100" dir="2700000" algn="tl">
                    <a:srgbClr val="000000">
                      <a:alpha val="43137"/>
                    </a:srgbClr>
                  </a:outerShdw>
                </a:effectLst>
                <a:highlight>
                  <a:srgbClr val="008080"/>
                </a:highlight>
                <a:latin typeface="+mn-lt"/>
              </a:rPr>
              <a:t>Analyze the distribution of movie durations and identify the relationship between movie duration and IMDB score.</a:t>
            </a:r>
            <a:endParaRPr lang="en-IN" sz="2200" dirty="0">
              <a:effectLst>
                <a:outerShdw blurRad="38100" dist="38100" dir="2700000" algn="tl">
                  <a:srgbClr val="000000">
                    <a:alpha val="43137"/>
                  </a:srgbClr>
                </a:outerShdw>
              </a:effectLst>
              <a:highlight>
                <a:srgbClr val="008080"/>
              </a:highlight>
              <a:latin typeface="+mn-lt"/>
            </a:endParaRP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4" y="1585023"/>
            <a:ext cx="4610027" cy="5101827"/>
          </a:xfrm>
        </p:spPr>
        <p:txBody>
          <a:bodyPr>
            <a:normAutofit/>
          </a:bodyPr>
          <a:lstStyle/>
          <a:p>
            <a:r>
              <a:rPr lang="en-IN" sz="1800" b="1" dirty="0">
                <a:effectLst/>
                <a:latin typeface="Calibri" panose="020F0502020204030204" pitchFamily="34" charset="0"/>
                <a:ea typeface="Calibri" panose="020F0502020204030204" pitchFamily="34" charset="0"/>
              </a:rPr>
              <a:t>Movie Duration Analysis: </a:t>
            </a:r>
            <a:r>
              <a:rPr lang="en-IN" sz="1800" dirty="0">
                <a:effectLst/>
                <a:latin typeface="Calibri" panose="020F0502020204030204" pitchFamily="34" charset="0"/>
                <a:ea typeface="Calibri" panose="020F0502020204030204" pitchFamily="34" charset="0"/>
              </a:rPr>
              <a:t>The distribution of movie durations varied widely, ranging from short films to lengthy epics. However, we observed a weak correlation between movie duration and IMDB score, suggesting that movie</a:t>
            </a:r>
          </a:p>
          <a:p>
            <a:r>
              <a:rPr lang="en-IN" sz="1800" dirty="0">
                <a:effectLst/>
                <a:latin typeface="Calibri" panose="020F0502020204030204" pitchFamily="34" charset="0"/>
                <a:ea typeface="Calibri" panose="020F0502020204030204" pitchFamily="34" charset="0"/>
              </a:rPr>
              <a:t>From the scatter plot there is a slight possibilities to score 6 -8.5 IMDB score if movie duration is more than 250 minutes. With the help of trend line we can also predict IMDB score can increate with respect to duration of the movie.  </a:t>
            </a:r>
            <a:endParaRPr lang="en-IN" dirty="0"/>
          </a:p>
        </p:txBody>
      </p:sp>
      <p:pic>
        <p:nvPicPr>
          <p:cNvPr id="6" name="Picture 5">
            <a:extLst>
              <a:ext uri="{FF2B5EF4-FFF2-40B4-BE49-F238E27FC236}">
                <a16:creationId xmlns:a16="http://schemas.microsoft.com/office/drawing/2014/main" id="{FEF622B2-4DEA-B825-8B96-7EAF4E403E0F}"/>
              </a:ext>
            </a:extLst>
          </p:cNvPr>
          <p:cNvPicPr>
            <a:picLocks noChangeAspect="1"/>
          </p:cNvPicPr>
          <p:nvPr/>
        </p:nvPicPr>
        <p:blipFill>
          <a:blip r:embed="rId2"/>
          <a:stretch>
            <a:fillRect/>
          </a:stretch>
        </p:blipFill>
        <p:spPr>
          <a:xfrm>
            <a:off x="5342562" y="1585022"/>
            <a:ext cx="6712804" cy="5101828"/>
          </a:xfrm>
          <a:prstGeom prst="rect">
            <a:avLst/>
          </a:prstGeom>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90A-A4C4-488D-B3D6-C06310411F21}"/>
              </a:ext>
            </a:extLst>
          </p:cNvPr>
          <p:cNvSpPr>
            <a:spLocks noGrp="1"/>
          </p:cNvSpPr>
          <p:nvPr>
            <p:ph type="title"/>
          </p:nvPr>
        </p:nvSpPr>
        <p:spPr/>
        <p:txBody>
          <a:bodyPr>
            <a:normAutofit/>
          </a:bodyPr>
          <a:lstStyle/>
          <a:p>
            <a:r>
              <a:rPr lang="en-IN" dirty="0"/>
              <a:t>3. </a:t>
            </a:r>
            <a:r>
              <a:rPr lang="en-US" sz="2200" b="0" i="0" dirty="0">
                <a:effectLst>
                  <a:outerShdw blurRad="38100" dist="38100" dir="2700000" algn="tl">
                    <a:srgbClr val="000000">
                      <a:alpha val="43137"/>
                    </a:srgbClr>
                  </a:outerShdw>
                </a:effectLst>
                <a:highlight>
                  <a:srgbClr val="008080"/>
                </a:highlight>
                <a:latin typeface="+mn-lt"/>
              </a:rPr>
              <a:t>Determine the most common languages used in movies and analyze their impact on the IMDB score using descriptive statistics</a:t>
            </a:r>
            <a:endParaRPr lang="en-IN" dirty="0"/>
          </a:p>
        </p:txBody>
      </p:sp>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913795" y="2096064"/>
            <a:ext cx="5302070" cy="3695136"/>
          </a:xfrm>
        </p:spPr>
        <p:txBody>
          <a:bodyPr/>
          <a:lstStyle/>
          <a:p>
            <a:r>
              <a:rPr lang="en-IN" dirty="0"/>
              <a:t>Language Analysis : English was the predominant language in the followed by French and </a:t>
            </a:r>
            <a:r>
              <a:rPr lang="en-IN" dirty="0" err="1"/>
              <a:t>Greman</a:t>
            </a:r>
            <a:r>
              <a:rPr lang="en-IN" dirty="0"/>
              <a:t> . Interestingly, movies in languages other than English tended to have slightly lower IMDB scores on average, indicating potential biases in audience preferences. </a:t>
            </a:r>
          </a:p>
        </p:txBody>
      </p:sp>
      <p:pic>
        <p:nvPicPr>
          <p:cNvPr id="5" name="Picture 4">
            <a:extLst>
              <a:ext uri="{FF2B5EF4-FFF2-40B4-BE49-F238E27FC236}">
                <a16:creationId xmlns:a16="http://schemas.microsoft.com/office/drawing/2014/main" id="{E8D1CCAD-52B9-C8C3-AD12-4F5FA535FA21}"/>
              </a:ext>
            </a:extLst>
          </p:cNvPr>
          <p:cNvPicPr>
            <a:picLocks noChangeAspect="1"/>
          </p:cNvPicPr>
          <p:nvPr/>
        </p:nvPicPr>
        <p:blipFill>
          <a:blip r:embed="rId2"/>
          <a:stretch>
            <a:fillRect/>
          </a:stretch>
        </p:blipFill>
        <p:spPr>
          <a:xfrm>
            <a:off x="6996702" y="2178121"/>
            <a:ext cx="4736386" cy="3613079"/>
          </a:xfrm>
          <a:prstGeom prst="rect">
            <a:avLst/>
          </a:prstGeom>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919119" y="190497"/>
            <a:ext cx="10353761" cy="1326321"/>
          </a:xfrm>
        </p:spPr>
        <p:txBody>
          <a:bodyPr>
            <a:normAutofit/>
          </a:bodyPr>
          <a:lstStyle/>
          <a:p>
            <a:r>
              <a:rPr lang="en-US" dirty="0"/>
              <a:t>4. </a:t>
            </a:r>
            <a:r>
              <a:rPr lang="en-US" sz="2200" b="0" i="0" dirty="0">
                <a:effectLst>
                  <a:outerShdw blurRad="38100" dist="38100" dir="2700000" algn="tl">
                    <a:srgbClr val="000000">
                      <a:alpha val="43137"/>
                    </a:srgbClr>
                  </a:outerShdw>
                </a:effectLst>
                <a:highlight>
                  <a:srgbClr val="008080"/>
                </a:highlight>
                <a:latin typeface="+mn-lt"/>
              </a:rPr>
              <a:t>Identify the top directors based on their average IMDB score and analyze their contribution to the success of movies using percentile calculations.</a:t>
            </a:r>
            <a:endParaRPr lang="en-IN" sz="2200" dirty="0">
              <a:effectLst>
                <a:outerShdw blurRad="38100" dist="38100" dir="2700000" algn="tl">
                  <a:srgbClr val="000000">
                    <a:alpha val="43137"/>
                  </a:srgbClr>
                </a:outerShdw>
              </a:effectLst>
              <a:highlight>
                <a:srgbClr val="008080"/>
              </a:highlight>
              <a:latin typeface="+mn-lt"/>
            </a:endParaRPr>
          </a:p>
        </p:txBody>
      </p:sp>
      <p:sp>
        <p:nvSpPr>
          <p:cNvPr id="3" name="TextBox 2">
            <a:extLst>
              <a:ext uri="{FF2B5EF4-FFF2-40B4-BE49-F238E27FC236}">
                <a16:creationId xmlns:a16="http://schemas.microsoft.com/office/drawing/2014/main" id="{B5D2D0F6-F5CB-421E-9E11-55B70C40E6D5}"/>
              </a:ext>
            </a:extLst>
          </p:cNvPr>
          <p:cNvSpPr txBox="1"/>
          <p:nvPr/>
        </p:nvSpPr>
        <p:spPr>
          <a:xfrm>
            <a:off x="189187" y="2130883"/>
            <a:ext cx="3920476" cy="3477875"/>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ea typeface="Calibri" panose="020F0502020204030204" pitchFamily="34" charset="0"/>
              </a:rPr>
              <a:t>Director Analysis:  I identified top directors based on their average IMDB scores and </a:t>
            </a:r>
            <a:r>
              <a:rPr lang="en-IN" sz="2000" dirty="0" err="1">
                <a:effectLst>
                  <a:outerShdw blurRad="38100" dist="38100" dir="2700000" algn="tl">
                    <a:srgbClr val="000000">
                      <a:alpha val="43137"/>
                    </a:srgbClr>
                  </a:outerShdw>
                </a:effectLst>
                <a:ea typeface="Calibri" panose="020F0502020204030204" pitchFamily="34" charset="0"/>
              </a:rPr>
              <a:t>analyzed</a:t>
            </a:r>
            <a:r>
              <a:rPr lang="en-IN" sz="2000" dirty="0">
                <a:effectLst>
                  <a:outerShdw blurRad="38100" dist="38100" dir="2700000" algn="tl">
                    <a:srgbClr val="000000">
                      <a:alpha val="43137"/>
                    </a:srgbClr>
                  </a:outerShdw>
                </a:effectLst>
                <a:ea typeface="Calibri" panose="020F0502020204030204" pitchFamily="34" charset="0"/>
              </a:rPr>
              <a:t> their contribution to movie success. Directors such as Francis Ford Coppola and Frank Darabont consistently produced movies with high IMDB ratings, reflecting their strong influence on audience perception</a:t>
            </a:r>
            <a:endParaRPr lang="en-IN" sz="2000"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a16="http://schemas.microsoft.com/office/drawing/2014/main" id="{F45FC5BE-FC71-92BD-BA7A-B7BE99E9C4A8}"/>
              </a:ext>
            </a:extLst>
          </p:cNvPr>
          <p:cNvSpPr>
            <a:spLocks noGrp="1"/>
          </p:cNvSpPr>
          <p:nvPr>
            <p:ph idx="1"/>
          </p:nvPr>
        </p:nvSpPr>
        <p:spPr>
          <a:xfrm flipH="1">
            <a:off x="12002812" y="2130883"/>
            <a:ext cx="45719" cy="45719"/>
          </a:xfrm>
        </p:spPr>
        <p:txBody>
          <a:bodyPr>
            <a:normAutofit fontScale="25000" lnSpcReduction="20000"/>
          </a:bodyPr>
          <a:lstStyle/>
          <a:p>
            <a:endParaRPr lang="en-IN" dirty="0"/>
          </a:p>
        </p:txBody>
      </p:sp>
      <p:pic>
        <p:nvPicPr>
          <p:cNvPr id="18" name="Picture 17">
            <a:extLst>
              <a:ext uri="{FF2B5EF4-FFF2-40B4-BE49-F238E27FC236}">
                <a16:creationId xmlns:a16="http://schemas.microsoft.com/office/drawing/2014/main" id="{30295E6D-AC9D-303C-0F12-3C61E14E972F}"/>
              </a:ext>
            </a:extLst>
          </p:cNvPr>
          <p:cNvPicPr>
            <a:picLocks noChangeAspect="1"/>
          </p:cNvPicPr>
          <p:nvPr/>
        </p:nvPicPr>
        <p:blipFill>
          <a:blip r:embed="rId2"/>
          <a:stretch>
            <a:fillRect/>
          </a:stretch>
        </p:blipFill>
        <p:spPr>
          <a:xfrm>
            <a:off x="4818580" y="2012049"/>
            <a:ext cx="7229951" cy="4210638"/>
          </a:xfrm>
          <a:prstGeom prst="rect">
            <a:avLst/>
          </a:prstGeom>
        </p:spPr>
      </p:pic>
    </p:spTree>
    <p:extLst>
      <p:ext uri="{BB962C8B-B14F-4D97-AF65-F5344CB8AC3E}">
        <p14:creationId xmlns:p14="http://schemas.microsoft.com/office/powerpoint/2010/main" val="2931116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813</TotalTime>
  <Words>771</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Manrope</vt:lpstr>
      <vt:lpstr>Rockwell</vt:lpstr>
      <vt:lpstr>Rockwell (Body)</vt:lpstr>
      <vt:lpstr>Damask</vt:lpstr>
      <vt:lpstr>IMDB-Movie Analysis (REUPLOADED after correction)</vt:lpstr>
      <vt:lpstr>Project description</vt:lpstr>
      <vt:lpstr>Approach</vt:lpstr>
      <vt:lpstr>Tech STACK</vt:lpstr>
      <vt:lpstr>INSIGHTS</vt:lpstr>
      <vt:lpstr>1. Determine the most common genres of movies in the dataset. </vt:lpstr>
      <vt:lpstr>2.Analyze the distribution of movie durations and identify the relationship between movie duration and IMDB score.</vt:lpstr>
      <vt:lpstr>3. Determine the most common languages used in movies and analyze their impact on the IMDB score using descriptive statistics</vt:lpstr>
      <vt:lpstr>4. Identify the top directors based on their average IMDB score and analyze their contribution to the success of movies using percentile calculations.</vt:lpstr>
      <vt:lpstr>5 . Analyze the correlation between movie budgets and gross earnings, and identify the movies with the highest profit margin.</vt:lpstr>
      <vt:lpstr>Additional Insights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ayaluri ayyappa</cp:lastModifiedBy>
  <cp:revision>22</cp:revision>
  <dcterms:created xsi:type="dcterms:W3CDTF">2023-02-24T06:28:00Z</dcterms:created>
  <dcterms:modified xsi:type="dcterms:W3CDTF">2024-04-18T10:40:39Z</dcterms:modified>
</cp:coreProperties>
</file>