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2653fbcb29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2653fbcb29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2653fbcb29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2653fbcb29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2653fbcb29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2653fbcb29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11bab801c5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11bab801c5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1bab801c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1bab801c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11bab801c5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11bab801c5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11bab801c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11bab801c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11bab801c5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11bab801c5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11bab801c5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11bab801c5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11bab801c5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11bab801c5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11bab801c5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11bab801c5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2653fbcb2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2653fbcb2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paperswithcode.com/method/dense-connections" TargetMode="External"/><Relationship Id="rId4" Type="http://schemas.openxmlformats.org/officeDocument/2006/relationships/hyperlink" Target="http://www.paperswithcode.com/method/dense-block"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ieeexplore.ieee.org/document/8869364" TargetMode="External"/><Relationship Id="rId4" Type="http://schemas.openxmlformats.org/officeDocument/2006/relationships/hyperlink" Target="https://journals.plos.org/plosone/article?id=10.1371/journal.pone.025663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Pneumonia</a:t>
            </a:r>
            <a:r>
              <a:rPr lang="en-GB"/>
              <a:t> Detection using CNN and Transfer Learning</a:t>
            </a:r>
            <a:endParaRPr/>
          </a:p>
        </p:txBody>
      </p:sp>
      <p:sp>
        <p:nvSpPr>
          <p:cNvPr id="135" name="Google Shape;135;p13"/>
          <p:cNvSpPr txBox="1"/>
          <p:nvPr>
            <p:ph idx="1" type="subTitle"/>
          </p:nvPr>
        </p:nvSpPr>
        <p:spPr>
          <a:xfrm>
            <a:off x="5083950" y="3924925"/>
            <a:ext cx="3698400" cy="8820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GB" sz="1600"/>
              <a:t>Ayyappan K M - 19BCE1410</a:t>
            </a:r>
            <a:endParaRPr sz="1600"/>
          </a:p>
          <a:p>
            <a:pPr indent="0" lvl="0" marL="0" rtl="0" algn="l">
              <a:lnSpc>
                <a:spcPct val="80000"/>
              </a:lnSpc>
              <a:spcBef>
                <a:spcPts val="0"/>
              </a:spcBef>
              <a:spcAft>
                <a:spcPts val="0"/>
              </a:spcAft>
              <a:buNone/>
            </a:pPr>
            <a:r>
              <a:rPr lang="en-GB" sz="1600"/>
              <a:t>Bollineni Nishanth - 19BCE1805</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DenseNet and ResNet</a:t>
            </a:r>
            <a:endParaRPr/>
          </a:p>
        </p:txBody>
      </p:sp>
      <p:sp>
        <p:nvSpPr>
          <p:cNvPr id="189" name="Google Shape;189;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sz="1600">
                <a:latin typeface="Arial"/>
                <a:ea typeface="Arial"/>
                <a:cs typeface="Arial"/>
                <a:sym typeface="Arial"/>
              </a:rPr>
              <a:t>A DenseNet is a type of convolutional neural network that utilises</a:t>
            </a:r>
            <a:r>
              <a:rPr lang="en-GB" sz="1600">
                <a:uFill>
                  <a:noFill/>
                </a:uFill>
                <a:latin typeface="Arial"/>
                <a:ea typeface="Arial"/>
                <a:cs typeface="Arial"/>
                <a:sym typeface="Arial"/>
                <a:hlinkClick r:id="rId3"/>
              </a:rPr>
              <a:t> dense connections</a:t>
            </a:r>
            <a:r>
              <a:rPr lang="en-GB" sz="1600">
                <a:latin typeface="Arial"/>
                <a:ea typeface="Arial"/>
                <a:cs typeface="Arial"/>
                <a:sym typeface="Arial"/>
              </a:rPr>
              <a:t> between layers, through</a:t>
            </a:r>
            <a:r>
              <a:rPr lang="en-GB" sz="1600">
                <a:uFill>
                  <a:noFill/>
                </a:uFill>
                <a:latin typeface="Arial"/>
                <a:ea typeface="Arial"/>
                <a:cs typeface="Arial"/>
                <a:sym typeface="Arial"/>
                <a:hlinkClick r:id="rId4"/>
              </a:rPr>
              <a:t> Dense Blocks</a:t>
            </a:r>
            <a:r>
              <a:rPr lang="en-GB" sz="1600">
                <a:latin typeface="Arial"/>
                <a:ea typeface="Arial"/>
                <a:cs typeface="Arial"/>
                <a:sym typeface="Arial"/>
              </a:rPr>
              <a:t>, where we connect </a:t>
            </a:r>
            <a:r>
              <a:rPr i="1" lang="en-GB" sz="1600">
                <a:latin typeface="Arial"/>
                <a:ea typeface="Arial"/>
                <a:cs typeface="Arial"/>
                <a:sym typeface="Arial"/>
              </a:rPr>
              <a:t>all layers</a:t>
            </a:r>
            <a:r>
              <a:rPr lang="en-GB" sz="1600">
                <a:latin typeface="Arial"/>
                <a:ea typeface="Arial"/>
                <a:cs typeface="Arial"/>
                <a:sym typeface="Arial"/>
              </a:rPr>
              <a:t> (with matching feature-map sizes) directly with each other. </a:t>
            </a:r>
            <a:endParaRPr sz="1600">
              <a:latin typeface="Arial"/>
              <a:ea typeface="Arial"/>
              <a:cs typeface="Arial"/>
              <a:sym typeface="Arial"/>
            </a:endParaRPr>
          </a:p>
          <a:p>
            <a:pPr indent="0" lvl="0" marL="0" rtl="0" algn="l">
              <a:spcBef>
                <a:spcPts val="1200"/>
              </a:spcBef>
              <a:spcAft>
                <a:spcPts val="0"/>
              </a:spcAft>
              <a:buNone/>
            </a:pPr>
            <a:r>
              <a:rPr lang="en-GB" sz="1600">
                <a:latin typeface="Arial"/>
                <a:ea typeface="Arial"/>
                <a:cs typeface="Arial"/>
                <a:sym typeface="Arial"/>
              </a:rPr>
              <a:t>To preserve the feed-forward nature, each layer obtains additional inputs from all preceding layers and passes on its own feature-maps to all subsequent layers.</a:t>
            </a:r>
            <a:endParaRPr sz="1600">
              <a:latin typeface="Arial"/>
              <a:ea typeface="Arial"/>
              <a:cs typeface="Arial"/>
              <a:sym typeface="Arial"/>
            </a:endParaRPr>
          </a:p>
          <a:p>
            <a:pPr indent="0" lvl="0" marL="0" rtl="0" algn="l">
              <a:spcBef>
                <a:spcPts val="1200"/>
              </a:spcBef>
              <a:spcAft>
                <a:spcPts val="0"/>
              </a:spcAft>
              <a:buNone/>
            </a:pPr>
            <a:r>
              <a:rPr lang="en-GB" sz="1600">
                <a:latin typeface="Arial"/>
                <a:ea typeface="Arial"/>
                <a:cs typeface="Arial"/>
                <a:sym typeface="Arial"/>
              </a:rPr>
              <a:t>The problem of training very deep networks has been relieved with the introduction of these Residual blocks and the ResNet model is made up of these blocks.</a:t>
            </a:r>
            <a:endParaRPr sz="1600">
              <a:latin typeface="Arial"/>
              <a:ea typeface="Arial"/>
              <a:cs typeface="Arial"/>
              <a:sym typeface="Arial"/>
            </a:endParaRPr>
          </a:p>
          <a:p>
            <a:pPr indent="0" lvl="0" marL="0" rtl="0" algn="l">
              <a:spcBef>
                <a:spcPts val="1200"/>
              </a:spcBef>
              <a:spcAft>
                <a:spcPts val="1200"/>
              </a:spcAft>
              <a:buNone/>
            </a:pPr>
            <a:r>
              <a:t/>
            </a:r>
            <a:endParaRPr sz="11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95" name="Google Shape;195;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6" name="Google Shape;196;p23"/>
          <p:cNvPicPr preferRelativeResize="0"/>
          <p:nvPr/>
        </p:nvPicPr>
        <p:blipFill>
          <a:blip r:embed="rId3">
            <a:alphaModFix/>
          </a:blip>
          <a:stretch>
            <a:fillRect/>
          </a:stretch>
        </p:blipFill>
        <p:spPr>
          <a:xfrm>
            <a:off x="293025" y="525825"/>
            <a:ext cx="8676399" cy="4343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Results</a:t>
            </a:r>
            <a:endParaRPr/>
          </a:p>
        </p:txBody>
      </p:sp>
      <p:sp>
        <p:nvSpPr>
          <p:cNvPr id="202" name="Google Shape;202;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3" name="Google Shape;203;p24"/>
          <p:cNvPicPr preferRelativeResize="0"/>
          <p:nvPr/>
        </p:nvPicPr>
        <p:blipFill>
          <a:blip r:embed="rId3">
            <a:alphaModFix/>
          </a:blip>
          <a:stretch>
            <a:fillRect/>
          </a:stretch>
        </p:blipFill>
        <p:spPr>
          <a:xfrm>
            <a:off x="1297500" y="1155450"/>
            <a:ext cx="6861451" cy="3826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a:t>References</a:t>
            </a:r>
            <a:endParaRPr b="1"/>
          </a:p>
        </p:txBody>
      </p:sp>
      <p:sp>
        <p:nvSpPr>
          <p:cNvPr id="209" name="Google Shape;209;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u="sng">
                <a:solidFill>
                  <a:schemeClr val="hlink"/>
                </a:solidFill>
                <a:hlinkClick r:id="rId3"/>
              </a:rPr>
              <a:t>https://ieeexplore.ieee.org/document/8869364</a:t>
            </a:r>
            <a:endParaRPr sz="1500"/>
          </a:p>
          <a:p>
            <a:pPr indent="0" lvl="0" marL="0" rtl="0" algn="l">
              <a:spcBef>
                <a:spcPts val="1200"/>
              </a:spcBef>
              <a:spcAft>
                <a:spcPts val="0"/>
              </a:spcAft>
              <a:buNone/>
            </a:pPr>
            <a:r>
              <a:rPr lang="en-GB" sz="1500" u="sng">
                <a:solidFill>
                  <a:schemeClr val="hlink"/>
                </a:solidFill>
                <a:hlinkClick r:id="rId4"/>
              </a:rPr>
              <a:t>https://journals.plos.org/plosone/article?id=10.1371/journal.pone.0256630</a:t>
            </a:r>
            <a:endParaRPr sz="1500"/>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a:t>	INTRODUCTION</a:t>
            </a:r>
            <a:endParaRPr b="1"/>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GB"/>
              <a:t>Pneumonia is a respiratory infection caused by bacteria or viruses; it affects many individuals, especially in developing and underdeveloped nations, where high levels of pollution, unhygienic living conditions, and overcrowding are relatively common, together with inadequate medical infrastructure. </a:t>
            </a:r>
            <a:endParaRPr/>
          </a:p>
          <a:p>
            <a:pPr indent="0" lvl="0" marL="0" rtl="0" algn="l">
              <a:spcBef>
                <a:spcPts val="1200"/>
              </a:spcBef>
              <a:spcAft>
                <a:spcPts val="0"/>
              </a:spcAft>
              <a:buNone/>
            </a:pPr>
            <a:r>
              <a:rPr lang="en-GB"/>
              <a:t>Pneumonia causes pleural effusion, a condition in which fluids fill the lung, causing respiratory difficulty. Early diagnosis of pneumonia is crucial to ensure curative treatment and increase survival rates. </a:t>
            </a:r>
            <a:endParaRPr/>
          </a:p>
          <a:p>
            <a:pPr indent="0" lvl="0" marL="0" rtl="0" algn="l">
              <a:spcBef>
                <a:spcPts val="1200"/>
              </a:spcBef>
              <a:spcAft>
                <a:spcPts val="0"/>
              </a:spcAft>
              <a:buNone/>
            </a:pPr>
            <a:r>
              <a:rPr lang="en-GB"/>
              <a:t>Chest X-ray imaging is the most frequently used method for diagnosing pneumonia. However, the examination of chest X-rays is a challenging task and is prone to subjective variability.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a:t>Challenges </a:t>
            </a:r>
            <a:r>
              <a:rPr b="1" lang="en-GB"/>
              <a:t>with</a:t>
            </a:r>
            <a:r>
              <a:rPr b="1" lang="en-GB"/>
              <a:t> manual detection</a:t>
            </a:r>
            <a:endParaRPr b="1"/>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t>A</a:t>
            </a:r>
            <a:r>
              <a:rPr lang="en-GB" sz="1400"/>
              <a:t>ccurately diagnosing pneumonia is a tall order. It requires review of a chest radiograph (CXR) by highly trained specialists and confirmation through clinical history, vital signs and laboratory exams. </a:t>
            </a:r>
            <a:endParaRPr sz="1400"/>
          </a:p>
          <a:p>
            <a:pPr indent="0" lvl="0" marL="0" rtl="0" algn="l">
              <a:spcBef>
                <a:spcPts val="1200"/>
              </a:spcBef>
              <a:spcAft>
                <a:spcPts val="0"/>
              </a:spcAft>
              <a:buNone/>
            </a:pPr>
            <a:r>
              <a:rPr lang="en-GB" sz="1400"/>
              <a:t>Pneumonia usually manifests as an area or areas of increased opacity  on CXR(Chest X-Ray).</a:t>
            </a:r>
            <a:endParaRPr sz="1400"/>
          </a:p>
          <a:p>
            <a:pPr indent="0" lvl="0" marL="0" rtl="0" algn="l">
              <a:spcBef>
                <a:spcPts val="1200"/>
              </a:spcBef>
              <a:spcAft>
                <a:spcPts val="1200"/>
              </a:spcAft>
              <a:buNone/>
            </a:pPr>
            <a:r>
              <a:rPr lang="en-GB" sz="1400"/>
              <a:t>With the rise in medical problems such as cough, fever and chest pains especially during the pandemic period, there might be a shortage of skilled physicians to examine and analyse the CXR to determine any medical conditions.</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a:t>Why did we use AI in our project</a:t>
            </a:r>
            <a:endParaRPr b="1"/>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t>Artificially intelligent computer systems are used extensively in medical sciences. Common applications include diagnosing patients, end-to-end drug discovery and development, improving communication between physician and patient, transcribing medical documents, etc.</a:t>
            </a:r>
            <a:endParaRPr sz="1500"/>
          </a:p>
          <a:p>
            <a:pPr indent="0" lvl="0" marL="0" rtl="0" algn="l">
              <a:spcBef>
                <a:spcPts val="1200"/>
              </a:spcBef>
              <a:spcAft>
                <a:spcPts val="1200"/>
              </a:spcAft>
              <a:buNone/>
            </a:pPr>
            <a:r>
              <a:rPr lang="en-GB" sz="1500"/>
              <a:t>Hence the use of AI to read, analyse and determine if there is any underlying medical condition from an Chest X-Ray will be highly </a:t>
            </a:r>
            <a:r>
              <a:rPr lang="en-GB" sz="1500"/>
              <a:t>beneficial</a:t>
            </a:r>
            <a:r>
              <a:rPr lang="en-GB" sz="1500"/>
              <a:t> to the medical community and help in the advancement of medical sciences.</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a:t>PEAS Description</a:t>
            </a:r>
            <a:endParaRPr b="1"/>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t>The PEAS system delivers the performance measure with respect to the environment, actuators and sensors of the respective agent. </a:t>
            </a:r>
            <a:endParaRPr sz="1400"/>
          </a:p>
          <a:p>
            <a:pPr indent="0" lvl="0" marL="0" rtl="0" algn="l">
              <a:spcBef>
                <a:spcPts val="1200"/>
              </a:spcBef>
              <a:spcAft>
                <a:spcPts val="0"/>
              </a:spcAft>
              <a:buNone/>
            </a:pPr>
            <a:r>
              <a:rPr lang="en-GB" sz="1400"/>
              <a:t>When we </a:t>
            </a:r>
            <a:r>
              <a:rPr lang="en-GB" sz="1400"/>
              <a:t>define</a:t>
            </a:r>
            <a:r>
              <a:rPr lang="en-GB" sz="1400"/>
              <a:t> an AI agent or rational agent, then we group its properties under PEAS representation model</a:t>
            </a:r>
            <a:endParaRPr sz="1400"/>
          </a:p>
          <a:p>
            <a:pPr indent="0" lvl="0" marL="0" rtl="0" algn="l">
              <a:spcBef>
                <a:spcPts val="1200"/>
              </a:spcBef>
              <a:spcAft>
                <a:spcPts val="0"/>
              </a:spcAft>
              <a:buNone/>
            </a:pPr>
            <a:r>
              <a:rPr lang="en-GB" sz="1400"/>
              <a:t>P - Performance Measure</a:t>
            </a:r>
            <a:endParaRPr sz="1400"/>
          </a:p>
          <a:p>
            <a:pPr indent="0" lvl="0" marL="0" rtl="0" algn="l">
              <a:spcBef>
                <a:spcPts val="1200"/>
              </a:spcBef>
              <a:spcAft>
                <a:spcPts val="0"/>
              </a:spcAft>
              <a:buNone/>
            </a:pPr>
            <a:r>
              <a:rPr lang="en-GB" sz="1400"/>
              <a:t>E - Environment</a:t>
            </a:r>
            <a:endParaRPr sz="1400"/>
          </a:p>
          <a:p>
            <a:pPr indent="0" lvl="0" marL="0" rtl="0" algn="l">
              <a:spcBef>
                <a:spcPts val="1200"/>
              </a:spcBef>
              <a:spcAft>
                <a:spcPts val="0"/>
              </a:spcAft>
              <a:buNone/>
            </a:pPr>
            <a:r>
              <a:rPr lang="en-GB" sz="1400"/>
              <a:t>A - Actuators</a:t>
            </a:r>
            <a:endParaRPr sz="1400"/>
          </a:p>
          <a:p>
            <a:pPr indent="0" lvl="0" marL="0" rtl="0" algn="l">
              <a:spcBef>
                <a:spcPts val="1200"/>
              </a:spcBef>
              <a:spcAft>
                <a:spcPts val="1200"/>
              </a:spcAft>
              <a:buNone/>
            </a:pPr>
            <a:r>
              <a:rPr lang="en-GB" sz="1400"/>
              <a:t>S - Sensors</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a:t>PEAS Model for our project</a:t>
            </a:r>
            <a:endParaRPr b="1"/>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t>Performance Measure - minimize X-Ray analysis time, Reduce patient waiting time for results</a:t>
            </a:r>
            <a:endParaRPr sz="1600"/>
          </a:p>
          <a:p>
            <a:pPr indent="0" lvl="0" marL="0" rtl="0" algn="l">
              <a:spcBef>
                <a:spcPts val="1200"/>
              </a:spcBef>
              <a:spcAft>
                <a:spcPts val="0"/>
              </a:spcAft>
              <a:buNone/>
            </a:pPr>
            <a:r>
              <a:rPr lang="en-GB" sz="1600"/>
              <a:t>Environment - Hospital, Patient, Customer, Doctor</a:t>
            </a:r>
            <a:endParaRPr sz="1600"/>
          </a:p>
          <a:p>
            <a:pPr indent="0" lvl="0" marL="0" rtl="0" algn="l">
              <a:spcBef>
                <a:spcPts val="1200"/>
              </a:spcBef>
              <a:spcAft>
                <a:spcPts val="0"/>
              </a:spcAft>
              <a:buNone/>
            </a:pPr>
            <a:r>
              <a:rPr lang="en-GB" sz="1600"/>
              <a:t>Actuators - Screen to Display Results</a:t>
            </a:r>
            <a:endParaRPr sz="1600"/>
          </a:p>
          <a:p>
            <a:pPr indent="0" lvl="0" marL="0" rtl="0" algn="l">
              <a:spcBef>
                <a:spcPts val="1200"/>
              </a:spcBef>
              <a:spcAft>
                <a:spcPts val="1200"/>
              </a:spcAft>
              <a:buNone/>
            </a:pPr>
            <a:r>
              <a:rPr lang="en-GB" sz="1600"/>
              <a:t>Sensors - Keyboard, mouse to upload X-Ray</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a:t>Features and Classifiers</a:t>
            </a:r>
            <a:endParaRPr b="1"/>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t>Initially we plan to implement CNN for both feature extraction and model </a:t>
            </a:r>
            <a:r>
              <a:rPr lang="en-GB" sz="1600"/>
              <a:t>building</a:t>
            </a:r>
            <a:r>
              <a:rPr lang="en-GB" sz="1600"/>
              <a:t> to predict if a given Chest X-Ray has the signs of </a:t>
            </a:r>
            <a:r>
              <a:rPr lang="en-GB" sz="1600"/>
              <a:t>pneumonia</a:t>
            </a:r>
            <a:r>
              <a:rPr lang="en-GB" sz="1600"/>
              <a:t> or not.</a:t>
            </a:r>
            <a:endParaRPr sz="1600"/>
          </a:p>
          <a:p>
            <a:pPr indent="0" lvl="0" marL="0" rtl="0" algn="l">
              <a:spcBef>
                <a:spcPts val="1200"/>
              </a:spcBef>
              <a:spcAft>
                <a:spcPts val="1200"/>
              </a:spcAft>
              <a:buNone/>
            </a:pPr>
            <a:r>
              <a:rPr lang="en-GB" sz="1600"/>
              <a:t>Based on the results obtained we will decide if we require any other ML model such as random forest or SVM to support the classifier and gain a better accuracy score.</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a:t>Proposed Methodology</a:t>
            </a:r>
            <a:endParaRPr b="1"/>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t>We plan to build a fully functional Web Application where a person or patient can upload his/her Chest X-Ray and the output would be if he/she has </a:t>
            </a:r>
            <a:r>
              <a:rPr lang="en-GB" sz="1600"/>
              <a:t>pneumonia</a:t>
            </a:r>
            <a:r>
              <a:rPr lang="en-GB" sz="1600"/>
              <a:t> or not.</a:t>
            </a:r>
            <a:endParaRPr sz="1600"/>
          </a:p>
          <a:p>
            <a:pPr indent="0" lvl="0" marL="0" rtl="0" algn="l">
              <a:spcBef>
                <a:spcPts val="1200"/>
              </a:spcBef>
              <a:spcAft>
                <a:spcPts val="0"/>
              </a:spcAft>
              <a:buNone/>
            </a:pPr>
            <a:r>
              <a:rPr lang="en-GB" sz="1600"/>
              <a:t>The backend ML model which is CNN would take this input into the already trained model and predict the output.</a:t>
            </a:r>
            <a:endParaRPr sz="1600"/>
          </a:p>
          <a:p>
            <a:pPr indent="0" lvl="0" marL="0" rtl="0" algn="l">
              <a:spcBef>
                <a:spcPts val="1200"/>
              </a:spcBef>
              <a:spcAft>
                <a:spcPts val="1200"/>
              </a:spcAft>
              <a:buNone/>
            </a:pPr>
            <a:r>
              <a:rPr lang="en-GB" sz="1600"/>
              <a:t>We will be using Flask as our frontend framework to implement this.</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Transfer Learning</a:t>
            </a:r>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GB" sz="1600"/>
              <a:t>Transfer learning is a machine learning method where a model developed for a task is reused as the starting point for a model on a second task.</a:t>
            </a:r>
            <a:endParaRPr sz="1600"/>
          </a:p>
          <a:p>
            <a:pPr indent="0" lvl="0" marL="0" rtl="0" algn="l">
              <a:spcBef>
                <a:spcPts val="1200"/>
              </a:spcBef>
              <a:spcAft>
                <a:spcPts val="1200"/>
              </a:spcAft>
              <a:buNone/>
            </a:pPr>
            <a:r>
              <a:rPr lang="en-GB" sz="1600"/>
              <a:t>It is a popular approach in deep learning where pre-trained models are used as the starting point on computer vision and natural language processing tasks given the vast compute and time resources required to develop neural network models on these problems and from the huge jumps in skill that they provide on related problems</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