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b3e6db09c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b3e6db09c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b3e6db09c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b3e6db09c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b3e6db09c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b3e6db09c_0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b3e6db09c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b3e6db09c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24" name="Shape 124"/>
        <p:cNvGrpSpPr/>
        <p:nvPr/>
      </p:nvGrpSpPr>
      <p:grpSpPr>
        <a:xfrm>
          <a:off x="0" y="0"/>
          <a:ext cx="0" cy="0"/>
          <a:chOff x="0" y="0"/>
          <a:chExt cx="0" cy="0"/>
        </a:xfrm>
      </p:grpSpPr>
      <p:sp>
        <p:nvSpPr>
          <p:cNvPr id="125" name="Google Shape;125;p13"/>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3"/>
          <p:cNvSpPr/>
          <p:nvPr/>
        </p:nvSpPr>
        <p:spPr>
          <a:xfrm rot="10800000">
            <a:off x="3262212" y="0"/>
            <a:ext cx="1309800" cy="108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flipH="1" rot="10800000">
            <a:off x="4572012" y="0"/>
            <a:ext cx="1309800" cy="1088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flipH="1" rot="10800000">
            <a:off x="4572012" y="0"/>
            <a:ext cx="1309800" cy="1088100"/>
          </a:xfrm>
          <a:prstGeom prst="rtTriangle">
            <a:avLst/>
          </a:prstGeom>
          <a:solidFill>
            <a:srgbClr val="000000">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txBox="1"/>
          <p:nvPr>
            <p:ph type="ctrTitle"/>
          </p:nvPr>
        </p:nvSpPr>
        <p:spPr>
          <a:xfrm>
            <a:off x="1130100" y="1397138"/>
            <a:ext cx="6883800" cy="1658100"/>
          </a:xfrm>
          <a:prstGeom prst="rect">
            <a:avLst/>
          </a:prstGeom>
          <a:noFill/>
        </p:spPr>
        <p:txBody>
          <a:bodyPr anchorCtr="0" anchor="b" bIns="91425" lIns="91425" spcFirstLastPara="1" rIns="91425" wrap="square" tIns="91425">
            <a:normAutofit/>
          </a:bodyPr>
          <a:lstStyle>
            <a:lvl1pPr lvl="0" algn="ctr">
              <a:lnSpc>
                <a:spcPct val="100000"/>
              </a:lnSpc>
              <a:spcBef>
                <a:spcPts val="0"/>
              </a:spcBef>
              <a:spcAft>
                <a:spcPts val="0"/>
              </a:spcAft>
              <a:buClr>
                <a:srgbClr val="FFFFFF"/>
              </a:buClr>
              <a:buSzPts val="4200"/>
              <a:buNone/>
              <a:defRPr sz="4200">
                <a:solidFill>
                  <a:srgbClr val="FFFFFF"/>
                </a:solidFill>
              </a:defRPr>
            </a:lvl1pPr>
            <a:lvl2pPr lvl="1" algn="ctr">
              <a:lnSpc>
                <a:spcPct val="100000"/>
              </a:lnSpc>
              <a:spcBef>
                <a:spcPts val="0"/>
              </a:spcBef>
              <a:spcAft>
                <a:spcPts val="0"/>
              </a:spcAft>
              <a:buClr>
                <a:srgbClr val="FFFFFF"/>
              </a:buClr>
              <a:buSzPts val="4200"/>
              <a:buNone/>
              <a:defRPr sz="4200">
                <a:solidFill>
                  <a:srgbClr val="FFFFFF"/>
                </a:solidFill>
              </a:defRPr>
            </a:lvl2pPr>
            <a:lvl3pPr lvl="2" algn="ctr">
              <a:lnSpc>
                <a:spcPct val="100000"/>
              </a:lnSpc>
              <a:spcBef>
                <a:spcPts val="0"/>
              </a:spcBef>
              <a:spcAft>
                <a:spcPts val="0"/>
              </a:spcAft>
              <a:buClr>
                <a:srgbClr val="FFFFFF"/>
              </a:buClr>
              <a:buSzPts val="4200"/>
              <a:buNone/>
              <a:defRPr sz="4200">
                <a:solidFill>
                  <a:srgbClr val="FFFFFF"/>
                </a:solidFill>
              </a:defRPr>
            </a:lvl3pPr>
            <a:lvl4pPr lvl="3" algn="ctr">
              <a:lnSpc>
                <a:spcPct val="100000"/>
              </a:lnSpc>
              <a:spcBef>
                <a:spcPts val="0"/>
              </a:spcBef>
              <a:spcAft>
                <a:spcPts val="0"/>
              </a:spcAft>
              <a:buClr>
                <a:srgbClr val="FFFFFF"/>
              </a:buClr>
              <a:buSzPts val="4200"/>
              <a:buNone/>
              <a:defRPr sz="4200">
                <a:solidFill>
                  <a:srgbClr val="FFFFFF"/>
                </a:solidFill>
              </a:defRPr>
            </a:lvl4pPr>
            <a:lvl5pPr lvl="4" algn="ctr">
              <a:lnSpc>
                <a:spcPct val="100000"/>
              </a:lnSpc>
              <a:spcBef>
                <a:spcPts val="0"/>
              </a:spcBef>
              <a:spcAft>
                <a:spcPts val="0"/>
              </a:spcAft>
              <a:buClr>
                <a:srgbClr val="FFFFFF"/>
              </a:buClr>
              <a:buSzPts val="4200"/>
              <a:buNone/>
              <a:defRPr sz="4200">
                <a:solidFill>
                  <a:srgbClr val="FFFFFF"/>
                </a:solidFill>
              </a:defRPr>
            </a:lvl5pPr>
            <a:lvl6pPr lvl="5" algn="ctr">
              <a:lnSpc>
                <a:spcPct val="100000"/>
              </a:lnSpc>
              <a:spcBef>
                <a:spcPts val="0"/>
              </a:spcBef>
              <a:spcAft>
                <a:spcPts val="0"/>
              </a:spcAft>
              <a:buClr>
                <a:srgbClr val="FFFFFF"/>
              </a:buClr>
              <a:buSzPts val="4200"/>
              <a:buNone/>
              <a:defRPr sz="4200">
                <a:solidFill>
                  <a:srgbClr val="FFFFFF"/>
                </a:solidFill>
              </a:defRPr>
            </a:lvl6pPr>
            <a:lvl7pPr lvl="6" algn="ctr">
              <a:lnSpc>
                <a:spcPct val="100000"/>
              </a:lnSpc>
              <a:spcBef>
                <a:spcPts val="0"/>
              </a:spcBef>
              <a:spcAft>
                <a:spcPts val="0"/>
              </a:spcAft>
              <a:buClr>
                <a:srgbClr val="FFFFFF"/>
              </a:buClr>
              <a:buSzPts val="4200"/>
              <a:buNone/>
              <a:defRPr sz="4200">
                <a:solidFill>
                  <a:srgbClr val="FFFFFF"/>
                </a:solidFill>
              </a:defRPr>
            </a:lvl7pPr>
            <a:lvl8pPr lvl="7" algn="ctr">
              <a:lnSpc>
                <a:spcPct val="100000"/>
              </a:lnSpc>
              <a:spcBef>
                <a:spcPts val="0"/>
              </a:spcBef>
              <a:spcAft>
                <a:spcPts val="0"/>
              </a:spcAft>
              <a:buClr>
                <a:srgbClr val="FFFFFF"/>
              </a:buClr>
              <a:buSzPts val="4200"/>
              <a:buNone/>
              <a:defRPr sz="4200">
                <a:solidFill>
                  <a:srgbClr val="FFFFFF"/>
                </a:solidFill>
              </a:defRPr>
            </a:lvl8pPr>
            <a:lvl9pPr lvl="8" algn="ctr">
              <a:lnSpc>
                <a:spcPct val="100000"/>
              </a:lnSpc>
              <a:spcBef>
                <a:spcPts val="0"/>
              </a:spcBef>
              <a:spcAft>
                <a:spcPts val="0"/>
              </a:spcAft>
              <a:buClr>
                <a:srgbClr val="FFFFFF"/>
              </a:buClr>
              <a:buSzPts val="4200"/>
              <a:buNone/>
              <a:defRPr sz="4200">
                <a:solidFill>
                  <a:srgbClr val="FFFFFF"/>
                </a:solidFill>
              </a:defRPr>
            </a:lvl9pPr>
          </a:lstStyle>
          <a:p/>
        </p:txBody>
      </p:sp>
      <p:sp>
        <p:nvSpPr>
          <p:cNvPr id="130" name="Google Shape;130;p13"/>
          <p:cNvSpPr txBox="1"/>
          <p:nvPr>
            <p:ph idx="1" type="subTitle"/>
          </p:nvPr>
        </p:nvSpPr>
        <p:spPr>
          <a:xfrm>
            <a:off x="1130100" y="3196163"/>
            <a:ext cx="6883800" cy="550200"/>
          </a:xfrm>
          <a:prstGeom prst="rect">
            <a:avLst/>
          </a:prstGeom>
          <a:noFill/>
        </p:spPr>
        <p:txBody>
          <a:bodyPr anchorCtr="0" anchor="t" bIns="91425" lIns="91425" spcFirstLastPara="1" rIns="91425" wrap="square" tIns="91425">
            <a:normAutofit/>
          </a:bodyPr>
          <a:lstStyle>
            <a:lvl1pPr lvl="0" algn="ctr">
              <a:lnSpc>
                <a:spcPct val="100000"/>
              </a:lnSpc>
              <a:spcBef>
                <a:spcPts val="0"/>
              </a:spcBef>
              <a:spcAft>
                <a:spcPts val="0"/>
              </a:spcAft>
              <a:buClr>
                <a:srgbClr val="FFFFFF"/>
              </a:buClr>
              <a:buSzPts val="2000"/>
              <a:buNone/>
              <a:defRPr sz="2000">
                <a:solidFill>
                  <a:srgbClr val="FFFFFF"/>
                </a:solidFill>
              </a:defRPr>
            </a:lvl1pPr>
            <a:lvl2pPr lvl="1" algn="ctr">
              <a:lnSpc>
                <a:spcPct val="100000"/>
              </a:lnSpc>
              <a:spcBef>
                <a:spcPts val="0"/>
              </a:spcBef>
              <a:spcAft>
                <a:spcPts val="0"/>
              </a:spcAft>
              <a:buClr>
                <a:srgbClr val="FFFFFF"/>
              </a:buClr>
              <a:buSzPts val="2000"/>
              <a:buNone/>
              <a:defRPr sz="2000">
                <a:solidFill>
                  <a:srgbClr val="FFFFFF"/>
                </a:solidFill>
              </a:defRPr>
            </a:lvl2pPr>
            <a:lvl3pPr lvl="2" algn="ctr">
              <a:lnSpc>
                <a:spcPct val="100000"/>
              </a:lnSpc>
              <a:spcBef>
                <a:spcPts val="0"/>
              </a:spcBef>
              <a:spcAft>
                <a:spcPts val="0"/>
              </a:spcAft>
              <a:buClr>
                <a:srgbClr val="FFFFFF"/>
              </a:buClr>
              <a:buSzPts val="2000"/>
              <a:buNone/>
              <a:defRPr sz="2000">
                <a:solidFill>
                  <a:srgbClr val="FFFFFF"/>
                </a:solidFill>
              </a:defRPr>
            </a:lvl3pPr>
            <a:lvl4pPr lvl="3" algn="ctr">
              <a:lnSpc>
                <a:spcPct val="100000"/>
              </a:lnSpc>
              <a:spcBef>
                <a:spcPts val="0"/>
              </a:spcBef>
              <a:spcAft>
                <a:spcPts val="0"/>
              </a:spcAft>
              <a:buClr>
                <a:srgbClr val="FFFFFF"/>
              </a:buClr>
              <a:buSzPts val="2000"/>
              <a:buNone/>
              <a:defRPr sz="2000">
                <a:solidFill>
                  <a:srgbClr val="FFFFFF"/>
                </a:solidFill>
              </a:defRPr>
            </a:lvl4pPr>
            <a:lvl5pPr lvl="4" algn="ctr">
              <a:lnSpc>
                <a:spcPct val="100000"/>
              </a:lnSpc>
              <a:spcBef>
                <a:spcPts val="0"/>
              </a:spcBef>
              <a:spcAft>
                <a:spcPts val="0"/>
              </a:spcAft>
              <a:buClr>
                <a:srgbClr val="FFFFFF"/>
              </a:buClr>
              <a:buSzPts val="2000"/>
              <a:buNone/>
              <a:defRPr sz="2000">
                <a:solidFill>
                  <a:srgbClr val="FFFFFF"/>
                </a:solidFill>
              </a:defRPr>
            </a:lvl5pPr>
            <a:lvl6pPr lvl="5" algn="ctr">
              <a:lnSpc>
                <a:spcPct val="100000"/>
              </a:lnSpc>
              <a:spcBef>
                <a:spcPts val="0"/>
              </a:spcBef>
              <a:spcAft>
                <a:spcPts val="0"/>
              </a:spcAft>
              <a:buClr>
                <a:srgbClr val="FFFFFF"/>
              </a:buClr>
              <a:buSzPts val="2000"/>
              <a:buNone/>
              <a:defRPr sz="2000">
                <a:solidFill>
                  <a:srgbClr val="FFFFFF"/>
                </a:solidFill>
              </a:defRPr>
            </a:lvl6pPr>
            <a:lvl7pPr lvl="6" algn="ctr">
              <a:lnSpc>
                <a:spcPct val="100000"/>
              </a:lnSpc>
              <a:spcBef>
                <a:spcPts val="0"/>
              </a:spcBef>
              <a:spcAft>
                <a:spcPts val="0"/>
              </a:spcAft>
              <a:buClr>
                <a:srgbClr val="FFFFFF"/>
              </a:buClr>
              <a:buSzPts val="2000"/>
              <a:buNone/>
              <a:defRPr sz="2000">
                <a:solidFill>
                  <a:srgbClr val="FFFFFF"/>
                </a:solidFill>
              </a:defRPr>
            </a:lvl7pPr>
            <a:lvl8pPr lvl="7" algn="ctr">
              <a:lnSpc>
                <a:spcPct val="100000"/>
              </a:lnSpc>
              <a:spcBef>
                <a:spcPts val="0"/>
              </a:spcBef>
              <a:spcAft>
                <a:spcPts val="0"/>
              </a:spcAft>
              <a:buClr>
                <a:srgbClr val="FFFFFF"/>
              </a:buClr>
              <a:buSzPts val="2000"/>
              <a:buNone/>
              <a:defRPr sz="2000">
                <a:solidFill>
                  <a:srgbClr val="FFFFFF"/>
                </a:solidFill>
              </a:defRPr>
            </a:lvl8pPr>
            <a:lvl9pPr lvl="8" algn="ctr">
              <a:lnSpc>
                <a:spcPct val="100000"/>
              </a:lnSpc>
              <a:spcBef>
                <a:spcPts val="0"/>
              </a:spcBef>
              <a:spcAft>
                <a:spcPts val="0"/>
              </a:spcAft>
              <a:buClr>
                <a:srgbClr val="FFFFFF"/>
              </a:buClr>
              <a:buSzPts val="2000"/>
              <a:buNone/>
              <a:defRPr sz="2000">
                <a:solidFill>
                  <a:srgbClr val="FFFFFF"/>
                </a:solidFill>
              </a:defRPr>
            </a:lvl9pPr>
          </a:lstStyle>
          <a:p/>
        </p:txBody>
      </p:sp>
      <p:sp>
        <p:nvSpPr>
          <p:cNvPr id="131" name="Google Shape;13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en.wikipedia.org/wiki/Wavelet_transform" TargetMode="External"/><Relationship Id="rId4" Type="http://schemas.openxmlformats.org/officeDocument/2006/relationships/hyperlink" Target="https://en.wikipedia.org/wiki/Wavelet" TargetMode="External"/><Relationship Id="rId5" Type="http://schemas.openxmlformats.org/officeDocument/2006/relationships/hyperlink" Target="https://en.wikipedia.org/wiki/Fourier_transfor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ctrTitle"/>
          </p:nvPr>
        </p:nvSpPr>
        <p:spPr>
          <a:xfrm>
            <a:off x="1130100" y="1397138"/>
            <a:ext cx="6883800" cy="165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Secret</a:t>
            </a:r>
            <a:r>
              <a:rPr lang="en-GB"/>
              <a:t> Frames</a:t>
            </a:r>
            <a:endParaRPr/>
          </a:p>
        </p:txBody>
      </p:sp>
      <p:sp>
        <p:nvSpPr>
          <p:cNvPr id="137" name="Google Shape;137;p14"/>
          <p:cNvSpPr txBox="1"/>
          <p:nvPr>
            <p:ph idx="1" type="subTitle"/>
          </p:nvPr>
        </p:nvSpPr>
        <p:spPr>
          <a:xfrm>
            <a:off x="1130100" y="3196191"/>
            <a:ext cx="6883800" cy="124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a:t>Aditya Basta - 19BCE1287</a:t>
            </a:r>
            <a:endParaRPr/>
          </a:p>
          <a:p>
            <a:pPr indent="0" lvl="0" marL="0" rtl="0" algn="r">
              <a:spcBef>
                <a:spcPts val="0"/>
              </a:spcBef>
              <a:spcAft>
                <a:spcPts val="0"/>
              </a:spcAft>
              <a:buNone/>
            </a:pPr>
            <a:r>
              <a:rPr lang="en-GB"/>
              <a:t>Ayyappan K M - 19BCE1410</a:t>
            </a:r>
            <a:endParaRPr/>
          </a:p>
          <a:p>
            <a:pPr indent="0" lvl="0" marL="0" rtl="0" algn="r">
              <a:spcBef>
                <a:spcPts val="0"/>
              </a:spcBef>
              <a:spcAft>
                <a:spcPts val="0"/>
              </a:spcAft>
              <a:buNone/>
            </a:pPr>
            <a:r>
              <a:rPr lang="en-GB"/>
              <a:t>S Naman - 19BCE1491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ctrTitle"/>
          </p:nvPr>
        </p:nvSpPr>
        <p:spPr>
          <a:xfrm>
            <a:off x="1130100" y="77150"/>
            <a:ext cx="6883800" cy="167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Abstract</a:t>
            </a:r>
            <a:endParaRPr/>
          </a:p>
        </p:txBody>
      </p:sp>
      <p:sp>
        <p:nvSpPr>
          <p:cNvPr id="143" name="Google Shape;143;p15"/>
          <p:cNvSpPr txBox="1"/>
          <p:nvPr>
            <p:ph idx="1" type="subTitle"/>
          </p:nvPr>
        </p:nvSpPr>
        <p:spPr>
          <a:xfrm>
            <a:off x="1130100" y="1830222"/>
            <a:ext cx="6883800" cy="291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100">
                <a:solidFill>
                  <a:schemeClr val="dk1"/>
                </a:solidFill>
                <a:latin typeface="Arial"/>
                <a:ea typeface="Arial"/>
                <a:cs typeface="Arial"/>
                <a:sym typeface="Arial"/>
              </a:rPr>
              <a:t>Internet is has grown wildly over the past few years and so has the number of users who use it on a daily basis. Every day 2.5 quintillion bytes of data are generated which is accessed and shared over the internet and hence comes the question of the security of that data that needs to be shared.</a:t>
            </a:r>
            <a:endParaRPr sz="1100">
              <a:solidFill>
                <a:schemeClr val="dk1"/>
              </a:solidFill>
              <a:latin typeface="Arial"/>
              <a:ea typeface="Arial"/>
              <a:cs typeface="Arial"/>
              <a:sym typeface="Arial"/>
            </a:endParaRPr>
          </a:p>
          <a:p>
            <a:pPr indent="0" lvl="0" marL="0" rtl="0" algn="ctr">
              <a:spcBef>
                <a:spcPts val="0"/>
              </a:spcBef>
              <a:spcAft>
                <a:spcPts val="0"/>
              </a:spcAft>
              <a:buNone/>
            </a:pPr>
            <a:r>
              <a:t/>
            </a:r>
            <a:endParaRPr sz="1100">
              <a:solidFill>
                <a:schemeClr val="dk1"/>
              </a:solidFill>
              <a:latin typeface="Arial"/>
              <a:ea typeface="Arial"/>
              <a:cs typeface="Arial"/>
              <a:sym typeface="Arial"/>
            </a:endParaRPr>
          </a:p>
          <a:p>
            <a:pPr indent="0" lvl="0" marL="0" rtl="0" algn="ctr">
              <a:spcBef>
                <a:spcPts val="0"/>
              </a:spcBef>
              <a:spcAft>
                <a:spcPts val="0"/>
              </a:spcAft>
              <a:buNone/>
            </a:pPr>
            <a:r>
              <a:rPr lang="en-GB" sz="1100">
                <a:solidFill>
                  <a:schemeClr val="dk1"/>
                </a:solidFill>
                <a:latin typeface="Arial"/>
                <a:ea typeface="Arial"/>
                <a:cs typeface="Arial"/>
                <a:sym typeface="Arial"/>
              </a:rPr>
              <a:t>This has led to various encryption techniques and protocols being developed to secure data. One of which is steganography. Steganography is the technique of hiding secret data with ordinary data, files, or messages to avoid detection from unintended entities. Video steganography is a method used to hide secret data such as a message or a photo in a cover multimedia file like a video file.</a:t>
            </a:r>
            <a:endParaRPr sz="1100">
              <a:solidFill>
                <a:schemeClr val="dk1"/>
              </a:solidFill>
              <a:latin typeface="Arial"/>
              <a:ea typeface="Arial"/>
              <a:cs typeface="Arial"/>
              <a:sym typeface="Arial"/>
            </a:endParaRPr>
          </a:p>
          <a:p>
            <a:pPr indent="0" lvl="0" marL="0" rtl="0" algn="ctr">
              <a:spcBef>
                <a:spcPts val="0"/>
              </a:spcBef>
              <a:spcAft>
                <a:spcPts val="0"/>
              </a:spcAft>
              <a:buNone/>
            </a:pPr>
            <a:r>
              <a:t/>
            </a:r>
            <a:endParaRPr sz="1100">
              <a:solidFill>
                <a:schemeClr val="dk1"/>
              </a:solidFill>
              <a:latin typeface="Arial"/>
              <a:ea typeface="Arial"/>
              <a:cs typeface="Arial"/>
              <a:sym typeface="Arial"/>
            </a:endParaRPr>
          </a:p>
          <a:p>
            <a:pPr indent="0" lvl="0" marL="0" rtl="0" algn="ctr">
              <a:spcBef>
                <a:spcPts val="0"/>
              </a:spcBef>
              <a:spcAft>
                <a:spcPts val="0"/>
              </a:spcAft>
              <a:buNone/>
            </a:pPr>
            <a:r>
              <a:rPr lang="en-GB" sz="1100">
                <a:solidFill>
                  <a:schemeClr val="dk1"/>
                </a:solidFill>
                <a:latin typeface="Arial"/>
                <a:ea typeface="Arial"/>
                <a:cs typeface="Arial"/>
                <a:sym typeface="Arial"/>
              </a:rPr>
              <a:t>Video files are very suitable for hiding data because of the large number of frames and the ability to make minor changes to each frame. We have mainly implemented DWT( Discrete Wavelet Transform) to hide the message(photo) behind the cover multi-media file. We have also experimented with hiding a video in another video using the same technique, which will be part of our further studies.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ctrTitle"/>
          </p:nvPr>
        </p:nvSpPr>
        <p:spPr>
          <a:xfrm>
            <a:off x="1081000" y="141938"/>
            <a:ext cx="6883800" cy="165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Introduction</a:t>
            </a:r>
            <a:endParaRPr/>
          </a:p>
        </p:txBody>
      </p:sp>
      <p:sp>
        <p:nvSpPr>
          <p:cNvPr id="149" name="Google Shape;149;p16"/>
          <p:cNvSpPr txBox="1"/>
          <p:nvPr>
            <p:ph idx="1" type="subTitle"/>
          </p:nvPr>
        </p:nvSpPr>
        <p:spPr>
          <a:xfrm>
            <a:off x="1130100" y="1739050"/>
            <a:ext cx="6883800" cy="3127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GB" sz="1100">
                <a:solidFill>
                  <a:schemeClr val="dk1"/>
                </a:solidFill>
                <a:latin typeface="Arial"/>
                <a:ea typeface="Arial"/>
                <a:cs typeface="Arial"/>
                <a:sym typeface="Arial"/>
              </a:rPr>
              <a:t>Video Steganography is soon becoming one of the main research areas in data hiding techniques. Human visual senses are less sensitive to the very minor changes to digital media such as videos and hence video steganography is highly effective when used properly. Video Steganography can be classified into 3 main types, Intra-embedding. Pre embedding and post-embedding. Intra - embedding methods are pixel interpolation, motion vectors, etc. Pre embedding methods manipulate the raw video file and perform operations in spatial and transform domains. Post embedding mainly focuses on bitstream. </a:t>
            </a:r>
            <a:endParaRPr sz="1100">
              <a:solidFill>
                <a:schemeClr val="dk1"/>
              </a:solidFill>
              <a:latin typeface="Arial"/>
              <a:ea typeface="Arial"/>
              <a:cs typeface="Arial"/>
              <a:sym typeface="Arial"/>
            </a:endParaRPr>
          </a:p>
          <a:p>
            <a:pPr indent="0" lvl="0" marL="0" rtl="0" algn="ctr">
              <a:spcBef>
                <a:spcPts val="0"/>
              </a:spcBef>
              <a:spcAft>
                <a:spcPts val="0"/>
              </a:spcAft>
              <a:buNone/>
            </a:pPr>
            <a:r>
              <a:t/>
            </a:r>
            <a:endParaRPr sz="1100">
              <a:solidFill>
                <a:schemeClr val="dk1"/>
              </a:solidFill>
              <a:latin typeface="Arial"/>
              <a:ea typeface="Arial"/>
              <a:cs typeface="Arial"/>
              <a:sym typeface="Arial"/>
            </a:endParaRPr>
          </a:p>
          <a:p>
            <a:pPr indent="0" lvl="0" marL="0" rtl="0" algn="ctr">
              <a:spcBef>
                <a:spcPts val="0"/>
              </a:spcBef>
              <a:spcAft>
                <a:spcPts val="0"/>
              </a:spcAft>
              <a:buNone/>
            </a:pPr>
            <a:r>
              <a:rPr lang="en-GB" sz="1100">
                <a:solidFill>
                  <a:schemeClr val="dk1"/>
                </a:solidFill>
                <a:latin typeface="Arial"/>
                <a:ea typeface="Arial"/>
                <a:cs typeface="Arial"/>
                <a:sym typeface="Arial"/>
              </a:rPr>
              <a:t>We have worked on the pre-embedding part by using discrete wavelet transform.</a:t>
            </a:r>
            <a:endParaRPr sz="1100">
              <a:solidFill>
                <a:schemeClr val="dk1"/>
              </a:solidFill>
              <a:latin typeface="Arial"/>
              <a:ea typeface="Arial"/>
              <a:cs typeface="Arial"/>
              <a:sym typeface="Arial"/>
            </a:endParaRPr>
          </a:p>
          <a:p>
            <a:pPr indent="0" lvl="0" marL="0" rtl="0" algn="ctr">
              <a:spcBef>
                <a:spcPts val="0"/>
              </a:spcBef>
              <a:spcAft>
                <a:spcPts val="0"/>
              </a:spcAft>
              <a:buNone/>
            </a:pPr>
            <a:r>
              <a:rPr lang="en-GB" sz="1100">
                <a:solidFill>
                  <a:schemeClr val="dk1"/>
                </a:solidFill>
                <a:latin typeface="Arial"/>
                <a:ea typeface="Arial"/>
                <a:cs typeface="Arial"/>
                <a:sym typeface="Arial"/>
              </a:rPr>
              <a:t>Discrete wavelet transform (DWT) is any</a:t>
            </a:r>
            <a:r>
              <a:rPr lang="en-GB" sz="1100">
                <a:solidFill>
                  <a:schemeClr val="dk1"/>
                </a:solidFill>
                <a:uFill>
                  <a:noFill/>
                </a:uFill>
                <a:latin typeface="Arial"/>
                <a:ea typeface="Arial"/>
                <a:cs typeface="Arial"/>
                <a:sym typeface="Arial"/>
                <a:hlinkClick r:id="rId3">
                  <a:extLst>
                    <a:ext uri="{A12FA001-AC4F-418D-AE19-62706E023703}">
                      <ahyp:hlinkClr val="tx"/>
                    </a:ext>
                  </a:extLst>
                </a:hlinkClick>
              </a:rPr>
              <a:t> wavelet transform</a:t>
            </a:r>
            <a:r>
              <a:rPr lang="en-GB" sz="1100">
                <a:solidFill>
                  <a:schemeClr val="dk1"/>
                </a:solidFill>
                <a:latin typeface="Arial"/>
                <a:ea typeface="Arial"/>
                <a:cs typeface="Arial"/>
                <a:sym typeface="Arial"/>
              </a:rPr>
              <a:t> for which the</a:t>
            </a:r>
            <a:r>
              <a:rPr lang="en-GB" sz="1100">
                <a:solidFill>
                  <a:schemeClr val="dk1"/>
                </a:solidFill>
                <a:uFill>
                  <a:noFill/>
                </a:uFill>
                <a:latin typeface="Arial"/>
                <a:ea typeface="Arial"/>
                <a:cs typeface="Arial"/>
                <a:sym typeface="Arial"/>
                <a:hlinkClick r:id="rId4">
                  <a:extLst>
                    <a:ext uri="{A12FA001-AC4F-418D-AE19-62706E023703}">
                      <ahyp:hlinkClr val="tx"/>
                    </a:ext>
                  </a:extLst>
                </a:hlinkClick>
              </a:rPr>
              <a:t> wavelets</a:t>
            </a:r>
            <a:r>
              <a:rPr lang="en-GB" sz="1100">
                <a:solidFill>
                  <a:schemeClr val="dk1"/>
                </a:solidFill>
                <a:latin typeface="Arial"/>
                <a:ea typeface="Arial"/>
                <a:cs typeface="Arial"/>
                <a:sym typeface="Arial"/>
              </a:rPr>
              <a:t> are discretely sampled. As with other wavelet transforms, a key advantage it has over</a:t>
            </a:r>
            <a:r>
              <a:rPr lang="en-GB" sz="1100">
                <a:solidFill>
                  <a:schemeClr val="dk1"/>
                </a:solidFill>
                <a:uFill>
                  <a:noFill/>
                </a:uFill>
                <a:latin typeface="Arial"/>
                <a:ea typeface="Arial"/>
                <a:cs typeface="Arial"/>
                <a:sym typeface="Arial"/>
                <a:hlinkClick r:id="rId5">
                  <a:extLst>
                    <a:ext uri="{A12FA001-AC4F-418D-AE19-62706E023703}">
                      <ahyp:hlinkClr val="tx"/>
                    </a:ext>
                  </a:extLst>
                </a:hlinkClick>
              </a:rPr>
              <a:t> Fourier transforms</a:t>
            </a:r>
            <a:r>
              <a:rPr lang="en-GB" sz="1100">
                <a:solidFill>
                  <a:schemeClr val="dk1"/>
                </a:solidFill>
                <a:latin typeface="Arial"/>
                <a:ea typeface="Arial"/>
                <a:cs typeface="Arial"/>
                <a:sym typeface="Arial"/>
              </a:rPr>
              <a:t> is temporal resolution: it captures both frequency </a:t>
            </a:r>
            <a:r>
              <a:rPr i="1" lang="en-GB" sz="1100">
                <a:solidFill>
                  <a:schemeClr val="dk1"/>
                </a:solidFill>
                <a:latin typeface="Arial"/>
                <a:ea typeface="Arial"/>
                <a:cs typeface="Arial"/>
                <a:sym typeface="Arial"/>
              </a:rPr>
              <a:t>and</a:t>
            </a:r>
            <a:r>
              <a:rPr lang="en-GB" sz="1100">
                <a:solidFill>
                  <a:schemeClr val="dk1"/>
                </a:solidFill>
                <a:latin typeface="Arial"/>
                <a:ea typeface="Arial"/>
                <a:cs typeface="Arial"/>
                <a:sym typeface="Arial"/>
              </a:rPr>
              <a:t> location information (location in time).</a:t>
            </a:r>
            <a:endParaRPr sz="1100">
              <a:solidFill>
                <a:schemeClr val="dk1"/>
              </a:solidFill>
              <a:latin typeface="Arial"/>
              <a:ea typeface="Arial"/>
              <a:cs typeface="Arial"/>
              <a:sym typeface="Arial"/>
            </a:endParaRPr>
          </a:p>
          <a:p>
            <a:pPr indent="0" lvl="0" marL="0" rtl="0" algn="ctr">
              <a:spcBef>
                <a:spcPts val="0"/>
              </a:spcBef>
              <a:spcAft>
                <a:spcPts val="0"/>
              </a:spcAft>
              <a:buNone/>
            </a:pPr>
            <a:r>
              <a:t/>
            </a:r>
            <a:endParaRPr sz="1100">
              <a:solidFill>
                <a:schemeClr val="dk1"/>
              </a:solidFill>
              <a:latin typeface="Arial"/>
              <a:ea typeface="Arial"/>
              <a:cs typeface="Arial"/>
              <a:sym typeface="Arial"/>
            </a:endParaRPr>
          </a:p>
          <a:p>
            <a:pPr indent="0" lvl="0" marL="0" rtl="0" algn="ctr">
              <a:spcBef>
                <a:spcPts val="0"/>
              </a:spcBef>
              <a:spcAft>
                <a:spcPts val="0"/>
              </a:spcAft>
              <a:buNone/>
            </a:pPr>
            <a:r>
              <a:rPr lang="en-GB" sz="1100">
                <a:solidFill>
                  <a:schemeClr val="dk1"/>
                </a:solidFill>
                <a:latin typeface="Arial"/>
                <a:ea typeface="Arial"/>
                <a:cs typeface="Arial"/>
                <a:sym typeface="Arial"/>
              </a:rPr>
              <a:t>In wavelet analysis, the Discrete Wavelet Transform (DWT) decomposes a signal into a set of mutually orthogonal wavelet basis functions. These functions differ from sinusoidal basis functions in that they are spatially localized – that is, nonzero over only part of the total signal length.</a:t>
            </a:r>
            <a:endParaRPr sz="1100">
              <a:solidFill>
                <a:schemeClr val="dk1"/>
              </a:solidFill>
              <a:latin typeface="Arial"/>
              <a:ea typeface="Arial"/>
              <a:cs typeface="Arial"/>
              <a:sym typeface="Arial"/>
            </a:endParaRPr>
          </a:p>
          <a:p>
            <a:pPr indent="0" lvl="0" marL="0" rtl="0" algn="ctr">
              <a:spcBef>
                <a:spcPts val="0"/>
              </a:spcBef>
              <a:spcAft>
                <a:spcPts val="0"/>
              </a:spcAft>
              <a:buNone/>
            </a:pPr>
            <a:r>
              <a:rPr lang="en-GB" sz="1100">
                <a:solidFill>
                  <a:schemeClr val="dk1"/>
                </a:solidFill>
                <a:latin typeface="Arial"/>
                <a:ea typeface="Arial"/>
                <a:cs typeface="Arial"/>
                <a:sym typeface="Arial"/>
              </a:rPr>
              <a:t>We have used DWT to perform operations(addition of secret-frame) in the frequency domain and also used inverse DWT to convert back to spatial domain to store the location which was hidden in the video file using the least significant bit(LSB) hiding.</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ctrTitle"/>
          </p:nvPr>
        </p:nvSpPr>
        <p:spPr>
          <a:xfrm>
            <a:off x="1130100" y="50763"/>
            <a:ext cx="6883800" cy="165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Results</a:t>
            </a:r>
            <a:endParaRPr/>
          </a:p>
        </p:txBody>
      </p:sp>
      <p:pic>
        <p:nvPicPr>
          <p:cNvPr id="155" name="Google Shape;155;p17"/>
          <p:cNvPicPr preferRelativeResize="0"/>
          <p:nvPr/>
        </p:nvPicPr>
        <p:blipFill>
          <a:blip r:embed="rId3">
            <a:alphaModFix/>
          </a:blip>
          <a:stretch>
            <a:fillRect/>
          </a:stretch>
        </p:blipFill>
        <p:spPr>
          <a:xfrm>
            <a:off x="476300" y="1708875"/>
            <a:ext cx="2510925" cy="2795900"/>
          </a:xfrm>
          <a:prstGeom prst="rect">
            <a:avLst/>
          </a:prstGeom>
          <a:noFill/>
          <a:ln>
            <a:noFill/>
          </a:ln>
        </p:spPr>
      </p:pic>
      <p:pic>
        <p:nvPicPr>
          <p:cNvPr id="156" name="Google Shape;156;p17"/>
          <p:cNvPicPr preferRelativeResize="0"/>
          <p:nvPr/>
        </p:nvPicPr>
        <p:blipFill>
          <a:blip r:embed="rId4">
            <a:alphaModFix/>
          </a:blip>
          <a:stretch>
            <a:fillRect/>
          </a:stretch>
        </p:blipFill>
        <p:spPr>
          <a:xfrm>
            <a:off x="4808550" y="1708873"/>
            <a:ext cx="3409250" cy="2519525"/>
          </a:xfrm>
          <a:prstGeom prst="rect">
            <a:avLst/>
          </a:prstGeom>
          <a:noFill/>
          <a:ln>
            <a:noFill/>
          </a:ln>
        </p:spPr>
      </p:pic>
      <p:sp>
        <p:nvSpPr>
          <p:cNvPr id="157" name="Google Shape;157;p17"/>
          <p:cNvSpPr txBox="1"/>
          <p:nvPr/>
        </p:nvSpPr>
        <p:spPr>
          <a:xfrm>
            <a:off x="960550" y="4558000"/>
            <a:ext cx="40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Calibri"/>
                <a:ea typeface="Calibri"/>
                <a:cs typeface="Calibri"/>
                <a:sym typeface="Calibri"/>
              </a:rPr>
              <a:t>Initial secret Image</a:t>
            </a:r>
            <a:endParaRPr>
              <a:solidFill>
                <a:schemeClr val="dk1"/>
              </a:solidFill>
              <a:latin typeface="Calibri"/>
              <a:ea typeface="Calibri"/>
              <a:cs typeface="Calibri"/>
              <a:sym typeface="Calibri"/>
            </a:endParaRPr>
          </a:p>
        </p:txBody>
      </p:sp>
      <p:sp>
        <p:nvSpPr>
          <p:cNvPr id="158" name="Google Shape;158;p17"/>
          <p:cNvSpPr txBox="1"/>
          <p:nvPr/>
        </p:nvSpPr>
        <p:spPr>
          <a:xfrm>
            <a:off x="5364400" y="4326550"/>
            <a:ext cx="40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Calibri"/>
                <a:ea typeface="Calibri"/>
                <a:cs typeface="Calibri"/>
                <a:sym typeface="Calibri"/>
              </a:rPr>
              <a:t>Extracted Image from Video</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ctrTitle"/>
          </p:nvPr>
        </p:nvSpPr>
        <p:spPr>
          <a:xfrm>
            <a:off x="1130100" y="1397138"/>
            <a:ext cx="6883800" cy="165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