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1" r:id="rId5"/>
    <p:sldId id="262" r:id="rId6"/>
    <p:sldId id="263" r:id="rId7"/>
    <p:sldId id="270" r:id="rId8"/>
    <p:sldId id="264" r:id="rId9"/>
    <p:sldId id="265" r:id="rId10"/>
    <p:sldId id="267" r:id="rId11"/>
    <p:sldId id="269" r:id="rId12"/>
    <p:sldId id="271" r:id="rId13"/>
    <p:sldId id="273"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591A9-1A72-4179-A399-CD9742D4C318}"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CEF56-26B6-436F-B217-7992D8C3ABC9}" type="slidenum">
              <a:rPr lang="en-US" smtClean="0"/>
              <a:t>‹#›</a:t>
            </a:fld>
            <a:endParaRPr lang="en-US"/>
          </a:p>
        </p:txBody>
      </p:sp>
    </p:spTree>
    <p:extLst>
      <p:ext uri="{BB962C8B-B14F-4D97-AF65-F5344CB8AC3E}">
        <p14:creationId xmlns:p14="http://schemas.microsoft.com/office/powerpoint/2010/main" val="2285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8473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1164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23.01.2023</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952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576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903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513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04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489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6461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7309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549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0575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475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1/23/2023</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0597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3.jpeg"/><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0929821" y="0"/>
            <a:ext cx="1262179" cy="6858000"/>
          </a:xfrm>
          <a:prstGeom prst="rect">
            <a:avLst/>
          </a:prstGeom>
          <a:solidFill>
            <a:srgbClr val="FFFFFF"/>
          </a:solidFill>
        </p:spPr>
      </p:sp>
      <p:grpSp>
        <p:nvGrpSpPr>
          <p:cNvPr id="3" name="Group 3"/>
          <p:cNvGrpSpPr/>
          <p:nvPr/>
        </p:nvGrpSpPr>
        <p:grpSpPr>
          <a:xfrm>
            <a:off x="4363823" y="96598"/>
            <a:ext cx="6695023" cy="6316462"/>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843102" y="998228"/>
            <a:ext cx="5833895" cy="5545461"/>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pPr defTabSz="609630"/>
                <a:endParaRPr lang="en-AU" sz="1200" dirty="0">
                  <a:solidFill>
                    <a:prstClr val="black"/>
                  </a:solidFill>
                  <a:latin typeface="Calibri"/>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541583" y="2203566"/>
            <a:ext cx="3655332" cy="2847446"/>
          </a:xfrm>
          <a:prstGeom prst="rect">
            <a:avLst/>
          </a:prstGeom>
        </p:spPr>
        <p:txBody>
          <a:bodyPr lIns="0" tIns="0" rIns="0" bIns="0" rtlCol="0" anchor="t">
            <a:spAutoFit/>
          </a:bodyPr>
          <a:lstStyle/>
          <a:p>
            <a:pPr algn="ctr" defTabSz="609630">
              <a:lnSpc>
                <a:spcPts val="7373"/>
              </a:lnSpc>
            </a:pPr>
            <a:r>
              <a:rPr lang="en-US" sz="7022" spc="-70" dirty="0">
                <a:solidFill>
                  <a:srgbClr val="FFFFFF"/>
                </a:solidFill>
                <a:latin typeface="Calibri"/>
              </a:rPr>
              <a:t>Analyzing</a:t>
            </a:r>
          </a:p>
          <a:p>
            <a:pPr algn="ctr" defTabSz="609630">
              <a:lnSpc>
                <a:spcPts val="7373"/>
              </a:lnSpc>
            </a:pPr>
            <a:r>
              <a:rPr lang="en-US" sz="7022" spc="-70" dirty="0">
                <a:solidFill>
                  <a:srgbClr val="FFFFFF"/>
                </a:solidFill>
                <a:latin typeface="Calibri"/>
              </a:rPr>
              <a:t>Social Buzz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0142" y="6327324"/>
            <a:ext cx="11502517" cy="134471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652970" y="5876249"/>
            <a:ext cx="2363672" cy="2246868"/>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437168" y="-823588"/>
            <a:ext cx="11502517" cy="134471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1590988" cy="6858000"/>
          </a:xfrm>
          <a:prstGeom prst="rect">
            <a:avLst/>
          </a:prstGeom>
          <a:solidFill>
            <a:srgbClr val="A100FF"/>
          </a:solidFill>
        </p:spPr>
      </p:sp>
      <p:grpSp>
        <p:nvGrpSpPr>
          <p:cNvPr id="23" name="Group 23"/>
          <p:cNvGrpSpPr/>
          <p:nvPr/>
        </p:nvGrpSpPr>
        <p:grpSpPr>
          <a:xfrm>
            <a:off x="11010164" y="-1123434"/>
            <a:ext cx="2363672" cy="2246868"/>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865A5CA2-44EC-EA6A-6AAC-4E3FDFE9B9C0}"/>
              </a:ext>
            </a:extLst>
          </p:cNvPr>
          <p:cNvPicPr>
            <a:picLocks noChangeAspect="1"/>
          </p:cNvPicPr>
          <p:nvPr/>
        </p:nvPicPr>
        <p:blipFill>
          <a:blip r:embed="rId7"/>
          <a:stretch>
            <a:fillRect/>
          </a:stretch>
        </p:blipFill>
        <p:spPr>
          <a:xfrm>
            <a:off x="8531075" y="1735107"/>
            <a:ext cx="2895600" cy="3931166"/>
          </a:xfrm>
          <a:prstGeom prst="rect">
            <a:avLst/>
          </a:prstGeom>
        </p:spPr>
      </p:pic>
      <p:sp>
        <p:nvSpPr>
          <p:cNvPr id="31" name="TextBox 30">
            <a:extLst>
              <a:ext uri="{FF2B5EF4-FFF2-40B4-BE49-F238E27FC236}">
                <a16:creationId xmlns:a16="http://schemas.microsoft.com/office/drawing/2014/main" id="{3F67A3DF-EBA5-887D-9CCD-3930025E188C}"/>
              </a:ext>
            </a:extLst>
          </p:cNvPr>
          <p:cNvSpPr txBox="1"/>
          <p:nvPr/>
        </p:nvSpPr>
        <p:spPr>
          <a:xfrm flipH="1">
            <a:off x="2213125" y="671048"/>
            <a:ext cx="7442504" cy="912558"/>
          </a:xfrm>
          <a:prstGeom prst="rect">
            <a:avLst/>
          </a:prstGeom>
          <a:noFill/>
        </p:spPr>
        <p:txBody>
          <a:bodyPr wrap="square" rtlCol="0">
            <a:spAutoFit/>
          </a:bodyPr>
          <a:lstStyle/>
          <a:p>
            <a:pPr defTabSz="609630"/>
            <a:r>
              <a:rPr lang="en-US" sz="5330" dirty="0">
                <a:solidFill>
                  <a:prstClr val="black"/>
                </a:solidFill>
                <a:latin typeface="Calibri"/>
              </a:rPr>
              <a:t>Aggregate Reaction Score:</a:t>
            </a:r>
          </a:p>
        </p:txBody>
      </p:sp>
      <p:sp>
        <p:nvSpPr>
          <p:cNvPr id="32" name="TextBox 31">
            <a:extLst>
              <a:ext uri="{FF2B5EF4-FFF2-40B4-BE49-F238E27FC236}">
                <a16:creationId xmlns:a16="http://schemas.microsoft.com/office/drawing/2014/main" id="{82E89EFE-752A-9B8E-8100-FD7F5445BD62}"/>
              </a:ext>
            </a:extLst>
          </p:cNvPr>
          <p:cNvSpPr txBox="1"/>
          <p:nvPr/>
        </p:nvSpPr>
        <p:spPr>
          <a:xfrm flipH="1">
            <a:off x="2213124" y="2114709"/>
            <a:ext cx="5483075" cy="2677656"/>
          </a:xfrm>
          <a:prstGeom prst="rect">
            <a:avLst/>
          </a:prstGeom>
          <a:noFill/>
        </p:spPr>
        <p:txBody>
          <a:bodyPr wrap="square" rtlCol="0">
            <a:spAutoFit/>
          </a:bodyPr>
          <a:lstStyle/>
          <a:p>
            <a:pPr algn="just" defTabSz="609630"/>
            <a:r>
              <a:rPr lang="en-US" sz="2400" dirty="0"/>
              <a:t>After cleaning the dataset, we have created two new columns, All Categories and Total Reaction Score, to perform aggregate operations. In the snippet, we can see that we have 16 different categories and their corresponding total reaction scores.</a:t>
            </a:r>
            <a:endParaRPr lang="en-US" sz="2133" dirty="0">
              <a:solidFill>
                <a:prstClr val="black"/>
              </a:solidFill>
              <a:latin typeface="Calibri"/>
            </a:endParaRPr>
          </a:p>
        </p:txBody>
      </p:sp>
    </p:spTree>
    <p:extLst>
      <p:ext uri="{BB962C8B-B14F-4D97-AF65-F5344CB8AC3E}">
        <p14:creationId xmlns:p14="http://schemas.microsoft.com/office/powerpoint/2010/main"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218022" y="6320951"/>
            <a:ext cx="6474225" cy="1344719"/>
            <a:chOff x="0" y="0"/>
            <a:chExt cx="12948451" cy="2689439"/>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2" name="Group 12"/>
          <p:cNvGrpSpPr/>
          <p:nvPr/>
        </p:nvGrpSpPr>
        <p:grpSpPr>
          <a:xfrm>
            <a:off x="218022" y="-786403"/>
            <a:ext cx="6474225" cy="1344719"/>
            <a:chOff x="0" y="0"/>
            <a:chExt cx="12948451" cy="2689439"/>
          </a:xfrm>
        </p:grpSpPr>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14">
            <a:extLst>
              <a:ext uri="{FF2B5EF4-FFF2-40B4-BE49-F238E27FC236}">
                <a16:creationId xmlns:a16="http://schemas.microsoft.com/office/drawing/2014/main" id="{F49CBA38-C879-499F-B0F5-691188949921}"/>
              </a:ext>
            </a:extLst>
          </p:cNvPr>
          <p:cNvGrpSpPr/>
          <p:nvPr/>
        </p:nvGrpSpPr>
        <p:grpSpPr>
          <a:xfrm>
            <a:off x="7721222" y="4643246"/>
            <a:ext cx="3784978" cy="585828"/>
            <a:chOff x="0" y="-47625"/>
            <a:chExt cx="7569956" cy="1171657"/>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32042"/>
            </a:xfrm>
            <a:prstGeom prst="rect">
              <a:avLst/>
            </a:prstGeom>
          </p:spPr>
          <p:txBody>
            <a:bodyPr lIns="0" tIns="0" rIns="0" bIns="0" rtlCol="0" anchor="t">
              <a:spAutoFit/>
            </a:bodyPr>
            <a:lstStyle/>
            <a:p>
              <a:pPr defTabSz="609630">
                <a:lnSpc>
                  <a:spcPts val="1773"/>
                </a:lnSpc>
              </a:pPr>
              <a:endParaRPr lang="en-US" sz="1267" spc="-13"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79492"/>
            </a:xfrm>
            <a:prstGeom prst="rect">
              <a:avLst/>
            </a:prstGeom>
          </p:spPr>
          <p:txBody>
            <a:bodyPr lIns="0" tIns="0" rIns="0" bIns="0" rtlCol="0" anchor="t">
              <a:spAutoFit/>
            </a:bodyPr>
            <a:lstStyle/>
            <a:p>
              <a:pPr defTabSz="609630">
                <a:lnSpc>
                  <a:spcPts val="1960"/>
                </a:lnSpc>
              </a:pPr>
              <a:endParaRPr lang="en-US" sz="1400" spc="-14" dirty="0">
                <a:solidFill>
                  <a:srgbClr val="000000"/>
                </a:solidFill>
                <a:latin typeface="Graphik Regular" panose="020B0503030202060203" pitchFamily="34" charset="0"/>
              </a:endParaRPr>
            </a:p>
          </p:txBody>
        </p:sp>
      </p:grpSp>
      <p:pic>
        <p:nvPicPr>
          <p:cNvPr id="17" name="Picture 16">
            <a:extLst>
              <a:ext uri="{FF2B5EF4-FFF2-40B4-BE49-F238E27FC236}">
                <a16:creationId xmlns:a16="http://schemas.microsoft.com/office/drawing/2014/main" id="{8F7078C4-B837-46A1-D268-1FD93B9353FA}"/>
              </a:ext>
            </a:extLst>
          </p:cNvPr>
          <p:cNvPicPr>
            <a:picLocks noChangeAspect="1"/>
          </p:cNvPicPr>
          <p:nvPr/>
        </p:nvPicPr>
        <p:blipFill>
          <a:blip r:embed="rId5"/>
          <a:stretch>
            <a:fillRect/>
          </a:stretch>
        </p:blipFill>
        <p:spPr>
          <a:xfrm>
            <a:off x="2786742" y="1026556"/>
            <a:ext cx="7375216" cy="4644901"/>
          </a:xfrm>
          <a:prstGeom prst="rect">
            <a:avLst/>
          </a:prstGeom>
        </p:spPr>
      </p:pic>
      <p:sp>
        <p:nvSpPr>
          <p:cNvPr id="2" name="AutoShape 22">
            <a:extLst>
              <a:ext uri="{FF2B5EF4-FFF2-40B4-BE49-F238E27FC236}">
                <a16:creationId xmlns:a16="http://schemas.microsoft.com/office/drawing/2014/main" id="{4B07EB00-10C6-90E9-37C3-52043218D0E5}"/>
              </a:ext>
            </a:extLst>
          </p:cNvPr>
          <p:cNvSpPr/>
          <p:nvPr/>
        </p:nvSpPr>
        <p:spPr>
          <a:xfrm>
            <a:off x="0" y="0"/>
            <a:ext cx="1590988" cy="6858000"/>
          </a:xfrm>
          <a:prstGeom prst="rect">
            <a:avLst/>
          </a:prstGeom>
          <a:solidFill>
            <a:srgbClr val="A100FF"/>
          </a:solid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218022" y="6320951"/>
            <a:ext cx="6474225" cy="1344719"/>
            <a:chOff x="0" y="0"/>
            <a:chExt cx="12948451" cy="2689439"/>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2" name="Group 12"/>
          <p:cNvGrpSpPr/>
          <p:nvPr/>
        </p:nvGrpSpPr>
        <p:grpSpPr>
          <a:xfrm>
            <a:off x="218022" y="-786403"/>
            <a:ext cx="6474225" cy="1344719"/>
            <a:chOff x="0" y="0"/>
            <a:chExt cx="12948451" cy="2689439"/>
          </a:xfrm>
        </p:grpSpPr>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14">
            <a:extLst>
              <a:ext uri="{FF2B5EF4-FFF2-40B4-BE49-F238E27FC236}">
                <a16:creationId xmlns:a16="http://schemas.microsoft.com/office/drawing/2014/main" id="{F49CBA38-C879-499F-B0F5-691188949921}"/>
              </a:ext>
            </a:extLst>
          </p:cNvPr>
          <p:cNvGrpSpPr/>
          <p:nvPr/>
        </p:nvGrpSpPr>
        <p:grpSpPr>
          <a:xfrm>
            <a:off x="7721222" y="4643246"/>
            <a:ext cx="3784978" cy="585828"/>
            <a:chOff x="0" y="-47625"/>
            <a:chExt cx="7569956" cy="1171657"/>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32042"/>
            </a:xfrm>
            <a:prstGeom prst="rect">
              <a:avLst/>
            </a:prstGeom>
          </p:spPr>
          <p:txBody>
            <a:bodyPr lIns="0" tIns="0" rIns="0" bIns="0" rtlCol="0" anchor="t">
              <a:spAutoFit/>
            </a:bodyPr>
            <a:lstStyle/>
            <a:p>
              <a:pPr defTabSz="609630">
                <a:lnSpc>
                  <a:spcPts val="1773"/>
                </a:lnSpc>
              </a:pPr>
              <a:endParaRPr lang="en-US" sz="1267" spc="-13"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79492"/>
            </a:xfrm>
            <a:prstGeom prst="rect">
              <a:avLst/>
            </a:prstGeom>
          </p:spPr>
          <p:txBody>
            <a:bodyPr lIns="0" tIns="0" rIns="0" bIns="0" rtlCol="0" anchor="t">
              <a:spAutoFit/>
            </a:bodyPr>
            <a:lstStyle/>
            <a:p>
              <a:pPr defTabSz="609630">
                <a:lnSpc>
                  <a:spcPts val="1960"/>
                </a:lnSpc>
              </a:pPr>
              <a:endParaRPr lang="en-US" sz="1400" spc="-14"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899288AB-6B23-6281-6555-27283B009287}"/>
              </a:ext>
            </a:extLst>
          </p:cNvPr>
          <p:cNvSpPr txBox="1"/>
          <p:nvPr/>
        </p:nvSpPr>
        <p:spPr>
          <a:xfrm rot="10800000" flipH="1" flipV="1">
            <a:off x="1590988" y="1644314"/>
            <a:ext cx="3995971" cy="1569660"/>
          </a:xfrm>
          <a:prstGeom prst="rect">
            <a:avLst/>
          </a:prstGeom>
          <a:noFill/>
        </p:spPr>
        <p:txBody>
          <a:bodyPr wrap="square" rtlCol="0">
            <a:spAutoFit/>
          </a:bodyPr>
          <a:lstStyle/>
          <a:p>
            <a:pPr algn="just"/>
            <a:r>
              <a:rPr lang="en-US" sz="2400" dirty="0"/>
              <a:t>Animals' content has the highest percentage share of 21% when compared to the other four top categories.</a:t>
            </a:r>
          </a:p>
        </p:txBody>
      </p:sp>
      <p:sp>
        <p:nvSpPr>
          <p:cNvPr id="2" name="AutoShape 22">
            <a:extLst>
              <a:ext uri="{FF2B5EF4-FFF2-40B4-BE49-F238E27FC236}">
                <a16:creationId xmlns:a16="http://schemas.microsoft.com/office/drawing/2014/main" id="{EEC967CA-E228-2781-9E92-D1ADF94D811B}"/>
              </a:ext>
            </a:extLst>
          </p:cNvPr>
          <p:cNvSpPr/>
          <p:nvPr/>
        </p:nvSpPr>
        <p:spPr>
          <a:xfrm>
            <a:off x="0" y="0"/>
            <a:ext cx="1590988" cy="6858000"/>
          </a:xfrm>
          <a:prstGeom prst="rect">
            <a:avLst/>
          </a:prstGeom>
          <a:solidFill>
            <a:srgbClr val="A100FF"/>
          </a:solidFill>
        </p:spPr>
      </p:sp>
      <p:pic>
        <p:nvPicPr>
          <p:cNvPr id="17" name="Picture 16">
            <a:extLst>
              <a:ext uri="{FF2B5EF4-FFF2-40B4-BE49-F238E27FC236}">
                <a16:creationId xmlns:a16="http://schemas.microsoft.com/office/drawing/2014/main" id="{269B4BD8-D12D-DA42-FB68-C0D0F4DE2B07}"/>
              </a:ext>
            </a:extLst>
          </p:cNvPr>
          <p:cNvPicPr>
            <a:picLocks noChangeAspect="1"/>
          </p:cNvPicPr>
          <p:nvPr/>
        </p:nvPicPr>
        <p:blipFill>
          <a:blip r:embed="rId5"/>
          <a:stretch>
            <a:fillRect/>
          </a:stretch>
        </p:blipFill>
        <p:spPr>
          <a:xfrm>
            <a:off x="5777848" y="1586692"/>
            <a:ext cx="6312816" cy="3801737"/>
          </a:xfrm>
          <a:prstGeom prst="rect">
            <a:avLst/>
          </a:prstGeom>
        </p:spPr>
      </p:pic>
    </p:spTree>
    <p:extLst>
      <p:ext uri="{BB962C8B-B14F-4D97-AF65-F5344CB8AC3E}">
        <p14:creationId xmlns:p14="http://schemas.microsoft.com/office/powerpoint/2010/main" val="346940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6762412" y="3335801"/>
            <a:ext cx="628311" cy="186399"/>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6762412" y="1484888"/>
            <a:ext cx="628311" cy="186399"/>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6762412" y="5186713"/>
            <a:ext cx="628311" cy="186399"/>
          </a:xfrm>
          <a:prstGeom prst="rect">
            <a:avLst/>
          </a:prstGeom>
        </p:spPr>
      </p:pic>
      <p:pic>
        <p:nvPicPr>
          <p:cNvPr id="5" name="Picture 5"/>
          <p:cNvPicPr>
            <a:picLocks noChangeAspect="1"/>
          </p:cNvPicPr>
          <p:nvPr/>
        </p:nvPicPr>
        <p:blipFill>
          <a:blip r:embed="rId5"/>
          <a:srcRect l="4069" t="1617" r="4069" b="1617"/>
          <a:stretch>
            <a:fillRect/>
          </a:stretch>
        </p:blipFill>
        <p:spPr>
          <a:xfrm>
            <a:off x="3625532" y="774537"/>
            <a:ext cx="3357836" cy="5308927"/>
          </a:xfrm>
          <a:prstGeom prst="rect">
            <a:avLst/>
          </a:prstGeom>
        </p:spPr>
      </p:pic>
      <p:sp>
        <p:nvSpPr>
          <p:cNvPr id="6" name="TextBox 6"/>
          <p:cNvSpPr txBox="1"/>
          <p:nvPr/>
        </p:nvSpPr>
        <p:spPr>
          <a:xfrm>
            <a:off x="304800" y="3026400"/>
            <a:ext cx="3135702" cy="820738"/>
          </a:xfrm>
          <a:prstGeom prst="rect">
            <a:avLst/>
          </a:prstGeom>
        </p:spPr>
        <p:txBody>
          <a:bodyPr wrap="square" lIns="0" tIns="0" rIns="0" bIns="0" rtlCol="0" anchor="t">
            <a:spAutoFit/>
          </a:bodyPr>
          <a:lstStyle/>
          <a:p>
            <a:pPr defTabSz="609630">
              <a:lnSpc>
                <a:spcPts val="6400"/>
              </a:lnSpc>
            </a:pPr>
            <a:r>
              <a:rPr lang="en-US" sz="5334" spc="-53" dirty="0">
                <a:solidFill>
                  <a:srgbClr val="000000"/>
                </a:solidFill>
                <a:latin typeface="Calibri"/>
              </a:rPr>
              <a:t>Summary</a:t>
            </a:r>
          </a:p>
        </p:txBody>
      </p:sp>
      <p:grpSp>
        <p:nvGrpSpPr>
          <p:cNvPr id="7" name="Group 7"/>
          <p:cNvGrpSpPr/>
          <p:nvPr/>
        </p:nvGrpSpPr>
        <p:grpSpPr>
          <a:xfrm>
            <a:off x="218022" y="6320951"/>
            <a:ext cx="6474225" cy="134471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218022" y="-786403"/>
            <a:ext cx="6474225" cy="134471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7721222" y="1053620"/>
            <a:ext cx="3784978" cy="585828"/>
            <a:chOff x="0" y="-47625"/>
            <a:chExt cx="7569956" cy="1171657"/>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32042"/>
            </a:xfrm>
            <a:prstGeom prst="rect">
              <a:avLst/>
            </a:prstGeom>
          </p:spPr>
          <p:txBody>
            <a:bodyPr lIns="0" tIns="0" rIns="0" bIns="0" rtlCol="0" anchor="t">
              <a:spAutoFit/>
            </a:bodyPr>
            <a:lstStyle/>
            <a:p>
              <a:pPr defTabSz="609630">
                <a:lnSpc>
                  <a:spcPts val="1773"/>
                </a:lnSpc>
              </a:pPr>
              <a:endParaRPr lang="en-US" sz="1267" spc="-13"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79492"/>
            </a:xfrm>
            <a:prstGeom prst="rect">
              <a:avLst/>
            </a:prstGeom>
          </p:spPr>
          <p:txBody>
            <a:bodyPr lIns="0" tIns="0" rIns="0" bIns="0" rtlCol="0" anchor="t">
              <a:spAutoFit/>
            </a:bodyPr>
            <a:lstStyle/>
            <a:p>
              <a:pPr defTabSz="609630">
                <a:lnSpc>
                  <a:spcPts val="1960"/>
                </a:lnSpc>
              </a:pPr>
              <a:endParaRPr lang="en-US" sz="1400" spc="-14"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7721222" y="4643246"/>
            <a:ext cx="3784978" cy="585828"/>
            <a:chOff x="0" y="-47625"/>
            <a:chExt cx="7569956" cy="1171657"/>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32042"/>
            </a:xfrm>
            <a:prstGeom prst="rect">
              <a:avLst/>
            </a:prstGeom>
          </p:spPr>
          <p:txBody>
            <a:bodyPr lIns="0" tIns="0" rIns="0" bIns="0" rtlCol="0" anchor="t">
              <a:spAutoFit/>
            </a:bodyPr>
            <a:lstStyle/>
            <a:p>
              <a:pPr defTabSz="609630">
                <a:lnSpc>
                  <a:spcPts val="1773"/>
                </a:lnSpc>
              </a:pPr>
              <a:endParaRPr lang="en-US" sz="1267" spc="-13"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79492"/>
            </a:xfrm>
            <a:prstGeom prst="rect">
              <a:avLst/>
            </a:prstGeom>
          </p:spPr>
          <p:txBody>
            <a:bodyPr lIns="0" tIns="0" rIns="0" bIns="0" rtlCol="0" anchor="t">
              <a:spAutoFit/>
            </a:bodyPr>
            <a:lstStyle/>
            <a:p>
              <a:pPr defTabSz="609630">
                <a:lnSpc>
                  <a:spcPts val="1960"/>
                </a:lnSpc>
              </a:pPr>
              <a:endParaRPr lang="en-US" sz="1400" spc="-14"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785FD498-A8AC-DD83-581A-20BC1AC36592}"/>
              </a:ext>
            </a:extLst>
          </p:cNvPr>
          <p:cNvSpPr txBox="1"/>
          <p:nvPr/>
        </p:nvSpPr>
        <p:spPr>
          <a:xfrm>
            <a:off x="7256953" y="1192663"/>
            <a:ext cx="4713515" cy="4524315"/>
          </a:xfrm>
          <a:prstGeom prst="rect">
            <a:avLst/>
          </a:prstGeom>
          <a:noFill/>
        </p:spPr>
        <p:txBody>
          <a:bodyPr wrap="square">
            <a:spAutoFit/>
          </a:bodyPr>
          <a:lstStyle/>
          <a:p>
            <a:pPr algn="just"/>
            <a:r>
              <a:rPr lang="en-US" sz="2400" dirty="0"/>
              <a:t>Animals, food, healthy eating, science, and technology are the top five categories that contribute the most traffic to the business. We believe that the organization should focus more on these five top categories, recommend them to more users, and also include advertisements in the same category, resulting in a stable user base and an increase in significant revenue for the company.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3614609" y="3701498"/>
            <a:ext cx="3590492" cy="289503"/>
          </a:xfrm>
          <a:prstGeom prst="rect">
            <a:avLst/>
          </a:prstGeom>
        </p:spPr>
        <p:txBody>
          <a:bodyPr lIns="0" tIns="0" rIns="0" bIns="0" rtlCol="0" anchor="t">
            <a:spAutoFit/>
          </a:bodyPr>
          <a:lstStyle/>
          <a:p>
            <a:pPr defTabSz="609630">
              <a:lnSpc>
                <a:spcPts val="2427"/>
              </a:lnSpc>
            </a:pPr>
            <a:r>
              <a:rPr lang="en-US" sz="1733" spc="-17" dirty="0">
                <a:solidFill>
                  <a:srgbClr val="FFFFFF"/>
                </a:solidFill>
                <a:latin typeface="Calibri"/>
              </a:rPr>
              <a:t>ANY QUESTIONS?</a:t>
            </a:r>
          </a:p>
        </p:txBody>
      </p:sp>
      <p:grpSp>
        <p:nvGrpSpPr>
          <p:cNvPr id="3" name="Group 3"/>
          <p:cNvGrpSpPr/>
          <p:nvPr/>
        </p:nvGrpSpPr>
        <p:grpSpPr>
          <a:xfrm>
            <a:off x="485619" y="2399483"/>
            <a:ext cx="2364397" cy="2247499"/>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3112718" y="2785583"/>
            <a:ext cx="3819886" cy="820738"/>
          </a:xfrm>
          <a:prstGeom prst="rect">
            <a:avLst/>
          </a:prstGeom>
        </p:spPr>
        <p:txBody>
          <a:bodyPr lIns="0" tIns="0" rIns="0" bIns="0" rtlCol="0" anchor="t">
            <a:spAutoFit/>
          </a:bodyPr>
          <a:lstStyle/>
          <a:p>
            <a:pPr algn="r" defTabSz="609630">
              <a:lnSpc>
                <a:spcPts val="6400"/>
              </a:lnSpc>
            </a:pPr>
            <a:r>
              <a:rPr lang="en-US" sz="5334" spc="-53" dirty="0">
                <a:solidFill>
                  <a:srgbClr val="FFFFFF"/>
                </a:solidFill>
                <a:latin typeface="Calibri"/>
              </a:rPr>
              <a:t>Thank you!</a:t>
            </a:r>
          </a:p>
        </p:txBody>
      </p:sp>
      <p:grpSp>
        <p:nvGrpSpPr>
          <p:cNvPr id="8" name="Group 8"/>
          <p:cNvGrpSpPr/>
          <p:nvPr/>
        </p:nvGrpSpPr>
        <p:grpSpPr>
          <a:xfrm>
            <a:off x="344742" y="-760204"/>
            <a:ext cx="11502517" cy="134471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344742" y="6262913"/>
            <a:ext cx="11502517" cy="134471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7728" y="2190201"/>
            <a:ext cx="5782295" cy="2519266"/>
            <a:chOff x="0" y="0"/>
            <a:chExt cx="11564591" cy="5038532"/>
          </a:xfrm>
        </p:grpSpPr>
        <p:sp>
          <p:nvSpPr>
            <p:cNvPr id="3" name="TextBox 3"/>
            <p:cNvSpPr txBox="1"/>
            <p:nvPr/>
          </p:nvSpPr>
          <p:spPr>
            <a:xfrm>
              <a:off x="0" y="0"/>
              <a:ext cx="11564591" cy="1641476"/>
            </a:xfrm>
            <a:prstGeom prst="rect">
              <a:avLst/>
            </a:prstGeom>
          </p:spPr>
          <p:txBody>
            <a:bodyPr lIns="0" tIns="0" rIns="0" bIns="0" rtlCol="0" anchor="t">
              <a:spAutoFit/>
            </a:bodyPr>
            <a:lstStyle/>
            <a:p>
              <a:pPr defTabSz="609630">
                <a:lnSpc>
                  <a:spcPts val="6400"/>
                </a:lnSpc>
              </a:pPr>
              <a:r>
                <a:rPr lang="en-US" sz="5334" spc="-53" dirty="0">
                  <a:solidFill>
                    <a:srgbClr val="000000"/>
                  </a:solidFill>
                  <a:latin typeface="Calibri"/>
                </a:rPr>
                <a:t>Today's agenda</a:t>
              </a:r>
            </a:p>
          </p:txBody>
        </p:sp>
        <p:sp>
          <p:nvSpPr>
            <p:cNvPr id="4" name="TextBox 4"/>
            <p:cNvSpPr txBox="1"/>
            <p:nvPr/>
          </p:nvSpPr>
          <p:spPr>
            <a:xfrm>
              <a:off x="0" y="2298166"/>
              <a:ext cx="11564591" cy="2740366"/>
            </a:xfrm>
            <a:prstGeom prst="rect">
              <a:avLst/>
            </a:prstGeom>
          </p:spPr>
          <p:txBody>
            <a:bodyPr lIns="0" tIns="0" rIns="0" bIns="0" rtlCol="0" anchor="t">
              <a:spAutoFit/>
            </a:bodyPr>
            <a:lstStyle/>
            <a:p>
              <a:pPr defTabSz="609630">
                <a:lnSpc>
                  <a:spcPts val="1773"/>
                </a:lnSpc>
              </a:pPr>
              <a:r>
                <a:rPr lang="en-US" sz="1267" spc="-13" dirty="0">
                  <a:solidFill>
                    <a:srgbClr val="000000"/>
                  </a:solidFill>
                  <a:latin typeface="Calibri"/>
                </a:rPr>
                <a:t>Project recap</a:t>
              </a:r>
            </a:p>
            <a:p>
              <a:pPr defTabSz="609630">
                <a:lnSpc>
                  <a:spcPts val="1773"/>
                </a:lnSpc>
              </a:pPr>
              <a:r>
                <a:rPr lang="en-US" sz="1267" spc="-13" dirty="0">
                  <a:solidFill>
                    <a:srgbClr val="000000"/>
                  </a:solidFill>
                  <a:latin typeface="Calibri"/>
                </a:rPr>
                <a:t>Problem</a:t>
              </a:r>
            </a:p>
            <a:p>
              <a:pPr defTabSz="609630">
                <a:lnSpc>
                  <a:spcPts val="1773"/>
                </a:lnSpc>
              </a:pPr>
              <a:r>
                <a:rPr lang="en-US" sz="1267" spc="-13" dirty="0">
                  <a:solidFill>
                    <a:srgbClr val="000000"/>
                  </a:solidFill>
                  <a:latin typeface="Calibri"/>
                </a:rPr>
                <a:t>The Analytics team</a:t>
              </a:r>
            </a:p>
            <a:p>
              <a:pPr defTabSz="609630">
                <a:lnSpc>
                  <a:spcPts val="1773"/>
                </a:lnSpc>
              </a:pPr>
              <a:r>
                <a:rPr lang="en-US" sz="1267" spc="-13" dirty="0">
                  <a:solidFill>
                    <a:srgbClr val="000000"/>
                  </a:solidFill>
                  <a:latin typeface="Calibri"/>
                </a:rPr>
                <a:t>Process</a:t>
              </a:r>
            </a:p>
            <a:p>
              <a:pPr defTabSz="609630">
                <a:lnSpc>
                  <a:spcPts val="1773"/>
                </a:lnSpc>
              </a:pPr>
              <a:r>
                <a:rPr lang="en-US" sz="1267" spc="-13" dirty="0">
                  <a:solidFill>
                    <a:srgbClr val="000000"/>
                  </a:solidFill>
                  <a:latin typeface="Calibri"/>
                </a:rPr>
                <a:t>Insights</a:t>
              </a:r>
            </a:p>
            <a:p>
              <a:pPr defTabSz="609630">
                <a:lnSpc>
                  <a:spcPts val="1773"/>
                </a:lnSpc>
              </a:pPr>
              <a:r>
                <a:rPr lang="en-US" sz="1267" spc="-13" dirty="0">
                  <a:solidFill>
                    <a:srgbClr val="000000"/>
                  </a:solidFill>
                  <a:latin typeface="Calibri"/>
                </a:rPr>
                <a:t>Summary</a:t>
              </a:r>
            </a:p>
          </p:txBody>
        </p:sp>
      </p:grpSp>
      <p:grpSp>
        <p:nvGrpSpPr>
          <p:cNvPr id="5" name="Group 5"/>
          <p:cNvGrpSpPr/>
          <p:nvPr/>
        </p:nvGrpSpPr>
        <p:grpSpPr>
          <a:xfrm>
            <a:off x="10204828" y="-1123434"/>
            <a:ext cx="2363672" cy="2246868"/>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9073380" y="2305566"/>
            <a:ext cx="2363672" cy="2246868"/>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7941932" y="5734566"/>
            <a:ext cx="2363672" cy="2246868"/>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618371" y="270769"/>
            <a:ext cx="1502533" cy="6316462"/>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344742" y="389734"/>
            <a:ext cx="11502517" cy="6078533"/>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3796736" y="1618552"/>
            <a:ext cx="7561522" cy="4183888"/>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28540" y="1670509"/>
            <a:ext cx="4302602" cy="4311775"/>
          </a:xfrm>
          <a:prstGeom prst="rect">
            <a:avLst/>
          </a:prstGeom>
        </p:spPr>
      </p:pic>
      <p:sp>
        <p:nvSpPr>
          <p:cNvPr id="33" name="TextBox 33"/>
          <p:cNvSpPr txBox="1"/>
          <p:nvPr/>
        </p:nvSpPr>
        <p:spPr>
          <a:xfrm>
            <a:off x="474253" y="2889759"/>
            <a:ext cx="2987982" cy="1641475"/>
          </a:xfrm>
          <a:prstGeom prst="rect">
            <a:avLst/>
          </a:prstGeom>
        </p:spPr>
        <p:txBody>
          <a:bodyPr lIns="0" tIns="0" rIns="0" bIns="0" rtlCol="0" anchor="t">
            <a:spAutoFit/>
          </a:bodyPr>
          <a:lstStyle/>
          <a:p>
            <a:pPr algn="ctr" defTabSz="609630">
              <a:lnSpc>
                <a:spcPts val="6400"/>
              </a:lnSpc>
            </a:pPr>
            <a:r>
              <a:rPr lang="en-US" sz="5334" spc="-53" dirty="0">
                <a:solidFill>
                  <a:srgbClr val="FFFFFF"/>
                </a:solidFill>
                <a:latin typeface="Calibri"/>
              </a:rPr>
              <a:t>Project Recap</a:t>
            </a:r>
          </a:p>
        </p:txBody>
      </p:sp>
      <p:sp>
        <p:nvSpPr>
          <p:cNvPr id="34" name="TextBox 33">
            <a:extLst>
              <a:ext uri="{FF2B5EF4-FFF2-40B4-BE49-F238E27FC236}">
                <a16:creationId xmlns:a16="http://schemas.microsoft.com/office/drawing/2014/main" id="{6FB08A0A-573F-B365-1BFB-A0BC8C8EE102}"/>
              </a:ext>
            </a:extLst>
          </p:cNvPr>
          <p:cNvSpPr txBox="1"/>
          <p:nvPr/>
        </p:nvSpPr>
        <p:spPr>
          <a:xfrm>
            <a:off x="4169607" y="1635455"/>
            <a:ext cx="6954684" cy="4278094"/>
          </a:xfrm>
          <a:prstGeom prst="rect">
            <a:avLst/>
          </a:prstGeom>
          <a:noFill/>
        </p:spPr>
        <p:txBody>
          <a:bodyPr wrap="square" rtlCol="0">
            <a:spAutoFit/>
          </a:bodyPr>
          <a:lstStyle/>
          <a:p>
            <a:pPr algn="just"/>
            <a:r>
              <a:rPr lang="en-US" sz="1600" dirty="0">
                <a:solidFill>
                  <a:srgbClr val="252525"/>
                </a:solidFill>
                <a:effectLst/>
              </a:rPr>
              <a:t> Social Buzz is a social media and content creation company established in San Francisco in 2018. It emphasizes content by keeping all users anonymous and only tracking user reactions to every piece of content. Over the past 5 years, Social Buzz has reached over 500 million active users each month.</a:t>
            </a:r>
          </a:p>
          <a:p>
            <a:pPr algn="just"/>
            <a:r>
              <a:rPr lang="en-US" sz="1600" dirty="0">
                <a:solidFill>
                  <a:srgbClr val="252525"/>
                </a:solidFill>
                <a:effectLst/>
              </a:rPr>
              <a:t>    Due to their rapid growth and the digital nature of their core product, the amount of data that they create, collect, and must analyze is huge. Every day, over 100,000 pieces of content, ranging from text, images, videos, and GIFs, are posted. But to maintain and manage this huge data, they need cutting edge technology. That is why Social Buzz relies on Accenture.</a:t>
            </a:r>
          </a:p>
          <a:p>
            <a:pPr algn="just"/>
            <a:r>
              <a:rPr lang="en-US" sz="1600" dirty="0">
                <a:solidFill>
                  <a:srgbClr val="252525"/>
                </a:solidFill>
                <a:effectLst/>
              </a:rPr>
              <a:t>    However, there are three main reasons why they are now looking to bring in external expertise:</a:t>
            </a:r>
          </a:p>
          <a:p>
            <a:pPr algn="just"/>
            <a:r>
              <a:rPr lang="en-US" sz="1600" dirty="0">
                <a:solidFill>
                  <a:srgbClr val="252525"/>
                </a:solidFill>
                <a:effectLst/>
              </a:rPr>
              <a:t>1. They are looking to complete an IPO by the end of next year and need guidance to ensure that this goes smoothly.</a:t>
            </a:r>
          </a:p>
          <a:p>
            <a:pPr algn="just"/>
            <a:r>
              <a:rPr lang="en-US" sz="1600" dirty="0">
                <a:solidFill>
                  <a:srgbClr val="252525"/>
                </a:solidFill>
                <a:effectLst/>
              </a:rPr>
              <a:t>2. They want an experienced team to maintain and manage their growing data.</a:t>
            </a:r>
          </a:p>
          <a:p>
            <a:pPr algn="just"/>
            <a:r>
              <a:rPr lang="en-US" sz="1600" dirty="0">
                <a:solidFill>
                  <a:srgbClr val="252525"/>
                </a:solidFill>
                <a:effectLst/>
              </a:rPr>
              <a:t>3. They want to learn data-management best practices from a large corporation. And they want to know how large organizations manage the challenges of big data.</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096000" y="5463797"/>
            <a:ext cx="2363672" cy="2246868"/>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235191" y="0"/>
            <a:ext cx="6642988" cy="6858000"/>
          </a:xfrm>
          <a:prstGeom prst="rect">
            <a:avLst/>
          </a:prstGeom>
          <a:solidFill>
            <a:srgbClr val="A100FF"/>
          </a:solidFill>
          <a:ln>
            <a:solidFill>
              <a:srgbClr val="A100FF"/>
            </a:solidFill>
          </a:ln>
        </p:spPr>
        <p:txBody>
          <a:bodyPr/>
          <a:lstStyle/>
          <a:p>
            <a:pPr defTabSz="609630"/>
            <a:endParaRPr lang="en-AU" sz="1200" dirty="0">
              <a:solidFill>
                <a:prstClr val="black"/>
              </a:solidFill>
              <a:latin typeface="Calibri"/>
            </a:endParaRPr>
          </a:p>
        </p:txBody>
      </p:sp>
      <p:grpSp>
        <p:nvGrpSpPr>
          <p:cNvPr id="7" name="Group 7"/>
          <p:cNvGrpSpPr/>
          <p:nvPr/>
        </p:nvGrpSpPr>
        <p:grpSpPr>
          <a:xfrm>
            <a:off x="-97519" y="270769"/>
            <a:ext cx="1502533" cy="6316462"/>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865792" y="976372"/>
            <a:ext cx="2292409" cy="2198067"/>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pPr defTabSz="609630"/>
                <a:endParaRPr lang="en-AU" sz="1200" dirty="0">
                  <a:solidFill>
                    <a:prstClr val="black"/>
                  </a:solidFill>
                  <a:latin typeface="Calibri"/>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0657511" y="-707565"/>
            <a:ext cx="2363672" cy="2246868"/>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7338323" y="685800"/>
            <a:ext cx="4167877" cy="5486400"/>
          </a:xfrm>
          <a:prstGeom prst="rect">
            <a:avLst/>
          </a:prstGeom>
        </p:spPr>
      </p:pic>
      <p:sp>
        <p:nvSpPr>
          <p:cNvPr id="21" name="TextBox 21"/>
          <p:cNvSpPr txBox="1"/>
          <p:nvPr/>
        </p:nvSpPr>
        <p:spPr>
          <a:xfrm>
            <a:off x="2046492" y="1539302"/>
            <a:ext cx="3857913" cy="820738"/>
          </a:xfrm>
          <a:prstGeom prst="rect">
            <a:avLst/>
          </a:prstGeom>
        </p:spPr>
        <p:txBody>
          <a:bodyPr lIns="0" tIns="0" rIns="0" bIns="0" rtlCol="0" anchor="t">
            <a:spAutoFit/>
          </a:bodyPr>
          <a:lstStyle/>
          <a:p>
            <a:pPr defTabSz="609630">
              <a:lnSpc>
                <a:spcPts val="6400"/>
              </a:lnSpc>
            </a:pPr>
            <a:r>
              <a:rPr lang="en-US" sz="5334" spc="-53" dirty="0">
                <a:solidFill>
                  <a:srgbClr val="FFFFFF"/>
                </a:solidFill>
                <a:latin typeface="Calibri"/>
              </a:rPr>
              <a:t>Problem</a:t>
            </a:r>
          </a:p>
        </p:txBody>
      </p:sp>
      <p:sp>
        <p:nvSpPr>
          <p:cNvPr id="22" name="TextBox 21">
            <a:extLst>
              <a:ext uri="{FF2B5EF4-FFF2-40B4-BE49-F238E27FC236}">
                <a16:creationId xmlns:a16="http://schemas.microsoft.com/office/drawing/2014/main" id="{A7513D56-00C8-5276-74A8-F9A11C2E4EBF}"/>
              </a:ext>
            </a:extLst>
          </p:cNvPr>
          <p:cNvSpPr txBox="1"/>
          <p:nvPr/>
        </p:nvSpPr>
        <p:spPr>
          <a:xfrm>
            <a:off x="1676401" y="3683000"/>
            <a:ext cx="30479" cy="276999"/>
          </a:xfrm>
          <a:prstGeom prst="rect">
            <a:avLst/>
          </a:prstGeom>
          <a:noFill/>
        </p:spPr>
        <p:txBody>
          <a:bodyPr wrap="square" rtlCol="0">
            <a:spAutoFit/>
          </a:bodyPr>
          <a:lstStyle/>
          <a:p>
            <a:pPr defTabSz="609630"/>
            <a:endParaRPr lang="en-US" sz="1200" dirty="0">
              <a:solidFill>
                <a:prstClr val="black"/>
              </a:solidFill>
              <a:latin typeface="Calibri"/>
            </a:endParaRPr>
          </a:p>
        </p:txBody>
      </p:sp>
      <p:sp>
        <p:nvSpPr>
          <p:cNvPr id="23" name="TextBox 22">
            <a:extLst>
              <a:ext uri="{FF2B5EF4-FFF2-40B4-BE49-F238E27FC236}">
                <a16:creationId xmlns:a16="http://schemas.microsoft.com/office/drawing/2014/main" id="{EB2D8150-1F7F-5831-45AB-99187F70C2C4}"/>
              </a:ext>
            </a:extLst>
          </p:cNvPr>
          <p:cNvSpPr txBox="1"/>
          <p:nvPr/>
        </p:nvSpPr>
        <p:spPr>
          <a:xfrm>
            <a:off x="1453773" y="3223400"/>
            <a:ext cx="5140455" cy="1200329"/>
          </a:xfrm>
          <a:prstGeom prst="rect">
            <a:avLst/>
          </a:prstGeom>
          <a:noFill/>
        </p:spPr>
        <p:txBody>
          <a:bodyPr wrap="square" rtlCol="0">
            <a:spAutoFit/>
          </a:bodyPr>
          <a:lstStyle/>
          <a:p>
            <a:pPr algn="just" defTabSz="609630"/>
            <a:r>
              <a:rPr lang="en-US" sz="2400" dirty="0"/>
              <a:t>Analyzing the Social Buzz data and uncover the top five (5) categories with the largest aggregate popularity.</a:t>
            </a:r>
            <a:endParaRPr lang="en-US" sz="2400" dirty="0">
              <a:solidFill>
                <a:prstClr val="black"/>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7816" y="270769"/>
            <a:ext cx="6626562" cy="6316462"/>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1407164" y="1217019"/>
            <a:ext cx="4500543" cy="4423963"/>
          </a:xfrm>
          <a:prstGeom prst="rect">
            <a:avLst/>
          </a:prstGeom>
          <a:solidFill>
            <a:srgbClr val="FFFFFF"/>
          </a:solidFill>
        </p:spPr>
      </p:sp>
      <p:grpSp>
        <p:nvGrpSpPr>
          <p:cNvPr id="16" name="Group 16"/>
          <p:cNvGrpSpPr>
            <a:grpSpLocks noChangeAspect="1"/>
          </p:cNvGrpSpPr>
          <p:nvPr/>
        </p:nvGrpSpPr>
        <p:grpSpPr>
          <a:xfrm>
            <a:off x="7883865" y="847155"/>
            <a:ext cx="1390091" cy="1390091"/>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7612813" y="631371"/>
            <a:ext cx="1449361" cy="1443699"/>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pPr defTabSz="609630"/>
              <a:endParaRPr lang="en-AU" sz="1200" dirty="0">
                <a:solidFill>
                  <a:prstClr val="black"/>
                </a:solidFill>
                <a:latin typeface="Calibri"/>
              </a:endParaRPr>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7883865" y="2814632"/>
            <a:ext cx="1390091" cy="1390091"/>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pPr defTabSz="609630"/>
              <a:endParaRPr lang="en-AU" sz="1200" dirty="0">
                <a:solidFill>
                  <a:prstClr val="black"/>
                </a:solidFill>
                <a:latin typeface="Calibri"/>
              </a:endParaRPr>
            </a:p>
          </p:txBody>
        </p:sp>
      </p:grpSp>
      <p:grpSp>
        <p:nvGrpSpPr>
          <p:cNvPr id="23" name="Group 23"/>
          <p:cNvGrpSpPr>
            <a:grpSpLocks noChangeAspect="1"/>
          </p:cNvGrpSpPr>
          <p:nvPr/>
        </p:nvGrpSpPr>
        <p:grpSpPr>
          <a:xfrm>
            <a:off x="7607677" y="2755135"/>
            <a:ext cx="1458223" cy="1415388"/>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7883865" y="4782109"/>
            <a:ext cx="1390091" cy="1390091"/>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pPr defTabSz="609630"/>
              <a:endParaRPr lang="en-AU" sz="1200" dirty="0">
                <a:solidFill>
                  <a:prstClr val="black"/>
                </a:solidFill>
                <a:latin typeface="Calibri"/>
              </a:endParaRPr>
            </a:p>
          </p:txBody>
        </p:sp>
      </p:grpSp>
      <p:grpSp>
        <p:nvGrpSpPr>
          <p:cNvPr id="28" name="Group 28"/>
          <p:cNvGrpSpPr>
            <a:grpSpLocks noChangeAspect="1"/>
          </p:cNvGrpSpPr>
          <p:nvPr/>
        </p:nvGrpSpPr>
        <p:grpSpPr>
          <a:xfrm>
            <a:off x="7612813" y="4620755"/>
            <a:ext cx="1449361" cy="1443699"/>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pPr defTabSz="609630"/>
              <a:endParaRPr lang="en-AU" sz="1200" dirty="0">
                <a:solidFill>
                  <a:prstClr val="black"/>
                </a:solidFill>
                <a:latin typeface="Calibri"/>
              </a:endParaRPr>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1503564" y="1668124"/>
            <a:ext cx="4500543" cy="3140988"/>
          </a:xfrm>
          <a:prstGeom prst="rect">
            <a:avLst/>
          </a:prstGeom>
        </p:spPr>
        <p:txBody>
          <a:bodyPr wrap="square" lIns="0" tIns="0" rIns="0" bIns="0" rtlCol="0" anchor="t">
            <a:spAutoFit/>
          </a:bodyPr>
          <a:lstStyle/>
          <a:p>
            <a:pPr defTabSz="609630">
              <a:lnSpc>
                <a:spcPts val="6400"/>
              </a:lnSpc>
            </a:pPr>
            <a:r>
              <a:rPr lang="en-US" sz="2000" spc="-53" dirty="0">
                <a:solidFill>
                  <a:srgbClr val="000000"/>
                </a:solidFill>
                <a:latin typeface="Calibri"/>
              </a:rPr>
              <a:t>Chief Technology Architect - Andrew Fleming</a:t>
            </a:r>
          </a:p>
          <a:p>
            <a:pPr defTabSz="609630">
              <a:lnSpc>
                <a:spcPts val="6400"/>
              </a:lnSpc>
            </a:pPr>
            <a:r>
              <a:rPr lang="en-US" sz="2000" spc="-53" dirty="0">
                <a:solidFill>
                  <a:srgbClr val="000000"/>
                </a:solidFill>
                <a:latin typeface="Calibri"/>
              </a:rPr>
              <a:t>Senior Principal - Marcus Rampton</a:t>
            </a:r>
          </a:p>
          <a:p>
            <a:pPr defTabSz="609630">
              <a:lnSpc>
                <a:spcPts val="6400"/>
              </a:lnSpc>
            </a:pPr>
            <a:r>
              <a:rPr lang="en-US" sz="2000" spc="-53" dirty="0">
                <a:solidFill>
                  <a:srgbClr val="000000"/>
                </a:solidFill>
                <a:latin typeface="Calibri"/>
              </a:rPr>
              <a:t>Data Scientist - Michelle Grove</a:t>
            </a:r>
          </a:p>
          <a:p>
            <a:pPr defTabSz="609630">
              <a:lnSpc>
                <a:spcPts val="6400"/>
              </a:lnSpc>
            </a:pPr>
            <a:r>
              <a:rPr lang="en-US" sz="2000" spc="-53" dirty="0">
                <a:solidFill>
                  <a:srgbClr val="000000"/>
                </a:solidFill>
                <a:latin typeface="Calibri"/>
              </a:rPr>
              <a:t>Data Analyst - Ayyappanaidu Kunche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296864" y="270769"/>
            <a:ext cx="6695023" cy="6316462"/>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268928" y="685261"/>
            <a:ext cx="1236641" cy="1187499"/>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2505836" y="1759987"/>
            <a:ext cx="1236641" cy="1187499"/>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3742745" y="2834712"/>
            <a:ext cx="1236641" cy="1187499"/>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4979654" y="3909437"/>
            <a:ext cx="1236641" cy="1187499"/>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6216562" y="4984163"/>
            <a:ext cx="1236641" cy="1187499"/>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7111879" y="685800"/>
            <a:ext cx="4428363" cy="820738"/>
          </a:xfrm>
          <a:prstGeom prst="rect">
            <a:avLst/>
          </a:prstGeom>
        </p:spPr>
        <p:txBody>
          <a:bodyPr lIns="0" tIns="0" rIns="0" bIns="0" rtlCol="0" anchor="t">
            <a:spAutoFit/>
          </a:bodyPr>
          <a:lstStyle/>
          <a:p>
            <a:pPr algn="r" defTabSz="609630">
              <a:lnSpc>
                <a:spcPts val="6400"/>
              </a:lnSpc>
            </a:pPr>
            <a:r>
              <a:rPr lang="en-US" sz="5334" spc="-53" dirty="0">
                <a:solidFill>
                  <a:srgbClr val="FFFFFF"/>
                </a:solidFill>
                <a:latin typeface="Calibri"/>
              </a:rPr>
              <a:t>Process</a:t>
            </a:r>
          </a:p>
        </p:txBody>
      </p:sp>
      <p:sp>
        <p:nvSpPr>
          <p:cNvPr id="34" name="TextBox 34"/>
          <p:cNvSpPr txBox="1"/>
          <p:nvPr/>
        </p:nvSpPr>
        <p:spPr>
          <a:xfrm>
            <a:off x="1753963" y="914906"/>
            <a:ext cx="819658" cy="623953"/>
          </a:xfrm>
          <a:prstGeom prst="rect">
            <a:avLst/>
          </a:prstGeom>
        </p:spPr>
        <p:txBody>
          <a:bodyPr lIns="0" tIns="0" rIns="0" bIns="0" rtlCol="0" anchor="t">
            <a:spAutoFit/>
          </a:bodyPr>
          <a:lstStyle/>
          <a:p>
            <a:pPr defTabSz="609630">
              <a:lnSpc>
                <a:spcPts val="4795"/>
              </a:lnSpc>
            </a:pPr>
            <a:r>
              <a:rPr lang="en-US" sz="4795" spc="-427" dirty="0">
                <a:solidFill>
                  <a:srgbClr val="FFFFFF"/>
                </a:solidFill>
                <a:latin typeface="Calibri"/>
              </a:rPr>
              <a:t>1</a:t>
            </a:r>
          </a:p>
        </p:txBody>
      </p:sp>
      <p:sp>
        <p:nvSpPr>
          <p:cNvPr id="35" name="TextBox 35"/>
          <p:cNvSpPr txBox="1"/>
          <p:nvPr/>
        </p:nvSpPr>
        <p:spPr>
          <a:xfrm>
            <a:off x="3023098" y="1989362"/>
            <a:ext cx="819658" cy="623953"/>
          </a:xfrm>
          <a:prstGeom prst="rect">
            <a:avLst/>
          </a:prstGeom>
        </p:spPr>
        <p:txBody>
          <a:bodyPr lIns="0" tIns="0" rIns="0" bIns="0" rtlCol="0" anchor="t">
            <a:spAutoFit/>
          </a:bodyPr>
          <a:lstStyle/>
          <a:p>
            <a:pPr defTabSz="609630">
              <a:lnSpc>
                <a:spcPts val="4795"/>
              </a:lnSpc>
            </a:pPr>
            <a:r>
              <a:rPr lang="en-US" sz="4795" spc="-427" dirty="0">
                <a:solidFill>
                  <a:srgbClr val="FFFFFF"/>
                </a:solidFill>
                <a:latin typeface="Calibri"/>
              </a:rPr>
              <a:t>2</a:t>
            </a:r>
          </a:p>
        </p:txBody>
      </p:sp>
      <p:sp>
        <p:nvSpPr>
          <p:cNvPr id="36" name="TextBox 36"/>
          <p:cNvSpPr txBox="1"/>
          <p:nvPr/>
        </p:nvSpPr>
        <p:spPr>
          <a:xfrm>
            <a:off x="6738816" y="5219080"/>
            <a:ext cx="819658" cy="623953"/>
          </a:xfrm>
          <a:prstGeom prst="rect">
            <a:avLst/>
          </a:prstGeom>
        </p:spPr>
        <p:txBody>
          <a:bodyPr lIns="0" tIns="0" rIns="0" bIns="0" rtlCol="0" anchor="t">
            <a:spAutoFit/>
          </a:bodyPr>
          <a:lstStyle/>
          <a:p>
            <a:pPr defTabSz="609630">
              <a:lnSpc>
                <a:spcPts val="4795"/>
              </a:lnSpc>
            </a:pPr>
            <a:r>
              <a:rPr lang="en-US" sz="4795" spc="-427" dirty="0">
                <a:solidFill>
                  <a:srgbClr val="FFFFFF"/>
                </a:solidFill>
                <a:latin typeface="Calibri"/>
              </a:rPr>
              <a:t>5</a:t>
            </a:r>
          </a:p>
        </p:txBody>
      </p:sp>
      <p:sp>
        <p:nvSpPr>
          <p:cNvPr id="37" name="TextBox 37"/>
          <p:cNvSpPr txBox="1"/>
          <p:nvPr/>
        </p:nvSpPr>
        <p:spPr>
          <a:xfrm>
            <a:off x="5462587" y="4136511"/>
            <a:ext cx="819658" cy="623953"/>
          </a:xfrm>
          <a:prstGeom prst="rect">
            <a:avLst/>
          </a:prstGeom>
        </p:spPr>
        <p:txBody>
          <a:bodyPr lIns="0" tIns="0" rIns="0" bIns="0" rtlCol="0" anchor="t">
            <a:spAutoFit/>
          </a:bodyPr>
          <a:lstStyle/>
          <a:p>
            <a:pPr defTabSz="609630">
              <a:lnSpc>
                <a:spcPts val="4795"/>
              </a:lnSpc>
            </a:pPr>
            <a:r>
              <a:rPr lang="en-US" sz="4795" spc="-427" dirty="0">
                <a:solidFill>
                  <a:srgbClr val="FFFFFF"/>
                </a:solidFill>
                <a:latin typeface="Calibri"/>
              </a:rPr>
              <a:t>4</a:t>
            </a:r>
          </a:p>
        </p:txBody>
      </p:sp>
      <p:sp>
        <p:nvSpPr>
          <p:cNvPr id="38" name="TextBox 38"/>
          <p:cNvSpPr txBox="1"/>
          <p:nvPr/>
        </p:nvSpPr>
        <p:spPr>
          <a:xfrm>
            <a:off x="4264500" y="3070168"/>
            <a:ext cx="819658" cy="623953"/>
          </a:xfrm>
          <a:prstGeom prst="rect">
            <a:avLst/>
          </a:prstGeom>
        </p:spPr>
        <p:txBody>
          <a:bodyPr lIns="0" tIns="0" rIns="0" bIns="0" rtlCol="0" anchor="t">
            <a:spAutoFit/>
          </a:bodyPr>
          <a:lstStyle/>
          <a:p>
            <a:pPr defTabSz="609630">
              <a:lnSpc>
                <a:spcPts val="4795"/>
              </a:lnSpc>
            </a:pPr>
            <a:r>
              <a:rPr lang="en-US" sz="4795" spc="-427" dirty="0">
                <a:solidFill>
                  <a:srgbClr val="FFFFFF"/>
                </a:solidFill>
                <a:latin typeface="Calibri"/>
              </a:rPr>
              <a:t>3</a:t>
            </a:r>
          </a:p>
        </p:txBody>
      </p:sp>
      <p:sp>
        <p:nvSpPr>
          <p:cNvPr id="39" name="TextBox 38">
            <a:extLst>
              <a:ext uri="{FF2B5EF4-FFF2-40B4-BE49-F238E27FC236}">
                <a16:creationId xmlns:a16="http://schemas.microsoft.com/office/drawing/2014/main" id="{85C6861A-BD08-62F3-10E6-12A7DDC362BD}"/>
              </a:ext>
            </a:extLst>
          </p:cNvPr>
          <p:cNvSpPr txBox="1"/>
          <p:nvPr/>
        </p:nvSpPr>
        <p:spPr>
          <a:xfrm flipH="1">
            <a:off x="2525901" y="650406"/>
            <a:ext cx="5747887" cy="1075679"/>
          </a:xfrm>
          <a:prstGeom prst="rect">
            <a:avLst/>
          </a:prstGeom>
          <a:noFill/>
        </p:spPr>
        <p:txBody>
          <a:bodyPr wrap="square" rtlCol="0">
            <a:spAutoFit/>
          </a:bodyPr>
          <a:lstStyle/>
          <a:p>
            <a:pPr defTabSz="609630"/>
            <a:r>
              <a:rPr lang="en-US" sz="2130" dirty="0"/>
              <a:t>Data Cleaning: Deleting rows with missing (null) values from the Content, Reaction, and Reaction Type tables.</a:t>
            </a:r>
            <a:endParaRPr lang="en-US" sz="2130" dirty="0">
              <a:solidFill>
                <a:prstClr val="black"/>
              </a:solidFill>
              <a:latin typeface="Calibri"/>
            </a:endParaRPr>
          </a:p>
        </p:txBody>
      </p:sp>
      <p:sp>
        <p:nvSpPr>
          <p:cNvPr id="40" name="TextBox 39">
            <a:extLst>
              <a:ext uri="{FF2B5EF4-FFF2-40B4-BE49-F238E27FC236}">
                <a16:creationId xmlns:a16="http://schemas.microsoft.com/office/drawing/2014/main" id="{A471F082-5551-C88C-4755-12F29C4212A0}"/>
              </a:ext>
            </a:extLst>
          </p:cNvPr>
          <p:cNvSpPr txBox="1"/>
          <p:nvPr/>
        </p:nvSpPr>
        <p:spPr>
          <a:xfrm>
            <a:off x="3721366" y="1662616"/>
            <a:ext cx="5148845" cy="748795"/>
          </a:xfrm>
          <a:prstGeom prst="rect">
            <a:avLst/>
          </a:prstGeom>
          <a:noFill/>
        </p:spPr>
        <p:txBody>
          <a:bodyPr wrap="square" rtlCol="0">
            <a:spAutoFit/>
          </a:bodyPr>
          <a:lstStyle/>
          <a:p>
            <a:pPr defTabSz="609630"/>
            <a:r>
              <a:rPr lang="en-US" sz="2133" dirty="0">
                <a:solidFill>
                  <a:prstClr val="black"/>
                </a:solidFill>
                <a:latin typeface="Calibri"/>
              </a:rPr>
              <a:t>Column Identification: Selecting the required columns for this problem.</a:t>
            </a:r>
          </a:p>
        </p:txBody>
      </p:sp>
      <p:sp>
        <p:nvSpPr>
          <p:cNvPr id="42" name="TextBox 41">
            <a:extLst>
              <a:ext uri="{FF2B5EF4-FFF2-40B4-BE49-F238E27FC236}">
                <a16:creationId xmlns:a16="http://schemas.microsoft.com/office/drawing/2014/main" id="{AF92D55B-605B-8AF3-DABD-8B42861DBE96}"/>
              </a:ext>
            </a:extLst>
          </p:cNvPr>
          <p:cNvSpPr txBox="1"/>
          <p:nvPr/>
        </p:nvSpPr>
        <p:spPr>
          <a:xfrm flipH="1">
            <a:off x="4922474" y="2739062"/>
            <a:ext cx="5855857" cy="748795"/>
          </a:xfrm>
          <a:prstGeom prst="rect">
            <a:avLst/>
          </a:prstGeom>
          <a:noFill/>
        </p:spPr>
        <p:txBody>
          <a:bodyPr wrap="square" rtlCol="0">
            <a:spAutoFit/>
          </a:bodyPr>
          <a:lstStyle/>
          <a:p>
            <a:pPr defTabSz="609630"/>
            <a:r>
              <a:rPr lang="en-US" sz="2133" dirty="0">
                <a:solidFill>
                  <a:prstClr val="black"/>
                </a:solidFill>
                <a:latin typeface="Calibri"/>
              </a:rPr>
              <a:t>Merging: Joining the selected columns from the Content, Reaction, and Reaction Type tables.</a:t>
            </a:r>
          </a:p>
        </p:txBody>
      </p:sp>
      <p:sp>
        <p:nvSpPr>
          <p:cNvPr id="44" name="TextBox 43">
            <a:extLst>
              <a:ext uri="{FF2B5EF4-FFF2-40B4-BE49-F238E27FC236}">
                <a16:creationId xmlns:a16="http://schemas.microsoft.com/office/drawing/2014/main" id="{45005027-A111-A888-0155-DDBB0143318E}"/>
              </a:ext>
            </a:extLst>
          </p:cNvPr>
          <p:cNvSpPr txBox="1"/>
          <p:nvPr/>
        </p:nvSpPr>
        <p:spPr>
          <a:xfrm flipH="1">
            <a:off x="6308235" y="3550147"/>
            <a:ext cx="5735782" cy="1405256"/>
          </a:xfrm>
          <a:prstGeom prst="rect">
            <a:avLst/>
          </a:prstGeom>
          <a:noFill/>
        </p:spPr>
        <p:txBody>
          <a:bodyPr wrap="square" rtlCol="0">
            <a:spAutoFit/>
          </a:bodyPr>
          <a:lstStyle/>
          <a:p>
            <a:pPr defTabSz="609630"/>
            <a:r>
              <a:rPr lang="en-US" sz="2133" dirty="0">
                <a:solidFill>
                  <a:prstClr val="black"/>
                </a:solidFill>
                <a:latin typeface="Calibri"/>
              </a:rPr>
              <a:t>Aggregate Operation: Performing cluster operations on the Categories Reaction Score columns and Identifying the top five categories in terms of their highest reaction scores.</a:t>
            </a:r>
          </a:p>
        </p:txBody>
      </p:sp>
      <p:sp>
        <p:nvSpPr>
          <p:cNvPr id="45" name="TextBox 44">
            <a:extLst>
              <a:ext uri="{FF2B5EF4-FFF2-40B4-BE49-F238E27FC236}">
                <a16:creationId xmlns:a16="http://schemas.microsoft.com/office/drawing/2014/main" id="{9F4D48EF-81DF-DED3-B0D3-2968EEABBCB4}"/>
              </a:ext>
            </a:extLst>
          </p:cNvPr>
          <p:cNvSpPr txBox="1"/>
          <p:nvPr/>
        </p:nvSpPr>
        <p:spPr>
          <a:xfrm flipH="1">
            <a:off x="7482334" y="5085391"/>
            <a:ext cx="4057908" cy="1077026"/>
          </a:xfrm>
          <a:prstGeom prst="rect">
            <a:avLst/>
          </a:prstGeom>
          <a:noFill/>
        </p:spPr>
        <p:txBody>
          <a:bodyPr wrap="square" rtlCol="0">
            <a:spAutoFit/>
          </a:bodyPr>
          <a:lstStyle/>
          <a:p>
            <a:pPr defTabSz="609630"/>
            <a:r>
              <a:rPr lang="en-US" sz="2133" dirty="0">
                <a:solidFill>
                  <a:prstClr val="black"/>
                </a:solidFill>
                <a:latin typeface="Calibri"/>
              </a:rPr>
              <a:t>Reporting: Visualizing  Categories and the total reaction score using a  histogram.</a:t>
            </a:r>
            <a:endParaRPr lang="en-US" sz="1200" dirty="0">
              <a:solidFill>
                <a:prstClr val="black"/>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71601" y="4515026"/>
            <a:ext cx="1981479" cy="587839"/>
          </a:xfrm>
          <a:prstGeom prst="rect">
            <a:avLst/>
          </a:prstGeom>
        </p:spPr>
      </p:pic>
      <p:sp>
        <p:nvSpPr>
          <p:cNvPr id="3" name="TextBox 3"/>
          <p:cNvSpPr txBox="1"/>
          <p:nvPr/>
        </p:nvSpPr>
        <p:spPr>
          <a:xfrm>
            <a:off x="685800" y="573943"/>
            <a:ext cx="3090753" cy="820738"/>
          </a:xfrm>
          <a:prstGeom prst="rect">
            <a:avLst/>
          </a:prstGeom>
        </p:spPr>
        <p:txBody>
          <a:bodyPr lIns="0" tIns="0" rIns="0" bIns="0" rtlCol="0" anchor="t">
            <a:spAutoFit/>
          </a:bodyPr>
          <a:lstStyle/>
          <a:p>
            <a:pPr marL="0" marR="0" lvl="0" indent="0" algn="l" defTabSz="609630" rtl="0" eaLnBrk="1" fontAlgn="auto" latinLnBrk="0" hangingPunct="1">
              <a:lnSpc>
                <a:spcPts val="6400"/>
              </a:lnSpc>
              <a:spcBef>
                <a:spcPts val="0"/>
              </a:spcBef>
              <a:spcAft>
                <a:spcPts val="0"/>
              </a:spcAft>
              <a:buClrTx/>
              <a:buSzTx/>
              <a:buFontTx/>
              <a:buNone/>
              <a:tabLst/>
              <a:defRPr/>
            </a:pPr>
            <a:r>
              <a:rPr kumimoji="0" lang="en-US" sz="5334" b="0" i="0" u="none" strike="noStrike" kern="1200" cap="none" spc="-53" normalizeH="0" baseline="0" noProof="0" dirty="0">
                <a:ln>
                  <a:noFill/>
                </a:ln>
                <a:solidFill>
                  <a:srgbClr val="000000"/>
                </a:solidFill>
                <a:effectLst/>
                <a:uLnTx/>
                <a:uFillTx/>
                <a:latin typeface="Calibri"/>
                <a:ea typeface="+mn-ea"/>
                <a:cs typeface="+mn-cs"/>
              </a:rPr>
              <a:t>Insights</a:t>
            </a:r>
          </a:p>
        </p:txBody>
      </p:sp>
      <p:grpSp>
        <p:nvGrpSpPr>
          <p:cNvPr id="4" name="Group 4"/>
          <p:cNvGrpSpPr/>
          <p:nvPr/>
        </p:nvGrpSpPr>
        <p:grpSpPr>
          <a:xfrm>
            <a:off x="344742" y="5207001"/>
            <a:ext cx="11502517" cy="134471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837489" y="4515026"/>
            <a:ext cx="1981479" cy="587839"/>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457454" y="4515026"/>
            <a:ext cx="1981479" cy="587839"/>
          </a:xfrm>
          <a:prstGeom prst="rect">
            <a:avLst/>
          </a:prstGeom>
        </p:spPr>
      </p:pic>
      <p:sp>
        <p:nvSpPr>
          <p:cNvPr id="14" name="TextBox 13">
            <a:extLst>
              <a:ext uri="{FF2B5EF4-FFF2-40B4-BE49-F238E27FC236}">
                <a16:creationId xmlns:a16="http://schemas.microsoft.com/office/drawing/2014/main" id="{579B5F1A-737E-6314-2C7C-C94CFB4A2F88}"/>
              </a:ext>
            </a:extLst>
          </p:cNvPr>
          <p:cNvSpPr txBox="1"/>
          <p:nvPr/>
        </p:nvSpPr>
        <p:spPr>
          <a:xfrm flipH="1">
            <a:off x="685800" y="1394681"/>
            <a:ext cx="10533743" cy="317625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70" b="1" i="0" u="none" strike="noStrike" kern="1200" cap="none" spc="0" normalizeH="0" baseline="0" noProof="0" dirty="0">
                <a:ln>
                  <a:noFill/>
                </a:ln>
                <a:solidFill>
                  <a:srgbClr val="252525"/>
                </a:solidFill>
                <a:effectLst/>
                <a:uLnTx/>
                <a:uFillTx/>
                <a:latin typeface="Calibri"/>
                <a:ea typeface="+mn-ea"/>
                <a:cs typeface="+mn-cs"/>
              </a:rPr>
              <a:t>About the data: </a:t>
            </a:r>
            <a:r>
              <a:rPr kumimoji="0" lang="en-US" sz="1670" b="0" i="0" u="none" strike="noStrike" kern="1200" cap="none" spc="0" normalizeH="0" baseline="0" noProof="0" dirty="0">
                <a:ln>
                  <a:noFill/>
                </a:ln>
                <a:solidFill>
                  <a:srgbClr val="252525"/>
                </a:solidFill>
                <a:effectLst/>
                <a:uLnTx/>
                <a:uFillTx/>
                <a:latin typeface="Calibri"/>
                <a:ea typeface="+mn-ea"/>
                <a:cs typeface="+mn-cs"/>
              </a:rPr>
              <a:t>In the process of solving the Social Buzz business problem, we were given three datasets named Content, Reaction, and Reaction Type.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70" b="1" i="0" u="none" strike="noStrike" kern="1200" cap="none" spc="0" normalizeH="0" baseline="0" noProof="0" dirty="0">
                <a:ln>
                  <a:noFill/>
                </a:ln>
                <a:solidFill>
                  <a:srgbClr val="252525"/>
                </a:solidFill>
                <a:effectLst/>
                <a:uLnTx/>
                <a:uFillTx/>
                <a:latin typeface="Calibri"/>
                <a:ea typeface="+mn-ea"/>
                <a:cs typeface="+mn-cs"/>
              </a:rPr>
              <a:t>Content Dataset:</a:t>
            </a:r>
            <a:r>
              <a:rPr kumimoji="0" lang="en-US" sz="1670" b="0" i="0" u="none" strike="noStrike" kern="1200" cap="none" spc="0" normalizeH="0" baseline="0" noProof="0" dirty="0">
                <a:ln>
                  <a:noFill/>
                </a:ln>
                <a:solidFill>
                  <a:srgbClr val="252525"/>
                </a:solidFill>
                <a:effectLst/>
                <a:uLnTx/>
                <a:uFillTx/>
                <a:latin typeface="Calibri"/>
                <a:ea typeface="+mn-ea"/>
                <a:cs typeface="+mn-cs"/>
              </a:rPr>
              <a:t> It consists of five columns: ID, User ID, Type, Category, and URL. It gives information about the content on the platform, such as the content's unique ID, Type, User ID, Category of the content and the Address where it is being stored.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70" b="1" i="0" u="none" strike="noStrike" kern="1200" cap="none" spc="0" normalizeH="0" baseline="0" noProof="0" dirty="0">
                <a:ln>
                  <a:noFill/>
                </a:ln>
                <a:solidFill>
                  <a:srgbClr val="252525"/>
                </a:solidFill>
                <a:effectLst/>
                <a:uLnTx/>
                <a:uFillTx/>
                <a:latin typeface="Calibri"/>
                <a:ea typeface="+mn-ea"/>
                <a:cs typeface="+mn-cs"/>
              </a:rPr>
              <a:t>Reaction Dataset:</a:t>
            </a:r>
            <a:r>
              <a:rPr kumimoji="0" lang="en-US" sz="1670" b="0" i="0" u="none" strike="noStrike" kern="1200" cap="none" spc="0" normalizeH="0" baseline="0" noProof="0" dirty="0">
                <a:ln>
                  <a:noFill/>
                </a:ln>
                <a:solidFill>
                  <a:srgbClr val="252525"/>
                </a:solidFill>
                <a:effectLst/>
                <a:uLnTx/>
                <a:uFillTx/>
                <a:latin typeface="Calibri"/>
                <a:ea typeface="+mn-ea"/>
                <a:cs typeface="+mn-cs"/>
              </a:rPr>
              <a:t> It consists of four unique columns: Content ID, User ID, Type, and Datetime. This dataset provides information about the reactions to the content, such as the unique ID of the created content, the User ID of the user who reacted to the content, the type of user reaction, and the date and time of the user's reaction to the content on the platform.</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70" b="1" i="0" u="none" strike="noStrike" kern="1200" cap="none" spc="0" normalizeH="0" baseline="0" noProof="0" dirty="0">
                <a:ln>
                  <a:noFill/>
                </a:ln>
                <a:solidFill>
                  <a:srgbClr val="252525"/>
                </a:solidFill>
                <a:effectLst/>
                <a:uLnTx/>
                <a:uFillTx/>
                <a:latin typeface="Calibri"/>
                <a:ea typeface="+mn-ea"/>
                <a:cs typeface="+mn-cs"/>
              </a:rPr>
              <a:t>Reaction Type Dataset:</a:t>
            </a:r>
            <a:r>
              <a:rPr kumimoji="0" lang="en-US" sz="1670" b="0" i="0" u="none" strike="noStrike" kern="1200" cap="none" spc="0" normalizeH="0" baseline="0" noProof="0" dirty="0">
                <a:ln>
                  <a:noFill/>
                </a:ln>
                <a:solidFill>
                  <a:srgbClr val="252525"/>
                </a:solidFill>
                <a:effectLst/>
                <a:uLnTx/>
                <a:uFillTx/>
                <a:latin typeface="Calibri"/>
                <a:ea typeface="+mn-ea"/>
                <a:cs typeface="+mn-cs"/>
              </a:rPr>
              <a:t> It consists of three unique columns: Type, Sentiment, and Score. This dataset shows  information about the score of the type of reaction that the user gave the content, such as type of the reaction the user gave, sentiment of the user reaction and score of the reaction.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71601" y="4515026"/>
            <a:ext cx="1981479" cy="587839"/>
          </a:xfrm>
          <a:prstGeom prst="rect">
            <a:avLst/>
          </a:prstGeom>
        </p:spPr>
      </p:pic>
      <p:sp>
        <p:nvSpPr>
          <p:cNvPr id="3" name="TextBox 3"/>
          <p:cNvSpPr txBox="1"/>
          <p:nvPr/>
        </p:nvSpPr>
        <p:spPr>
          <a:xfrm>
            <a:off x="685800" y="508629"/>
            <a:ext cx="3090753" cy="820738"/>
          </a:xfrm>
          <a:prstGeom prst="rect">
            <a:avLst/>
          </a:prstGeom>
        </p:spPr>
        <p:txBody>
          <a:bodyPr lIns="0" tIns="0" rIns="0" bIns="0" rtlCol="0" anchor="t">
            <a:spAutoFit/>
          </a:bodyPr>
          <a:lstStyle/>
          <a:p>
            <a:pPr defTabSz="609630">
              <a:lnSpc>
                <a:spcPts val="6400"/>
              </a:lnSpc>
            </a:pPr>
            <a:r>
              <a:rPr lang="en-US" sz="5334" spc="-53" dirty="0">
                <a:solidFill>
                  <a:srgbClr val="000000"/>
                </a:solidFill>
                <a:latin typeface="Calibri"/>
              </a:rPr>
              <a:t>Insights</a:t>
            </a:r>
          </a:p>
        </p:txBody>
      </p:sp>
      <p:grpSp>
        <p:nvGrpSpPr>
          <p:cNvPr id="4" name="Group 4"/>
          <p:cNvGrpSpPr/>
          <p:nvPr/>
        </p:nvGrpSpPr>
        <p:grpSpPr>
          <a:xfrm>
            <a:off x="344742" y="5207001"/>
            <a:ext cx="11502517" cy="134471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837489" y="4515026"/>
            <a:ext cx="1981479" cy="587839"/>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457454" y="4515026"/>
            <a:ext cx="1981479" cy="587839"/>
          </a:xfrm>
          <a:prstGeom prst="rect">
            <a:avLst/>
          </a:prstGeom>
        </p:spPr>
      </p:pic>
      <p:sp>
        <p:nvSpPr>
          <p:cNvPr id="15" name="TextBox 14">
            <a:extLst>
              <a:ext uri="{FF2B5EF4-FFF2-40B4-BE49-F238E27FC236}">
                <a16:creationId xmlns:a16="http://schemas.microsoft.com/office/drawing/2014/main" id="{16786A4C-B555-68D3-9581-AE994FC78182}"/>
              </a:ext>
            </a:extLst>
          </p:cNvPr>
          <p:cNvSpPr txBox="1"/>
          <p:nvPr/>
        </p:nvSpPr>
        <p:spPr>
          <a:xfrm rot="10800000" flipH="1" flipV="1">
            <a:off x="1548086" y="3028891"/>
            <a:ext cx="1510800" cy="1077218"/>
          </a:xfrm>
          <a:prstGeom prst="rect">
            <a:avLst/>
          </a:prstGeom>
          <a:noFill/>
        </p:spPr>
        <p:txBody>
          <a:bodyPr wrap="square" rtlCol="0">
            <a:spAutoFit/>
          </a:bodyPr>
          <a:lstStyle/>
          <a:p>
            <a:pPr algn="ctr"/>
            <a:r>
              <a:rPr lang="en-US" sz="2800" dirty="0">
                <a:solidFill>
                  <a:srgbClr val="7030A0"/>
                </a:solidFill>
              </a:rPr>
              <a:t>16</a:t>
            </a:r>
          </a:p>
          <a:p>
            <a:pPr algn="ctr"/>
            <a:r>
              <a:rPr lang="en-US" dirty="0">
                <a:solidFill>
                  <a:srgbClr val="7030A0"/>
                </a:solidFill>
              </a:rPr>
              <a:t> UNIQUE CATEGORIES</a:t>
            </a:r>
          </a:p>
        </p:txBody>
      </p:sp>
      <p:sp>
        <p:nvSpPr>
          <p:cNvPr id="17" name="TextBox 16">
            <a:extLst>
              <a:ext uri="{FF2B5EF4-FFF2-40B4-BE49-F238E27FC236}">
                <a16:creationId xmlns:a16="http://schemas.microsoft.com/office/drawing/2014/main" id="{4F911AE4-1AC4-3A46-0C23-05958BEED7C9}"/>
              </a:ext>
            </a:extLst>
          </p:cNvPr>
          <p:cNvSpPr txBox="1"/>
          <p:nvPr/>
        </p:nvSpPr>
        <p:spPr>
          <a:xfrm>
            <a:off x="4695973" y="2921169"/>
            <a:ext cx="2122995" cy="1292662"/>
          </a:xfrm>
          <a:prstGeom prst="rect">
            <a:avLst/>
          </a:prstGeom>
          <a:noFill/>
        </p:spPr>
        <p:txBody>
          <a:bodyPr wrap="square">
            <a:spAutoFit/>
          </a:bodyPr>
          <a:lstStyle/>
          <a:p>
            <a:pPr algn="ctr"/>
            <a:r>
              <a:rPr lang="en-US" dirty="0">
                <a:solidFill>
                  <a:srgbClr val="7030A0"/>
                </a:solidFill>
              </a:rPr>
              <a:t>CATEGORY </a:t>
            </a:r>
            <a:r>
              <a:rPr lang="en-US" sz="2400" dirty="0">
                <a:solidFill>
                  <a:srgbClr val="7030A0"/>
                </a:solidFill>
              </a:rPr>
              <a:t>‘’ANIMAL’’ </a:t>
            </a:r>
            <a:r>
              <a:rPr lang="en-US" dirty="0">
                <a:solidFill>
                  <a:srgbClr val="7030A0"/>
                </a:solidFill>
              </a:rPr>
              <a:t>HAVING HIGHEST REACTION SCORE</a:t>
            </a:r>
          </a:p>
        </p:txBody>
      </p:sp>
      <p:sp>
        <p:nvSpPr>
          <p:cNvPr id="19" name="TextBox 18">
            <a:extLst>
              <a:ext uri="{FF2B5EF4-FFF2-40B4-BE49-F238E27FC236}">
                <a16:creationId xmlns:a16="http://schemas.microsoft.com/office/drawing/2014/main" id="{91AB910B-42C3-5AAC-E418-FC1242E3231C}"/>
              </a:ext>
            </a:extLst>
          </p:cNvPr>
          <p:cNvSpPr txBox="1"/>
          <p:nvPr/>
        </p:nvSpPr>
        <p:spPr>
          <a:xfrm>
            <a:off x="8054495" y="3059668"/>
            <a:ext cx="2384438" cy="1015663"/>
          </a:xfrm>
          <a:prstGeom prst="rect">
            <a:avLst/>
          </a:prstGeom>
          <a:noFill/>
        </p:spPr>
        <p:txBody>
          <a:bodyPr wrap="square">
            <a:spAutoFit/>
          </a:bodyPr>
          <a:lstStyle/>
          <a:p>
            <a:pPr algn="ctr"/>
            <a:r>
              <a:rPr lang="en-US" sz="2400" dirty="0">
                <a:solidFill>
                  <a:srgbClr val="7030A0"/>
                </a:solidFill>
              </a:rPr>
              <a:t>‘’JANUARY’’ </a:t>
            </a:r>
            <a:r>
              <a:rPr lang="en-US" dirty="0">
                <a:solidFill>
                  <a:srgbClr val="7030A0"/>
                </a:solidFill>
              </a:rPr>
              <a:t>HAS HIGHEST MONTHLY POSTS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0142" y="6327324"/>
            <a:ext cx="11502517" cy="134471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652970" y="5876249"/>
            <a:ext cx="2363672" cy="2246868"/>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437168" y="-473492"/>
            <a:ext cx="11502517" cy="134471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1590988" cy="6858000"/>
          </a:xfrm>
          <a:prstGeom prst="rect">
            <a:avLst/>
          </a:prstGeom>
          <a:solidFill>
            <a:srgbClr val="A100FF"/>
          </a:solidFill>
        </p:spPr>
      </p:sp>
      <p:grpSp>
        <p:nvGrpSpPr>
          <p:cNvPr id="23" name="Group 23"/>
          <p:cNvGrpSpPr/>
          <p:nvPr/>
        </p:nvGrpSpPr>
        <p:grpSpPr>
          <a:xfrm>
            <a:off x="11010164" y="-1123434"/>
            <a:ext cx="2363672" cy="2246868"/>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FEEFAF44-4EC7-DF9A-801C-6D594E6162DF}"/>
              </a:ext>
            </a:extLst>
          </p:cNvPr>
          <p:cNvPicPr>
            <a:picLocks noChangeAspect="1"/>
          </p:cNvPicPr>
          <p:nvPr/>
        </p:nvPicPr>
        <p:blipFill>
          <a:blip r:embed="rId7"/>
          <a:stretch>
            <a:fillRect/>
          </a:stretch>
        </p:blipFill>
        <p:spPr>
          <a:xfrm>
            <a:off x="1901246" y="2338710"/>
            <a:ext cx="9604999" cy="1241937"/>
          </a:xfrm>
          <a:prstGeom prst="rect">
            <a:avLst/>
          </a:prstGeom>
        </p:spPr>
      </p:pic>
      <p:sp>
        <p:nvSpPr>
          <p:cNvPr id="29" name="TextBox 28">
            <a:extLst>
              <a:ext uri="{FF2B5EF4-FFF2-40B4-BE49-F238E27FC236}">
                <a16:creationId xmlns:a16="http://schemas.microsoft.com/office/drawing/2014/main" id="{3F7FBCA0-2C0A-ECC6-B21B-FE4B6D536A50}"/>
              </a:ext>
            </a:extLst>
          </p:cNvPr>
          <p:cNvSpPr txBox="1"/>
          <p:nvPr/>
        </p:nvSpPr>
        <p:spPr>
          <a:xfrm flipH="1">
            <a:off x="1780249" y="1102837"/>
            <a:ext cx="6511493" cy="912558"/>
          </a:xfrm>
          <a:prstGeom prst="rect">
            <a:avLst/>
          </a:prstGeom>
          <a:noFill/>
        </p:spPr>
        <p:txBody>
          <a:bodyPr wrap="square" rtlCol="0">
            <a:spAutoFit/>
          </a:bodyPr>
          <a:lstStyle/>
          <a:p>
            <a:pPr defTabSz="609630"/>
            <a:r>
              <a:rPr lang="en-US" sz="5330" dirty="0">
                <a:solidFill>
                  <a:prstClr val="black"/>
                </a:solidFill>
                <a:latin typeface="Calibri"/>
              </a:rPr>
              <a:t>Cleaned Dataset:</a:t>
            </a:r>
          </a:p>
        </p:txBody>
      </p:sp>
      <p:sp>
        <p:nvSpPr>
          <p:cNvPr id="30" name="TextBox 29">
            <a:extLst>
              <a:ext uri="{FF2B5EF4-FFF2-40B4-BE49-F238E27FC236}">
                <a16:creationId xmlns:a16="http://schemas.microsoft.com/office/drawing/2014/main" id="{8C4D95D6-7FFA-1E86-8090-3D9AC1A0D7AB}"/>
              </a:ext>
            </a:extLst>
          </p:cNvPr>
          <p:cNvSpPr txBox="1"/>
          <p:nvPr/>
        </p:nvSpPr>
        <p:spPr>
          <a:xfrm flipH="1">
            <a:off x="1883103" y="3903962"/>
            <a:ext cx="9529210" cy="1938992"/>
          </a:xfrm>
          <a:prstGeom prst="rect">
            <a:avLst/>
          </a:prstGeom>
          <a:noFill/>
        </p:spPr>
        <p:txBody>
          <a:bodyPr wrap="square" rtlCol="0">
            <a:spAutoFit/>
          </a:bodyPr>
          <a:lstStyle/>
          <a:p>
            <a:pPr algn="just" defTabSz="609630"/>
            <a:r>
              <a:rPr lang="en-US" sz="2400" dirty="0"/>
              <a:t>As per the problem statement, we have cleaned three datasets: content, reaction, and reaction type, by deleting rows with empty values and unnecessary columns. After that, we joined three data sources and formed a cleaned dataset. In the above snippet, we can see the columns and first five rows of the dataset.</a:t>
            </a:r>
            <a:endParaRPr lang="en-US" sz="2133" dirty="0">
              <a:solidFill>
                <a:prstClr val="black"/>
              </a:solidFill>
              <a:latin typeface="Calibri"/>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853</Words>
  <Application>Microsoft Office PowerPoint</Application>
  <PresentationFormat>Widescreen</PresentationFormat>
  <Paragraphs>80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Graphik Regular</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Kunche, AyyappaNaidu</dc:creator>
  <cp:lastModifiedBy>Kunche, AyyappaNaidu</cp:lastModifiedBy>
  <cp:revision>23</cp:revision>
  <dcterms:created xsi:type="dcterms:W3CDTF">2023-01-23T21:18:50Z</dcterms:created>
  <dcterms:modified xsi:type="dcterms:W3CDTF">2023-01-24T00:52:52Z</dcterms:modified>
</cp:coreProperties>
</file>