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58" r:id="rId5"/>
    <p:sldId id="260" r:id="rId6"/>
    <p:sldId id="259" r:id="rId7"/>
    <p:sldId id="261" r:id="rId8"/>
    <p:sldId id="262" r:id="rId9"/>
    <p:sldId id="263" r:id="rId10"/>
    <p:sldId id="265" r:id="rId11"/>
    <p:sldId id="267" r:id="rId12"/>
    <p:sldId id="266" r:id="rId13"/>
    <p:sldId id="264"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3" r:id="rId27"/>
    <p:sldId id="284"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34B9-6A05-2D58-51CB-38211D9F89C8}"/>
              </a:ext>
            </a:extLst>
          </p:cNvPr>
          <p:cNvSpPr>
            <a:spLocks noGrp="1"/>
          </p:cNvSpPr>
          <p:nvPr>
            <p:ph type="ctrTitle" idx="4294967295"/>
          </p:nvPr>
        </p:nvSpPr>
        <p:spPr>
          <a:xfrm>
            <a:off x="1108676" y="1991308"/>
            <a:ext cx="10058400" cy="2062163"/>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Bonam Venkata Chalamayya Engineering College (Autonomous)</a:t>
            </a:r>
            <a:br>
              <a:rPr lang="en-IN" sz="8000" b="1" dirty="0">
                <a:latin typeface="Times New Roman" panose="02020603050405020304" pitchFamily="18" charset="0"/>
                <a:cs typeface="Times New Roman" panose="02020603050405020304" pitchFamily="18" charset="0"/>
              </a:rPr>
            </a:br>
            <a:endParaRPr lang="en-IN" dirty="0"/>
          </a:p>
        </p:txBody>
      </p:sp>
      <p:cxnSp>
        <p:nvCxnSpPr>
          <p:cNvPr id="5" name="Straight Connector 4">
            <a:extLst>
              <a:ext uri="{FF2B5EF4-FFF2-40B4-BE49-F238E27FC236}">
                <a16:creationId xmlns:a16="http://schemas.microsoft.com/office/drawing/2014/main" id="{C2150CDA-5D45-8A87-8BD6-28AAE5198685}"/>
              </a:ext>
            </a:extLst>
          </p:cNvPr>
          <p:cNvCxnSpPr/>
          <p:nvPr/>
        </p:nvCxnSpPr>
        <p:spPr>
          <a:xfrm>
            <a:off x="1100051" y="2197107"/>
            <a:ext cx="9908149"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E9123FCA-A0A8-4E09-5E68-3312C91E2C83}"/>
              </a:ext>
            </a:extLst>
          </p:cNvPr>
          <p:cNvSpPr txBox="1"/>
          <p:nvPr/>
        </p:nvSpPr>
        <p:spPr>
          <a:xfrm>
            <a:off x="1024925" y="1016407"/>
            <a:ext cx="10058399" cy="1200329"/>
          </a:xfrm>
          <a:prstGeom prst="rect">
            <a:avLst/>
          </a:prstGeom>
          <a:noFill/>
        </p:spPr>
        <p:txBody>
          <a:bodyPr wrap="square" rtlCol="0">
            <a:sp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REALIZATION OF </a:t>
            </a:r>
            <a:r>
              <a:rPr lang="en-IN" altLang="en-US" sz="3600" b="1" dirty="0">
                <a:solidFill>
                  <a:schemeClr val="accent2"/>
                </a:solidFill>
                <a:latin typeface="Times New Roman" panose="02020603050405020304" pitchFamily="18" charset="0"/>
                <a:cs typeface="Times New Roman" panose="02020603050405020304" pitchFamily="18" charset="0"/>
              </a:rPr>
              <a:t>QUANTUM </a:t>
            </a:r>
            <a:r>
              <a:rPr lang="en-US" sz="3600" b="1" dirty="0">
                <a:solidFill>
                  <a:schemeClr val="accent2"/>
                </a:solidFill>
                <a:latin typeface="Times New Roman" panose="02020603050405020304" pitchFamily="18" charset="0"/>
                <a:cs typeface="Times New Roman" panose="02020603050405020304" pitchFamily="18" charset="0"/>
              </a:rPr>
              <a:t>FAULT TOLERANT ADDER FULL ADDER CIRCUIT</a:t>
            </a:r>
            <a:endParaRPr lang="en-IN" sz="3600" dirty="0">
              <a:solidFill>
                <a:schemeClr val="accent2"/>
              </a:solidFill>
            </a:endParaRPr>
          </a:p>
        </p:txBody>
      </p:sp>
      <p:sp>
        <p:nvSpPr>
          <p:cNvPr id="8" name="TextBox 7">
            <a:extLst>
              <a:ext uri="{FF2B5EF4-FFF2-40B4-BE49-F238E27FC236}">
                <a16:creationId xmlns:a16="http://schemas.microsoft.com/office/drawing/2014/main" id="{580E4191-12E1-0274-038B-7126764249D0}"/>
              </a:ext>
            </a:extLst>
          </p:cNvPr>
          <p:cNvSpPr txBox="1"/>
          <p:nvPr/>
        </p:nvSpPr>
        <p:spPr>
          <a:xfrm>
            <a:off x="823880" y="3888984"/>
            <a:ext cx="6097554" cy="2087751"/>
          </a:xfrm>
          <a:prstGeom prst="rect">
            <a:avLst/>
          </a:prstGeom>
          <a:noFill/>
        </p:spPr>
        <p:txBody>
          <a:bodyPr wrap="square">
            <a:spAutoFit/>
          </a:bodyPr>
          <a:lstStyle/>
          <a:p>
            <a:r>
              <a:rPr lang="en-IN" sz="2000" b="1" dirty="0">
                <a:solidFill>
                  <a:schemeClr val="accent2"/>
                </a:solidFill>
                <a:latin typeface="Times New Roman" panose="02020603050405020304" pitchFamily="18" charset="0"/>
                <a:cs typeface="Times New Roman" panose="02020603050405020304" pitchFamily="18" charset="0"/>
              </a:rPr>
              <a:t>Project  Associates(Batch No. C 12) </a:t>
            </a:r>
          </a:p>
          <a:p>
            <a:pPr>
              <a:lnSpc>
                <a:spcPct val="150000"/>
              </a:lnSpc>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a:t>
            </a:r>
            <a:r>
              <a:rPr lang="en-US"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Sainadh</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(20225A0410)</a:t>
            </a:r>
            <a:endParaRPr lang="en-IN" b="1" dirty="0">
              <a:solidFill>
                <a:schemeClr val="accent2"/>
              </a:solidFill>
              <a:latin typeface="Times New Roman" panose="02020603050405020304" pitchFamily="18" charset="0"/>
              <a:cs typeface="Times New Roman" panose="02020603050405020304" pitchFamily="18" charset="0"/>
            </a:endParaRPr>
          </a:p>
          <a:p>
            <a:pPr>
              <a:lnSpc>
                <a:spcPct val="150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Ayyappa</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(20225A0419)</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 Sai Deep 		(19221A04G1)</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 Mahesh 		(19221A04H1)</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1394BEC-5FEC-159C-7ABE-6BE4467D0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823" y="4053471"/>
            <a:ext cx="1851422" cy="1851422"/>
          </a:xfrm>
          <a:prstGeom prst="rect">
            <a:avLst/>
          </a:prstGeom>
        </p:spPr>
      </p:pic>
      <p:sp>
        <p:nvSpPr>
          <p:cNvPr id="11" name="TextBox 10">
            <a:extLst>
              <a:ext uri="{FF2B5EF4-FFF2-40B4-BE49-F238E27FC236}">
                <a16:creationId xmlns:a16="http://schemas.microsoft.com/office/drawing/2014/main" id="{28E448D8-280C-DEB9-FD18-9C84FE33F992}"/>
              </a:ext>
            </a:extLst>
          </p:cNvPr>
          <p:cNvSpPr txBox="1"/>
          <p:nvPr/>
        </p:nvSpPr>
        <p:spPr>
          <a:xfrm>
            <a:off x="6876739" y="4525788"/>
            <a:ext cx="4335032" cy="1734577"/>
          </a:xfrm>
          <a:prstGeom prst="rect">
            <a:avLst/>
          </a:prstGeom>
          <a:noFill/>
        </p:spPr>
        <p:txBody>
          <a:bodyPr wrap="square">
            <a:spAutoFit/>
          </a:bodyPr>
          <a:lstStyle/>
          <a:p>
            <a:pPr>
              <a:lnSpc>
                <a:spcPct val="120000"/>
              </a:lnSpc>
              <a:spcAft>
                <a:spcPts val="1000"/>
              </a:spcAft>
            </a:pPr>
            <a:r>
              <a:rPr lang="en-US" sz="20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Under the Esteemed Guidance Of</a:t>
            </a:r>
          </a:p>
          <a:p>
            <a:pPr>
              <a:spcAft>
                <a:spcPts val="10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Mrs. V. SANDHYA, M. Tech</a:t>
            </a:r>
          </a:p>
          <a:p>
            <a:pPr>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Associate Professor</a:t>
            </a:r>
            <a:endPar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spcAft>
                <a:spcPts val="1000"/>
              </a:spcAft>
            </a:pPr>
            <a:endParaRPr lang="en-IN" sz="18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90928CB-39B5-F17D-521B-361D6301EA49}"/>
              </a:ext>
            </a:extLst>
          </p:cNvPr>
          <p:cNvSpPr txBox="1"/>
          <p:nvPr/>
        </p:nvSpPr>
        <p:spPr>
          <a:xfrm rot="10800000" flipV="1">
            <a:off x="1629869" y="3386177"/>
            <a:ext cx="9016014" cy="677108"/>
          </a:xfrm>
          <a:prstGeom prst="rect">
            <a:avLst/>
          </a:prstGeom>
          <a:noFill/>
        </p:spPr>
        <p:txBody>
          <a:bodyPr wrap="square" rtlCol="0">
            <a:spAutoFit/>
          </a:bodyPr>
          <a:lstStyle/>
          <a:p>
            <a:pPr algn="ctr"/>
            <a:r>
              <a:rPr lang="en-US" b="1" dirty="0">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b="1" dirty="0"/>
          </a:p>
        </p:txBody>
      </p:sp>
    </p:spTree>
    <p:extLst>
      <p:ext uri="{BB962C8B-B14F-4D97-AF65-F5344CB8AC3E}">
        <p14:creationId xmlns:p14="http://schemas.microsoft.com/office/powerpoint/2010/main" val="3869800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8508-8E46-8F01-A7CA-3AF425F39D33}"/>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CONTROLLED-NOT GATE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8DE4D685-8DA7-9D06-405F-5DAC9ED29389}"/>
              </a:ext>
            </a:extLst>
          </p:cNvPr>
          <p:cNvSpPr>
            <a:spLocks noGrp="1"/>
          </p:cNvSpPr>
          <p:nvPr>
            <p:ph idx="1"/>
          </p:nvPr>
        </p:nvSpPr>
        <p:spPr/>
        <p:txBody>
          <a:bodyPr/>
          <a:lstStyle/>
          <a:p>
            <a:pPr>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If control bit and target bit are |0⟩  and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or |0⟩  and |0⟩ respectively then there is no change in the output target bit.</a:t>
            </a:r>
          </a:p>
          <a:p>
            <a:pPr>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 case of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and |0⟩  or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and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in control bit and target bit the output target bit reverses.</a:t>
            </a:r>
          </a:p>
          <a:p>
            <a:pPr marL="0" indent="0">
              <a:buNone/>
            </a:pPr>
            <a:endParaRPr lang="en-IN" dirty="0"/>
          </a:p>
        </p:txBody>
      </p:sp>
      <p:pic>
        <p:nvPicPr>
          <p:cNvPr id="4" name="Content Placeholder 4">
            <a:extLst>
              <a:ext uri="{FF2B5EF4-FFF2-40B4-BE49-F238E27FC236}">
                <a16:creationId xmlns:a16="http://schemas.microsoft.com/office/drawing/2014/main" id="{47F82FD2-C3F8-9DE8-CAF8-D6826D3D325E}"/>
              </a:ext>
            </a:extLst>
          </p:cNvPr>
          <p:cNvPicPr>
            <a:picLocks noChangeAspect="1"/>
          </p:cNvPicPr>
          <p:nvPr/>
        </p:nvPicPr>
        <p:blipFill>
          <a:blip r:embed="rId2"/>
          <a:stretch>
            <a:fillRect/>
          </a:stretch>
        </p:blipFill>
        <p:spPr>
          <a:xfrm>
            <a:off x="1474864" y="3764902"/>
            <a:ext cx="3745812" cy="1693855"/>
          </a:xfrm>
          <a:prstGeom prst="rect">
            <a:avLst/>
          </a:prstGeom>
          <a:effectLst>
            <a:innerShdw blurRad="114300">
              <a:prstClr val="black"/>
            </a:innerShdw>
          </a:effectLst>
        </p:spPr>
      </p:pic>
      <p:pic>
        <p:nvPicPr>
          <p:cNvPr id="5" name="Picture 4">
            <a:extLst>
              <a:ext uri="{FF2B5EF4-FFF2-40B4-BE49-F238E27FC236}">
                <a16:creationId xmlns:a16="http://schemas.microsoft.com/office/drawing/2014/main" id="{C88003FB-FCBE-AE30-C818-C0BA71F227A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61" t="13635" r="3713" b="10756"/>
          <a:stretch/>
        </p:blipFill>
        <p:spPr>
          <a:xfrm>
            <a:off x="6126480" y="3486111"/>
            <a:ext cx="3745812" cy="2382983"/>
          </a:xfrm>
          <a:prstGeom prst="rect">
            <a:avLst/>
          </a:prstGeom>
        </p:spPr>
      </p:pic>
    </p:spTree>
    <p:extLst>
      <p:ext uri="{BB962C8B-B14F-4D97-AF65-F5344CB8AC3E}">
        <p14:creationId xmlns:p14="http://schemas.microsoft.com/office/powerpoint/2010/main" val="121373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3EC9-F3EE-9FA5-EA4A-7CC110DC6883}"/>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HADAMARD GATE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9423508C-8699-FE46-81FA-2D191AB5A4DE}"/>
              </a:ext>
            </a:extLst>
          </p:cNvPr>
          <p:cNvSpPr>
            <a:spLocks noGrp="1"/>
          </p:cNvSpPr>
          <p:nvPr>
            <p:ph idx="1"/>
          </p:nvPr>
        </p:nvSpPr>
        <p:spPr/>
        <p:txBody>
          <a:bodyPr/>
          <a:lstStyle/>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It is a single qubit quantum gate.</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2 consecutive Hadamard operation is an identity matrix.</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gate creates superposition of two states i.e. when I/P is </a:t>
            </a:r>
            <a:r>
              <a:rPr lang="en-IN" dirty="0" err="1">
                <a:solidFill>
                  <a:schemeClr val="tx1"/>
                </a:solidFill>
                <a:latin typeface="Times New Roman" panose="02020603050405020304" pitchFamily="18" charset="0"/>
                <a:cs typeface="Times New Roman" panose="02020603050405020304" pitchFamily="18" charset="0"/>
              </a:rPr>
              <a:t>ket</a:t>
            </a:r>
            <a:r>
              <a:rPr lang="en-IN" dirty="0">
                <a:solidFill>
                  <a:schemeClr val="tx1"/>
                </a:solidFill>
                <a:latin typeface="Times New Roman" panose="02020603050405020304" pitchFamily="18" charset="0"/>
                <a:cs typeface="Times New Roman" panose="02020603050405020304" pitchFamily="18" charset="0"/>
              </a:rPr>
              <a:t> 0 then O/P becomes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by√2</a:t>
            </a:r>
            <a:r>
              <a:rPr lang="en-IN" b="1" dirty="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Similarly when Hadamard operation is applied on </a:t>
            </a:r>
            <a:r>
              <a:rPr lang="en-IN" dirty="0" err="1">
                <a:solidFill>
                  <a:schemeClr val="tx1"/>
                </a:solidFill>
                <a:latin typeface="Times New Roman" panose="02020603050405020304" pitchFamily="18" charset="0"/>
                <a:cs typeface="Times New Roman" panose="02020603050405020304" pitchFamily="18" charset="0"/>
              </a:rPr>
              <a:t>ket</a:t>
            </a:r>
            <a:r>
              <a:rPr lang="en-IN" dirty="0">
                <a:solidFill>
                  <a:schemeClr val="tx1"/>
                </a:solidFill>
                <a:latin typeface="Times New Roman" panose="02020603050405020304" pitchFamily="18" charset="0"/>
                <a:cs typeface="Times New Roman" panose="02020603050405020304" pitchFamily="18" charset="0"/>
              </a:rPr>
              <a:t> 1 then O/P becomes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by√ 2.</a:t>
            </a:r>
            <a:endParaRPr lang="en-IN" dirty="0"/>
          </a:p>
        </p:txBody>
      </p:sp>
      <p:pic>
        <p:nvPicPr>
          <p:cNvPr id="4" name="Content Placeholder 5">
            <a:extLst>
              <a:ext uri="{FF2B5EF4-FFF2-40B4-BE49-F238E27FC236}">
                <a16:creationId xmlns:a16="http://schemas.microsoft.com/office/drawing/2014/main" id="{9E3C288E-CFFC-9B7C-49BD-3FA4A7EC77F4}"/>
              </a:ext>
            </a:extLst>
          </p:cNvPr>
          <p:cNvPicPr>
            <a:picLocks noChangeAspect="1"/>
          </p:cNvPicPr>
          <p:nvPr/>
        </p:nvPicPr>
        <p:blipFill>
          <a:blip r:embed="rId2"/>
          <a:srcRect l="8857" r="8266" b="20321"/>
          <a:stretch>
            <a:fillRect/>
          </a:stretch>
        </p:blipFill>
        <p:spPr>
          <a:xfrm>
            <a:off x="1474015" y="4116280"/>
            <a:ext cx="4118756" cy="1752814"/>
          </a:xfrm>
          <a:prstGeom prst="rect">
            <a:avLst/>
          </a:prstGeom>
          <a:effectLst>
            <a:innerShdw blurRad="114300">
              <a:prstClr val="black"/>
            </a:innerShdw>
          </a:effectLst>
        </p:spPr>
      </p:pic>
      <p:pic>
        <p:nvPicPr>
          <p:cNvPr id="5" name="Picture 4">
            <a:extLst>
              <a:ext uri="{FF2B5EF4-FFF2-40B4-BE49-F238E27FC236}">
                <a16:creationId xmlns:a16="http://schemas.microsoft.com/office/drawing/2014/main" id="{760FFCD7-02FE-6A2B-E118-17A33B8BC1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17" t="13635" r="3713" b="6201"/>
          <a:stretch/>
        </p:blipFill>
        <p:spPr>
          <a:xfrm>
            <a:off x="6314847" y="3889498"/>
            <a:ext cx="3895702" cy="2318797"/>
          </a:xfrm>
          <a:prstGeom prst="rect">
            <a:avLst/>
          </a:prstGeom>
        </p:spPr>
      </p:pic>
    </p:spTree>
    <p:extLst>
      <p:ext uri="{BB962C8B-B14F-4D97-AF65-F5344CB8AC3E}">
        <p14:creationId xmlns:p14="http://schemas.microsoft.com/office/powerpoint/2010/main" val="270023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AACC-CBC5-B3DF-729C-BB5B5A907CF6}"/>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TOFFOLI GATE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F416BFDA-6D1F-E99F-3E84-3082D2B6F238}"/>
              </a:ext>
            </a:extLst>
          </p:cNvPr>
          <p:cNvSpPr>
            <a:spLocks noGrp="1"/>
          </p:cNvSpPr>
          <p:nvPr>
            <p:ph idx="1"/>
          </p:nvPr>
        </p:nvSpPr>
        <p:spPr/>
        <p:txBody>
          <a:bodyPr/>
          <a:lstStyle/>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Toffoli gate is similar to the CNOT gate, but has three input signals, two of which “decide” about the output of the last input. </a:t>
            </a:r>
          </a:p>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Here, the bottom signal flips only if both the top two inputs are equal to 1. </a:t>
            </a:r>
          </a:p>
          <a:p>
            <a:pPr>
              <a:buFont typeface="Arial" panose="020B0604020202020204" pitchFamily="34" charset="0"/>
              <a:buChar char="•"/>
            </a:pPr>
            <a:endParaRPr lang="en-IN" dirty="0"/>
          </a:p>
        </p:txBody>
      </p:sp>
      <p:pic>
        <p:nvPicPr>
          <p:cNvPr id="4" name="Content Placeholder 4">
            <a:extLst>
              <a:ext uri="{FF2B5EF4-FFF2-40B4-BE49-F238E27FC236}">
                <a16:creationId xmlns:a16="http://schemas.microsoft.com/office/drawing/2014/main" id="{EA2B2CDB-0F83-76DF-CDFC-4B96D0628B8B}"/>
              </a:ext>
            </a:extLst>
          </p:cNvPr>
          <p:cNvPicPr>
            <a:picLocks noChangeAspect="1"/>
          </p:cNvPicPr>
          <p:nvPr/>
        </p:nvPicPr>
        <p:blipFill>
          <a:blip r:embed="rId2"/>
          <a:stretch>
            <a:fillRect/>
          </a:stretch>
        </p:blipFill>
        <p:spPr>
          <a:xfrm>
            <a:off x="1635306" y="3687837"/>
            <a:ext cx="4072522" cy="1909050"/>
          </a:xfrm>
          <a:prstGeom prst="rect">
            <a:avLst/>
          </a:prstGeom>
          <a:effectLst>
            <a:innerShdw blurRad="114300">
              <a:prstClr val="black"/>
            </a:innerShdw>
          </a:effectLst>
        </p:spPr>
      </p:pic>
      <p:pic>
        <p:nvPicPr>
          <p:cNvPr id="5" name="Picture 4">
            <a:extLst>
              <a:ext uri="{FF2B5EF4-FFF2-40B4-BE49-F238E27FC236}">
                <a16:creationId xmlns:a16="http://schemas.microsoft.com/office/drawing/2014/main" id="{0EDFF288-8CCC-3221-7918-C12D455467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61" t="13636" r="3713" b="5290"/>
          <a:stretch/>
        </p:blipFill>
        <p:spPr>
          <a:xfrm>
            <a:off x="6683331" y="3602242"/>
            <a:ext cx="4072521" cy="2453464"/>
          </a:xfrm>
          <a:prstGeom prst="rect">
            <a:avLst/>
          </a:prstGeom>
        </p:spPr>
      </p:pic>
    </p:spTree>
    <p:extLst>
      <p:ext uri="{BB962C8B-B14F-4D97-AF65-F5344CB8AC3E}">
        <p14:creationId xmlns:p14="http://schemas.microsoft.com/office/powerpoint/2010/main" val="401923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7045-84E6-58C5-D252-6BF1022641CD}"/>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SWAP GATE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9BA59517-EFA2-F1EB-87B1-A8B1694146F5}"/>
              </a:ext>
            </a:extLst>
          </p:cNvPr>
          <p:cNvSpPr>
            <a:spLocks noGrp="1"/>
          </p:cNvSpPr>
          <p:nvPr>
            <p:ph idx="1"/>
          </p:nvPr>
        </p:nvSpPr>
        <p:spPr/>
        <p:txBody>
          <a:bodyPr/>
          <a:lstStyle/>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There is no control unit in this gate.</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If inputs are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and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then after swapping the result becomes </a:t>
            </a:r>
            <a:r>
              <a:rPr lang="en-IN" dirty="0" err="1">
                <a:solidFill>
                  <a:schemeClr val="tx1"/>
                </a:solidFill>
                <a:latin typeface="Times New Roman" panose="02020603050405020304" pitchFamily="18" charset="0"/>
                <a:cs typeface="Times New Roman" panose="02020603050405020304" pitchFamily="18" charset="0"/>
              </a:rPr>
              <a:t>ket</a:t>
            </a:r>
            <a:r>
              <a:rPr lang="en-IN" dirty="0">
                <a:solidFill>
                  <a:schemeClr val="tx1"/>
                </a:solidFill>
                <a:latin typeface="Times New Roman" panose="02020603050405020304" pitchFamily="18" charset="0"/>
                <a:cs typeface="Times New Roman" panose="02020603050405020304" pitchFamily="18" charset="0"/>
              </a:rPr>
              <a:t>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and </a:t>
            </a:r>
            <a:r>
              <a:rPr lang="en-IN" dirty="0" err="1">
                <a:solidFill>
                  <a:schemeClr val="tx1"/>
                </a:solidFill>
                <a:latin typeface="Times New Roman" panose="02020603050405020304" pitchFamily="18" charset="0"/>
                <a:cs typeface="Times New Roman" panose="02020603050405020304" pitchFamily="18" charset="0"/>
              </a:rPr>
              <a:t>ket</a:t>
            </a:r>
            <a:r>
              <a:rPr lang="en-IN" dirty="0">
                <a:solidFill>
                  <a:schemeClr val="tx1"/>
                </a:solidFill>
                <a:latin typeface="Times New Roman" panose="02020603050405020304" pitchFamily="18" charset="0"/>
                <a:cs typeface="Times New Roman" panose="02020603050405020304" pitchFamily="18" charset="0"/>
              </a:rPr>
              <a:t>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D7BC717-824B-EC7E-B868-05214F6A043B}"/>
              </a:ext>
            </a:extLst>
          </p:cNvPr>
          <p:cNvPicPr>
            <a:picLocks noChangeAspect="1"/>
          </p:cNvPicPr>
          <p:nvPr/>
        </p:nvPicPr>
        <p:blipFill>
          <a:blip r:embed="rId2"/>
          <a:stretch>
            <a:fillRect/>
          </a:stretch>
        </p:blipFill>
        <p:spPr>
          <a:xfrm>
            <a:off x="1626670" y="3069244"/>
            <a:ext cx="4123155" cy="2364306"/>
          </a:xfrm>
          <a:prstGeom prst="rect">
            <a:avLst/>
          </a:prstGeom>
          <a:effectLst>
            <a:innerShdw blurRad="114300">
              <a:prstClr val="black"/>
            </a:innerShdw>
          </a:effectLst>
        </p:spPr>
      </p:pic>
      <p:pic>
        <p:nvPicPr>
          <p:cNvPr id="5" name="Picture 4">
            <a:extLst>
              <a:ext uri="{FF2B5EF4-FFF2-40B4-BE49-F238E27FC236}">
                <a16:creationId xmlns:a16="http://schemas.microsoft.com/office/drawing/2014/main" id="{C49053AA-FBEE-7064-9969-B3F18EF7C7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33" t="14091" r="3585" b="5062"/>
          <a:stretch/>
        </p:blipFill>
        <p:spPr>
          <a:xfrm>
            <a:off x="6279215" y="3069244"/>
            <a:ext cx="4653763" cy="2364306"/>
          </a:xfrm>
          <a:prstGeom prst="rect">
            <a:avLst/>
          </a:prstGeom>
        </p:spPr>
      </p:pic>
    </p:spTree>
    <p:extLst>
      <p:ext uri="{BB962C8B-B14F-4D97-AF65-F5344CB8AC3E}">
        <p14:creationId xmlns:p14="http://schemas.microsoft.com/office/powerpoint/2010/main" val="328336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1CF6-0E51-45CC-01C2-C5D553B2E4EB}"/>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FAULT TOLERANCE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011C5261-44B8-2D5B-6F29-24BC666922DE}"/>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Fault Tolerance alludes to the ability of a system to continue operating without interruption when one or more of its components fail.</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aims to ensure high-availability of the system by preventing disruptions arising from a single point of failure.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There are two fault-tolerant approaches: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fault-removal – This can be either forward error recovery or backward error recovery.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fault-masking – When the presence of one defect hides the presence of another defect in the   system.</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Fault tolerance is necessary for systems that are used to protect people’s safety such as air traffic control hardware and software systems and in systems that security, data protection, data integrity, and high-value transactions all depend 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79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23A1-609A-DC65-54D1-3F7A77164C0D}"/>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FAULT TOLERANT GATES</a:t>
            </a:r>
            <a:endParaRPr lang="en-IN" sz="3600" b="1" dirty="0">
              <a:solidFill>
                <a:schemeClr val="accent2"/>
              </a:solidFill>
            </a:endParaRPr>
          </a:p>
        </p:txBody>
      </p:sp>
      <p:sp>
        <p:nvSpPr>
          <p:cNvPr id="6" name="Rectangle: Rounded Corners 5">
            <a:extLst>
              <a:ext uri="{FF2B5EF4-FFF2-40B4-BE49-F238E27FC236}">
                <a16:creationId xmlns:a16="http://schemas.microsoft.com/office/drawing/2014/main" id="{377B0219-4D27-C574-7798-6E6E509223FA}"/>
              </a:ext>
            </a:extLst>
          </p:cNvPr>
          <p:cNvSpPr/>
          <p:nvPr/>
        </p:nvSpPr>
        <p:spPr>
          <a:xfrm>
            <a:off x="1097280" y="2623969"/>
            <a:ext cx="2336810" cy="1610062"/>
          </a:xfrm>
          <a:prstGeom prst="round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91054EF9-FFBD-C0A3-F068-91EF5BC0D54C}"/>
              </a:ext>
            </a:extLst>
          </p:cNvPr>
          <p:cNvSpPr/>
          <p:nvPr/>
        </p:nvSpPr>
        <p:spPr>
          <a:xfrm>
            <a:off x="3821754" y="2623969"/>
            <a:ext cx="2336810" cy="1610062"/>
          </a:xfrm>
          <a:prstGeom prst="round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ectangle: Rounded Corners 7">
            <a:extLst>
              <a:ext uri="{FF2B5EF4-FFF2-40B4-BE49-F238E27FC236}">
                <a16:creationId xmlns:a16="http://schemas.microsoft.com/office/drawing/2014/main" id="{61255BD6-E375-911F-9A02-2B5ED5182E69}"/>
              </a:ext>
            </a:extLst>
          </p:cNvPr>
          <p:cNvSpPr/>
          <p:nvPr/>
        </p:nvSpPr>
        <p:spPr>
          <a:xfrm>
            <a:off x="6546228" y="2623969"/>
            <a:ext cx="2336810" cy="1610062"/>
          </a:xfrm>
          <a:prstGeom prst="round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ectangle: Rounded Corners 8">
            <a:extLst>
              <a:ext uri="{FF2B5EF4-FFF2-40B4-BE49-F238E27FC236}">
                <a16:creationId xmlns:a16="http://schemas.microsoft.com/office/drawing/2014/main" id="{41688698-0B63-0AC7-3426-3ACCD42885CF}"/>
              </a:ext>
            </a:extLst>
          </p:cNvPr>
          <p:cNvSpPr/>
          <p:nvPr/>
        </p:nvSpPr>
        <p:spPr>
          <a:xfrm>
            <a:off x="9270702" y="2623969"/>
            <a:ext cx="2336810" cy="1610062"/>
          </a:xfrm>
          <a:prstGeom prst="roundRect">
            <a:avLst/>
          </a:prstGeom>
          <a:solidFill>
            <a:schemeClr val="bg1">
              <a:lumMod val="8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pic>
        <p:nvPicPr>
          <p:cNvPr id="11" name="Picture 10">
            <a:extLst>
              <a:ext uri="{FF2B5EF4-FFF2-40B4-BE49-F238E27FC236}">
                <a16:creationId xmlns:a16="http://schemas.microsoft.com/office/drawing/2014/main" id="{963E6EC5-CAF0-1E45-2541-9ACB29734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58317"/>
            <a:ext cx="2372680" cy="1407385"/>
          </a:xfrm>
          <a:prstGeom prst="rect">
            <a:avLst/>
          </a:prstGeom>
        </p:spPr>
      </p:pic>
      <p:pic>
        <p:nvPicPr>
          <p:cNvPr id="12" name="Picture 11">
            <a:extLst>
              <a:ext uri="{FF2B5EF4-FFF2-40B4-BE49-F238E27FC236}">
                <a16:creationId xmlns:a16="http://schemas.microsoft.com/office/drawing/2014/main" id="{6AB3665B-BAE8-F2B3-1D40-B4E43778D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421" y="2774509"/>
            <a:ext cx="2368134" cy="1385175"/>
          </a:xfrm>
          <a:prstGeom prst="rect">
            <a:avLst/>
          </a:prstGeom>
        </p:spPr>
      </p:pic>
      <p:pic>
        <p:nvPicPr>
          <p:cNvPr id="13" name="Picture 12">
            <a:extLst>
              <a:ext uri="{FF2B5EF4-FFF2-40B4-BE49-F238E27FC236}">
                <a16:creationId xmlns:a16="http://schemas.microsoft.com/office/drawing/2014/main" id="{9E146F7F-0E7B-9DAC-6B52-D00909AF1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358" y="2736412"/>
            <a:ext cx="2414883" cy="1385175"/>
          </a:xfrm>
          <a:prstGeom prst="rect">
            <a:avLst/>
          </a:prstGeom>
        </p:spPr>
      </p:pic>
      <p:pic>
        <p:nvPicPr>
          <p:cNvPr id="14" name="Picture 13">
            <a:extLst>
              <a:ext uri="{FF2B5EF4-FFF2-40B4-BE49-F238E27FC236}">
                <a16:creationId xmlns:a16="http://schemas.microsoft.com/office/drawing/2014/main" id="{A516BA67-AB1C-C3B6-738E-FA5A26EE5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6004" y="2774509"/>
            <a:ext cx="2391508" cy="1385175"/>
          </a:xfrm>
          <a:prstGeom prst="rect">
            <a:avLst/>
          </a:prstGeom>
        </p:spPr>
      </p:pic>
      <p:grpSp>
        <p:nvGrpSpPr>
          <p:cNvPr id="16" name="Group 15">
            <a:extLst>
              <a:ext uri="{FF2B5EF4-FFF2-40B4-BE49-F238E27FC236}">
                <a16:creationId xmlns:a16="http://schemas.microsoft.com/office/drawing/2014/main" id="{6BBC40C9-FA09-6018-F975-C6D3A69CFC07}"/>
              </a:ext>
            </a:extLst>
          </p:cNvPr>
          <p:cNvGrpSpPr/>
          <p:nvPr/>
        </p:nvGrpSpPr>
        <p:grpSpPr>
          <a:xfrm>
            <a:off x="1097280" y="4251148"/>
            <a:ext cx="2336810" cy="866956"/>
            <a:chOff x="4910" y="2382915"/>
            <a:chExt cx="2336810" cy="866956"/>
          </a:xfrm>
        </p:grpSpPr>
        <p:sp>
          <p:nvSpPr>
            <p:cNvPr id="17" name="Rectangle 16">
              <a:extLst>
                <a:ext uri="{FF2B5EF4-FFF2-40B4-BE49-F238E27FC236}">
                  <a16:creationId xmlns:a16="http://schemas.microsoft.com/office/drawing/2014/main" id="{AD172FBE-7DD0-4976-0CBA-ADEF58FB1347}"/>
                </a:ext>
              </a:extLst>
            </p:cNvPr>
            <p:cNvSpPr/>
            <p:nvPr/>
          </p:nvSpPr>
          <p:spPr>
            <a:xfrm>
              <a:off x="4910" y="2382915"/>
              <a:ext cx="2336810" cy="8669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B51A8606-6C42-BCF1-8E2C-A451D7143502}"/>
                </a:ext>
              </a:extLst>
            </p:cNvPr>
            <p:cNvSpPr txBox="1"/>
            <p:nvPr/>
          </p:nvSpPr>
          <p:spPr>
            <a:xfrm>
              <a:off x="4910" y="2382915"/>
              <a:ext cx="2336810" cy="8669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t>Peres Gate</a:t>
              </a:r>
            </a:p>
          </p:txBody>
        </p:sp>
      </p:grpSp>
      <p:grpSp>
        <p:nvGrpSpPr>
          <p:cNvPr id="19" name="Group 18">
            <a:extLst>
              <a:ext uri="{FF2B5EF4-FFF2-40B4-BE49-F238E27FC236}">
                <a16:creationId xmlns:a16="http://schemas.microsoft.com/office/drawing/2014/main" id="{DE90951C-0AC0-8763-04C1-F4B1E4154E7C}"/>
              </a:ext>
            </a:extLst>
          </p:cNvPr>
          <p:cNvGrpSpPr/>
          <p:nvPr/>
        </p:nvGrpSpPr>
        <p:grpSpPr>
          <a:xfrm>
            <a:off x="3831083" y="4280975"/>
            <a:ext cx="2336810" cy="866956"/>
            <a:chOff x="2575500" y="2382915"/>
            <a:chExt cx="2336810" cy="866956"/>
          </a:xfrm>
        </p:grpSpPr>
        <p:sp>
          <p:nvSpPr>
            <p:cNvPr id="20" name="Rectangle 19">
              <a:extLst>
                <a:ext uri="{FF2B5EF4-FFF2-40B4-BE49-F238E27FC236}">
                  <a16:creationId xmlns:a16="http://schemas.microsoft.com/office/drawing/2014/main" id="{40A34925-EDFC-662B-04E8-F6EBB11A4E20}"/>
                </a:ext>
              </a:extLst>
            </p:cNvPr>
            <p:cNvSpPr/>
            <p:nvPr/>
          </p:nvSpPr>
          <p:spPr>
            <a:xfrm>
              <a:off x="2575500" y="2382915"/>
              <a:ext cx="2336810" cy="8669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1DC050C8-D903-A223-AD18-E0EDD6499AB8}"/>
                </a:ext>
              </a:extLst>
            </p:cNvPr>
            <p:cNvSpPr txBox="1"/>
            <p:nvPr/>
          </p:nvSpPr>
          <p:spPr>
            <a:xfrm>
              <a:off x="2575500" y="2382915"/>
              <a:ext cx="2336810" cy="8669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Fredkin Gate</a:t>
              </a:r>
              <a:endParaRPr lang="en-IN" sz="2400" kern="1200" dirty="0"/>
            </a:p>
          </p:txBody>
        </p:sp>
      </p:grpSp>
      <p:grpSp>
        <p:nvGrpSpPr>
          <p:cNvPr id="22" name="Group 21">
            <a:extLst>
              <a:ext uri="{FF2B5EF4-FFF2-40B4-BE49-F238E27FC236}">
                <a16:creationId xmlns:a16="http://schemas.microsoft.com/office/drawing/2014/main" id="{2B0C6FCD-D40D-5B72-A990-C1C7EAC05F48}"/>
              </a:ext>
            </a:extLst>
          </p:cNvPr>
          <p:cNvGrpSpPr/>
          <p:nvPr/>
        </p:nvGrpSpPr>
        <p:grpSpPr>
          <a:xfrm>
            <a:off x="6421102" y="4185128"/>
            <a:ext cx="2336810" cy="866956"/>
            <a:chOff x="5146089" y="2382915"/>
            <a:chExt cx="2336810" cy="866956"/>
          </a:xfrm>
        </p:grpSpPr>
        <p:sp>
          <p:nvSpPr>
            <p:cNvPr id="23" name="Rectangle 22">
              <a:extLst>
                <a:ext uri="{FF2B5EF4-FFF2-40B4-BE49-F238E27FC236}">
                  <a16:creationId xmlns:a16="http://schemas.microsoft.com/office/drawing/2014/main" id="{5AE3AE14-C04B-0D95-AC3C-D99EC819E07D}"/>
                </a:ext>
              </a:extLst>
            </p:cNvPr>
            <p:cNvSpPr/>
            <p:nvPr/>
          </p:nvSpPr>
          <p:spPr>
            <a:xfrm>
              <a:off x="5146089" y="2382915"/>
              <a:ext cx="2336810" cy="8669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2DF632DD-4EB2-BDC5-12F8-8DEFECF37299}"/>
                </a:ext>
              </a:extLst>
            </p:cNvPr>
            <p:cNvSpPr txBox="1"/>
            <p:nvPr/>
          </p:nvSpPr>
          <p:spPr>
            <a:xfrm>
              <a:off x="5146089" y="2382915"/>
              <a:ext cx="2336810" cy="8669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Feynman Double Gate</a:t>
              </a:r>
              <a:endParaRPr lang="en-IN" sz="2400" kern="1200" dirty="0"/>
            </a:p>
          </p:txBody>
        </p:sp>
      </p:grpSp>
      <p:grpSp>
        <p:nvGrpSpPr>
          <p:cNvPr id="25" name="Group 24">
            <a:extLst>
              <a:ext uri="{FF2B5EF4-FFF2-40B4-BE49-F238E27FC236}">
                <a16:creationId xmlns:a16="http://schemas.microsoft.com/office/drawing/2014/main" id="{38165CA2-1A5E-EDD4-8595-BB17A90455B0}"/>
              </a:ext>
            </a:extLst>
          </p:cNvPr>
          <p:cNvGrpSpPr/>
          <p:nvPr/>
        </p:nvGrpSpPr>
        <p:grpSpPr>
          <a:xfrm>
            <a:off x="9333822" y="4251148"/>
            <a:ext cx="2336810" cy="866956"/>
            <a:chOff x="7716679" y="2382915"/>
            <a:chExt cx="2336810" cy="866956"/>
          </a:xfrm>
        </p:grpSpPr>
        <p:sp>
          <p:nvSpPr>
            <p:cNvPr id="26" name="Rectangle 25">
              <a:extLst>
                <a:ext uri="{FF2B5EF4-FFF2-40B4-BE49-F238E27FC236}">
                  <a16:creationId xmlns:a16="http://schemas.microsoft.com/office/drawing/2014/main" id="{E3817860-EFD4-455E-E5F6-2E3A0BEABAB6}"/>
                </a:ext>
              </a:extLst>
            </p:cNvPr>
            <p:cNvSpPr/>
            <p:nvPr/>
          </p:nvSpPr>
          <p:spPr>
            <a:xfrm>
              <a:off x="7716679" y="2382915"/>
              <a:ext cx="2336810" cy="8669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632C3DB4-8506-16A2-A3DA-0F9947AEFA61}"/>
                </a:ext>
              </a:extLst>
            </p:cNvPr>
            <p:cNvSpPr txBox="1"/>
            <p:nvPr/>
          </p:nvSpPr>
          <p:spPr>
            <a:xfrm>
              <a:off x="7716679" y="2382915"/>
              <a:ext cx="2336810" cy="8669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IN" sz="2400" kern="1200" dirty="0">
                  <a:solidFill>
                    <a:schemeClr val="tx1"/>
                  </a:solidFill>
                </a:rPr>
                <a:t>IG</a:t>
              </a:r>
              <a:endParaRPr lang="en-IN" sz="2400" kern="1200" dirty="0"/>
            </a:p>
          </p:txBody>
        </p:sp>
      </p:grpSp>
    </p:spTree>
    <p:extLst>
      <p:ext uri="{BB962C8B-B14F-4D97-AF65-F5344CB8AC3E}">
        <p14:creationId xmlns:p14="http://schemas.microsoft.com/office/powerpoint/2010/main" val="272701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F82EFE-135E-4447-E2AE-C4CE7C9245D4}"/>
              </a:ext>
            </a:extLst>
          </p:cNvPr>
          <p:cNvSpPr txBox="1"/>
          <p:nvPr/>
        </p:nvSpPr>
        <p:spPr>
          <a:xfrm>
            <a:off x="862572" y="468198"/>
            <a:ext cx="4937760" cy="646331"/>
          </a:xfrm>
          <a:prstGeom prst="rect">
            <a:avLst/>
          </a:prstGeom>
          <a:noFill/>
        </p:spPr>
        <p:txBody>
          <a:bodyPr wrap="square" rtlCol="0">
            <a:sp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ISLAM GATE (IG)</a:t>
            </a:r>
          </a:p>
        </p:txBody>
      </p:sp>
      <p:sp>
        <p:nvSpPr>
          <p:cNvPr id="5" name="TextBox 4">
            <a:extLst>
              <a:ext uri="{FF2B5EF4-FFF2-40B4-BE49-F238E27FC236}">
                <a16:creationId xmlns:a16="http://schemas.microsoft.com/office/drawing/2014/main" id="{903C3052-368B-1752-C038-8D3CED9DDB7D}"/>
              </a:ext>
            </a:extLst>
          </p:cNvPr>
          <p:cNvSpPr txBox="1"/>
          <p:nvPr/>
        </p:nvSpPr>
        <p:spPr>
          <a:xfrm>
            <a:off x="1222310" y="1114529"/>
            <a:ext cx="4198194" cy="3693319"/>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Islam Gate is a 4*4 parity preserving </a:t>
            </a:r>
          </a:p>
          <a:p>
            <a:pPr algn="just">
              <a:buClr>
                <a:schemeClr val="accent1"/>
              </a:buClr>
            </a:pPr>
            <a:r>
              <a:rPr lang="en-IN" dirty="0">
                <a:latin typeface="Times New Roman" panose="02020603050405020304" pitchFamily="18" charset="0"/>
                <a:cs typeface="Times New Roman" panose="02020603050405020304" pitchFamily="18" charset="0"/>
              </a:rPr>
              <a:t>reversible gate. The gate is one through,    which means one of the input variables is      also output. </a:t>
            </a:r>
          </a:p>
          <a:p>
            <a:pPr algn="just">
              <a:buClr>
                <a:schemeClr val="accent1"/>
              </a:buClr>
            </a:pPr>
            <a:r>
              <a:rPr lang="en-IN" dirty="0">
                <a:latin typeface="Times New Roman" panose="02020603050405020304" pitchFamily="18" charset="0"/>
                <a:cs typeface="Times New Roman" panose="02020603050405020304" pitchFamily="18" charset="0"/>
              </a:rPr>
              <a:t>The corresponding truth table of the gate is shown. It can be verified from the truth table that the input pattern corresponding to particular output pattern can be uniquely determined. </a:t>
            </a:r>
          </a:p>
          <a:p>
            <a:pPr algn="just">
              <a:buClr>
                <a:schemeClr val="accent1"/>
              </a:buClr>
            </a:pPr>
            <a:r>
              <a:rPr lang="en-IN" dirty="0">
                <a:latin typeface="Times New Roman" panose="02020603050405020304" pitchFamily="18" charset="0"/>
                <a:cs typeface="Times New Roman" panose="02020603050405020304" pitchFamily="18" charset="0"/>
              </a:rPr>
              <a:t>The newly proposed IG gate is universal in the sense that it can be used for implementing any arbitrary Boolean function.</a:t>
            </a:r>
          </a:p>
        </p:txBody>
      </p:sp>
      <p:graphicFrame>
        <p:nvGraphicFramePr>
          <p:cNvPr id="6" name="Table 5">
            <a:extLst>
              <a:ext uri="{FF2B5EF4-FFF2-40B4-BE49-F238E27FC236}">
                <a16:creationId xmlns:a16="http://schemas.microsoft.com/office/drawing/2014/main" id="{67FED6CE-7324-FC44-6E4A-9D33AB2F0E9F}"/>
              </a:ext>
            </a:extLst>
          </p:cNvPr>
          <p:cNvGraphicFramePr>
            <a:graphicFrameLocks noGrp="1"/>
          </p:cNvGraphicFramePr>
          <p:nvPr>
            <p:extLst>
              <p:ext uri="{D42A27DB-BD31-4B8C-83A1-F6EECF244321}">
                <p14:modId xmlns:p14="http://schemas.microsoft.com/office/powerpoint/2010/main" val="2787005790"/>
              </p:ext>
            </p:extLst>
          </p:nvPr>
        </p:nvGraphicFramePr>
        <p:xfrm>
          <a:off x="5800332" y="249358"/>
          <a:ext cx="6037728" cy="5876373"/>
        </p:xfrm>
        <a:graphic>
          <a:graphicData uri="http://schemas.openxmlformats.org/drawingml/2006/table">
            <a:tbl>
              <a:tblPr firstRow="1" bandRow="1">
                <a:tableStyleId>{16D9F66E-5EB9-4882-86FB-DCBF35E3C3E4}</a:tableStyleId>
              </a:tblPr>
              <a:tblGrid>
                <a:gridCol w="754716">
                  <a:extLst>
                    <a:ext uri="{9D8B030D-6E8A-4147-A177-3AD203B41FA5}">
                      <a16:colId xmlns:a16="http://schemas.microsoft.com/office/drawing/2014/main" val="20000"/>
                    </a:ext>
                  </a:extLst>
                </a:gridCol>
                <a:gridCol w="754716">
                  <a:extLst>
                    <a:ext uri="{9D8B030D-6E8A-4147-A177-3AD203B41FA5}">
                      <a16:colId xmlns:a16="http://schemas.microsoft.com/office/drawing/2014/main" val="20001"/>
                    </a:ext>
                  </a:extLst>
                </a:gridCol>
                <a:gridCol w="754716">
                  <a:extLst>
                    <a:ext uri="{9D8B030D-6E8A-4147-A177-3AD203B41FA5}">
                      <a16:colId xmlns:a16="http://schemas.microsoft.com/office/drawing/2014/main" val="20002"/>
                    </a:ext>
                  </a:extLst>
                </a:gridCol>
                <a:gridCol w="754716">
                  <a:extLst>
                    <a:ext uri="{9D8B030D-6E8A-4147-A177-3AD203B41FA5}">
                      <a16:colId xmlns:a16="http://schemas.microsoft.com/office/drawing/2014/main" val="20003"/>
                    </a:ext>
                  </a:extLst>
                </a:gridCol>
                <a:gridCol w="754716">
                  <a:extLst>
                    <a:ext uri="{9D8B030D-6E8A-4147-A177-3AD203B41FA5}">
                      <a16:colId xmlns:a16="http://schemas.microsoft.com/office/drawing/2014/main" val="20004"/>
                    </a:ext>
                  </a:extLst>
                </a:gridCol>
                <a:gridCol w="754716">
                  <a:extLst>
                    <a:ext uri="{9D8B030D-6E8A-4147-A177-3AD203B41FA5}">
                      <a16:colId xmlns:a16="http://schemas.microsoft.com/office/drawing/2014/main" val="20005"/>
                    </a:ext>
                  </a:extLst>
                </a:gridCol>
                <a:gridCol w="754716">
                  <a:extLst>
                    <a:ext uri="{9D8B030D-6E8A-4147-A177-3AD203B41FA5}">
                      <a16:colId xmlns:a16="http://schemas.microsoft.com/office/drawing/2014/main" val="20006"/>
                    </a:ext>
                  </a:extLst>
                </a:gridCol>
                <a:gridCol w="754716">
                  <a:extLst>
                    <a:ext uri="{9D8B030D-6E8A-4147-A177-3AD203B41FA5}">
                      <a16:colId xmlns:a16="http://schemas.microsoft.com/office/drawing/2014/main" val="20007"/>
                    </a:ext>
                  </a:extLst>
                </a:gridCol>
              </a:tblGrid>
              <a:tr h="345669">
                <a:tc>
                  <a:txBody>
                    <a:bodyPr/>
                    <a:lstStyle/>
                    <a:p>
                      <a:r>
                        <a:rPr lang="en-IN" sz="1400" dirty="0">
                          <a:latin typeface="Times New Roman" panose="02020603050405020304" pitchFamily="18" charset="0"/>
                          <a:cs typeface="Times New Roman" panose="02020603050405020304" pitchFamily="18" charset="0"/>
                        </a:rPr>
                        <a:t>A</a:t>
                      </a:r>
                    </a:p>
                  </a:txBody>
                  <a:tcPr/>
                </a:tc>
                <a:tc>
                  <a:txBody>
                    <a:bodyPr/>
                    <a:lstStyle/>
                    <a:p>
                      <a:r>
                        <a:rPr lang="en-IN" sz="1400" dirty="0">
                          <a:latin typeface="Times New Roman" panose="02020603050405020304" pitchFamily="18" charset="0"/>
                          <a:cs typeface="Times New Roman" panose="02020603050405020304" pitchFamily="18" charset="0"/>
                        </a:rPr>
                        <a:t>B</a:t>
                      </a:r>
                    </a:p>
                  </a:txBody>
                  <a:tcPr/>
                </a:tc>
                <a:tc>
                  <a:txBody>
                    <a:bodyPr/>
                    <a:lstStyle/>
                    <a:p>
                      <a:r>
                        <a:rPr lang="en-IN" sz="1400" dirty="0">
                          <a:latin typeface="Times New Roman" panose="02020603050405020304" pitchFamily="18" charset="0"/>
                          <a:cs typeface="Times New Roman" panose="02020603050405020304" pitchFamily="18" charset="0"/>
                        </a:rPr>
                        <a:t>C</a:t>
                      </a:r>
                    </a:p>
                  </a:txBody>
                  <a:tcPr/>
                </a:tc>
                <a:tc>
                  <a:txBody>
                    <a:bodyPr/>
                    <a:lstStyle/>
                    <a:p>
                      <a:r>
                        <a:rPr lang="en-IN" sz="1400" dirty="0">
                          <a:latin typeface="Times New Roman" panose="02020603050405020304" pitchFamily="18" charset="0"/>
                          <a:cs typeface="Times New Roman" panose="02020603050405020304" pitchFamily="18" charset="0"/>
                        </a:rPr>
                        <a:t>D</a:t>
                      </a:r>
                    </a:p>
                  </a:txBody>
                  <a:tcPr/>
                </a:tc>
                <a:tc>
                  <a:txBody>
                    <a:bodyPr/>
                    <a:lstStyle/>
                    <a:p>
                      <a:r>
                        <a:rPr lang="en-IN" sz="1400" dirty="0">
                          <a:latin typeface="Times New Roman" panose="02020603050405020304" pitchFamily="18" charset="0"/>
                          <a:cs typeface="Times New Roman" panose="02020603050405020304" pitchFamily="18" charset="0"/>
                        </a:rPr>
                        <a:t>P</a:t>
                      </a:r>
                    </a:p>
                  </a:txBody>
                  <a:tcPr/>
                </a:tc>
                <a:tc>
                  <a:txBody>
                    <a:bodyPr/>
                    <a:lstStyle/>
                    <a:p>
                      <a:r>
                        <a:rPr lang="en-IN" sz="1400" dirty="0">
                          <a:latin typeface="Times New Roman" panose="02020603050405020304" pitchFamily="18" charset="0"/>
                          <a:cs typeface="Times New Roman" panose="02020603050405020304" pitchFamily="18" charset="0"/>
                        </a:rPr>
                        <a:t>Q</a:t>
                      </a:r>
                    </a:p>
                  </a:txBody>
                  <a:tcPr/>
                </a:tc>
                <a:tc>
                  <a:txBody>
                    <a:bodyPr/>
                    <a:lstStyle/>
                    <a:p>
                      <a:r>
                        <a:rPr lang="en-IN" sz="1400" dirty="0">
                          <a:latin typeface="Times New Roman" panose="02020603050405020304" pitchFamily="18" charset="0"/>
                          <a:cs typeface="Times New Roman" panose="02020603050405020304" pitchFamily="18" charset="0"/>
                        </a:rPr>
                        <a:t>R</a:t>
                      </a:r>
                    </a:p>
                  </a:txBody>
                  <a:tcPr/>
                </a:tc>
                <a:tc>
                  <a:txBody>
                    <a:bodyPr/>
                    <a:lstStyle/>
                    <a:p>
                      <a:r>
                        <a:rPr lang="en-IN" sz="1400" dirty="0">
                          <a:latin typeface="Times New Roman" panose="02020603050405020304" pitchFamily="18" charset="0"/>
                          <a:cs typeface="Times New Roman" panose="02020603050405020304" pitchFamily="18" charset="0"/>
                        </a:rPr>
                        <a:t>S</a:t>
                      </a:r>
                    </a:p>
                  </a:txBody>
                  <a:tcPr/>
                </a:tc>
                <a:extLst>
                  <a:ext uri="{0D108BD9-81ED-4DB2-BD59-A6C34878D82A}">
                    <a16:rowId xmlns:a16="http://schemas.microsoft.com/office/drawing/2014/main" val="10000"/>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2"/>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3"/>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6"/>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7"/>
                  </a:ext>
                </a:extLst>
              </a:tr>
              <a:tr h="345669">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8"/>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9"/>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10"/>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11"/>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12"/>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13"/>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14"/>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15"/>
                  </a:ext>
                </a:extLst>
              </a:tr>
              <a:tr h="345669">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0</a:t>
                      </a:r>
                    </a:p>
                  </a:txBody>
                  <a:tcPr/>
                </a:tc>
                <a:tc>
                  <a:txBody>
                    <a:bodyPr/>
                    <a:lstStyle/>
                    <a:p>
                      <a:r>
                        <a:rPr lang="en-IN"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575514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95C25-1B9D-0F89-4086-6285912F659C}"/>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FULL ADDER CIRCUIT USING REVERSIBLE GATES</a:t>
            </a:r>
            <a:endParaRPr lang="en-IN" sz="3600" b="1" dirty="0">
              <a:solidFill>
                <a:schemeClr val="accent2"/>
              </a:solidFill>
            </a:endParaRPr>
          </a:p>
        </p:txBody>
      </p:sp>
      <p:sp>
        <p:nvSpPr>
          <p:cNvPr id="5" name="Content Placeholder 4">
            <a:extLst>
              <a:ext uri="{FF2B5EF4-FFF2-40B4-BE49-F238E27FC236}">
                <a16:creationId xmlns:a16="http://schemas.microsoft.com/office/drawing/2014/main" id="{AFBB68E5-0396-92C5-00F8-027BB0E2DA62}"/>
              </a:ext>
            </a:extLst>
          </p:cNvPr>
          <p:cNvSpPr>
            <a:spLocks noGrp="1"/>
          </p:cNvSpPr>
          <p:nvPr>
            <p:ph idx="1"/>
          </p:nvPr>
        </p:nvSpPr>
        <p:spPr/>
        <p:txBody>
          <a:bodyPr>
            <a:normAutofit fontScale="25000" lnSpcReduction="20000"/>
          </a:bodyPr>
          <a:lstStyle/>
          <a:p>
            <a:pPr algn="just">
              <a:lnSpc>
                <a:spcPct val="170000"/>
              </a:lnSpc>
              <a:buFont typeface="Wingdings" panose="05000000000000000000" pitchFamily="2" charset="2"/>
              <a:buChar char="Ø"/>
            </a:pPr>
            <a:r>
              <a:rPr lang="en-IN" sz="7200" dirty="0">
                <a:solidFill>
                  <a:schemeClr val="tx1"/>
                </a:solidFill>
                <a:latin typeface="Times New Roman" panose="02020603050405020304" pitchFamily="18" charset="0"/>
                <a:cs typeface="Times New Roman" panose="02020603050405020304" pitchFamily="18" charset="0"/>
              </a:rPr>
              <a:t>A </a:t>
            </a:r>
            <a:r>
              <a:rPr lang="en-IN" sz="7200" b="1" dirty="0">
                <a:solidFill>
                  <a:schemeClr val="tx1"/>
                </a:solidFill>
                <a:latin typeface="Times New Roman" panose="02020603050405020304" pitchFamily="18" charset="0"/>
                <a:cs typeface="Times New Roman" panose="02020603050405020304" pitchFamily="18" charset="0"/>
              </a:rPr>
              <a:t>reversible logic gate</a:t>
            </a:r>
            <a:r>
              <a:rPr lang="en-IN" sz="7200" dirty="0">
                <a:solidFill>
                  <a:schemeClr val="tx1"/>
                </a:solidFill>
                <a:latin typeface="Times New Roman" panose="02020603050405020304" pitchFamily="18" charset="0"/>
                <a:cs typeface="Times New Roman" panose="02020603050405020304" pitchFamily="18" charset="0"/>
              </a:rPr>
              <a:t> is a memory-less </a:t>
            </a:r>
            <a:r>
              <a:rPr lang="en-IN" sz="7200" b="1" dirty="0">
                <a:solidFill>
                  <a:schemeClr val="tx1"/>
                </a:solidFill>
                <a:latin typeface="Times New Roman" panose="02020603050405020304" pitchFamily="18" charset="0"/>
                <a:cs typeface="Times New Roman" panose="02020603050405020304" pitchFamily="18" charset="0"/>
              </a:rPr>
              <a:t>logic</a:t>
            </a:r>
            <a:r>
              <a:rPr lang="en-IN" sz="7200" dirty="0">
                <a:solidFill>
                  <a:schemeClr val="tx1"/>
                </a:solidFill>
                <a:latin typeface="Times New Roman" panose="02020603050405020304" pitchFamily="18" charset="0"/>
                <a:cs typeface="Times New Roman" panose="02020603050405020304" pitchFamily="18" charset="0"/>
              </a:rPr>
              <a:t> element that realizes an injective </a:t>
            </a:r>
            <a:r>
              <a:rPr lang="en-IN" sz="7200" b="1" dirty="0">
                <a:solidFill>
                  <a:schemeClr val="tx1"/>
                </a:solidFill>
                <a:latin typeface="Times New Roman" panose="02020603050405020304" pitchFamily="18" charset="0"/>
                <a:cs typeface="Times New Roman" panose="02020603050405020304" pitchFamily="18" charset="0"/>
              </a:rPr>
              <a:t>logical</a:t>
            </a:r>
            <a:r>
              <a:rPr lang="en-IN" sz="7200" dirty="0">
                <a:solidFill>
                  <a:schemeClr val="tx1"/>
                </a:solidFill>
                <a:latin typeface="Times New Roman" panose="02020603050405020304" pitchFamily="18" charset="0"/>
                <a:cs typeface="Times New Roman" panose="02020603050405020304" pitchFamily="18" charset="0"/>
              </a:rPr>
              <a:t> function. In simple words Reversible gates are the one which give us the same number of outputs and the inputs. Not gate is the only reversible gate in Classical computing whereas in Quantum Computing all the gate are reversible.</a:t>
            </a:r>
            <a:endParaRPr lang="en-IN" sz="72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7200" b="1" dirty="0">
                <a:solidFill>
                  <a:schemeClr val="tx1"/>
                </a:solidFill>
                <a:latin typeface="Times New Roman" panose="02020603050405020304" pitchFamily="18" charset="0"/>
                <a:cs typeface="Times New Roman" panose="02020603050405020304" pitchFamily="18" charset="0"/>
              </a:rPr>
              <a:t>ADVANTAGE:</a:t>
            </a:r>
            <a:r>
              <a:rPr lang="en-IN" sz="7200" dirty="0">
                <a:solidFill>
                  <a:schemeClr val="tx1"/>
                </a:solidFill>
                <a:latin typeface="Times New Roman" panose="02020603050405020304" pitchFamily="18" charset="0"/>
                <a:cs typeface="Times New Roman" panose="02020603050405020304" pitchFamily="18" charset="0"/>
              </a:rPr>
              <a:t> Implementing the </a:t>
            </a:r>
            <a:r>
              <a:rPr lang="en-IN" sz="7200" b="1" dirty="0">
                <a:solidFill>
                  <a:schemeClr val="tx1"/>
                </a:solidFill>
                <a:latin typeface="Times New Roman" panose="02020603050405020304" pitchFamily="18" charset="0"/>
                <a:cs typeface="Times New Roman" panose="02020603050405020304" pitchFamily="18" charset="0"/>
              </a:rPr>
              <a:t>reversible logic</a:t>
            </a:r>
            <a:r>
              <a:rPr lang="en-IN" sz="7200" dirty="0">
                <a:solidFill>
                  <a:schemeClr val="tx1"/>
                </a:solidFill>
                <a:latin typeface="Times New Roman" panose="02020603050405020304" pitchFamily="18" charset="0"/>
                <a:cs typeface="Times New Roman" panose="02020603050405020304" pitchFamily="18" charset="0"/>
              </a:rPr>
              <a:t> has the</a:t>
            </a:r>
          </a:p>
          <a:p>
            <a:pPr algn="just"/>
            <a:r>
              <a:rPr lang="en-IN" sz="7200" dirty="0">
                <a:solidFill>
                  <a:schemeClr val="tx1"/>
                </a:solidFill>
                <a:latin typeface="Times New Roman" panose="02020603050405020304" pitchFamily="18" charset="0"/>
                <a:cs typeface="Times New Roman" panose="02020603050405020304" pitchFamily="18" charset="0"/>
              </a:rPr>
              <a:t> advantages of reducing gate counts, garbage outputs as </a:t>
            </a:r>
          </a:p>
          <a:p>
            <a:pPr algn="just"/>
            <a:r>
              <a:rPr lang="en-IN" sz="7200" dirty="0">
                <a:solidFill>
                  <a:schemeClr val="tx1"/>
                </a:solidFill>
                <a:latin typeface="Times New Roman" panose="02020603050405020304" pitchFamily="18" charset="0"/>
                <a:cs typeface="Times New Roman" panose="02020603050405020304" pitchFamily="18" charset="0"/>
              </a:rPr>
              <a:t>well as constant inputs. </a:t>
            </a:r>
          </a:p>
          <a:p>
            <a:pPr algn="just">
              <a:buFont typeface="Wingdings" panose="05000000000000000000" pitchFamily="2" charset="2"/>
              <a:buChar char="Ø"/>
            </a:pPr>
            <a:r>
              <a:rPr lang="en-IN" sz="7200" dirty="0">
                <a:solidFill>
                  <a:schemeClr val="tx1"/>
                </a:solidFill>
                <a:latin typeface="Times New Roman" panose="02020603050405020304" pitchFamily="18" charset="0"/>
                <a:cs typeface="Times New Roman" panose="02020603050405020304" pitchFamily="18" charset="0"/>
              </a:rPr>
              <a:t>For building a full adder circuit we have used 3 reversible </a:t>
            </a:r>
          </a:p>
          <a:p>
            <a:pPr marL="0" indent="0" algn="just">
              <a:buNone/>
            </a:pPr>
            <a:r>
              <a:rPr lang="en-IN" sz="7200" dirty="0">
                <a:solidFill>
                  <a:schemeClr val="tx1"/>
                </a:solidFill>
                <a:latin typeface="Times New Roman" panose="02020603050405020304" pitchFamily="18" charset="0"/>
                <a:cs typeface="Times New Roman" panose="02020603050405020304" pitchFamily="18" charset="0"/>
              </a:rPr>
              <a:t>   gates which are:</a:t>
            </a:r>
          </a:p>
          <a:p>
            <a:pPr algn="just"/>
            <a:r>
              <a:rPr lang="en-IN" sz="7200" dirty="0">
                <a:solidFill>
                  <a:schemeClr val="tx1"/>
                </a:solidFill>
                <a:latin typeface="Times New Roman" panose="02020603050405020304" pitchFamily="18" charset="0"/>
                <a:cs typeface="Times New Roman" panose="02020603050405020304" pitchFamily="18" charset="0"/>
              </a:rPr>
              <a:t>-Toffoli Gate or </a:t>
            </a:r>
            <a:r>
              <a:rPr lang="en-IN" sz="7200" dirty="0" err="1">
                <a:solidFill>
                  <a:schemeClr val="tx1"/>
                </a:solidFill>
                <a:latin typeface="Times New Roman" panose="02020603050405020304" pitchFamily="18" charset="0"/>
                <a:cs typeface="Times New Roman" panose="02020603050405020304" pitchFamily="18" charset="0"/>
              </a:rPr>
              <a:t>CCNot</a:t>
            </a:r>
            <a:r>
              <a:rPr lang="en-IN" sz="7200" dirty="0">
                <a:solidFill>
                  <a:schemeClr val="tx1"/>
                </a:solidFill>
                <a:latin typeface="Times New Roman" panose="02020603050405020304" pitchFamily="18" charset="0"/>
                <a:cs typeface="Times New Roman" panose="02020603050405020304" pitchFamily="18" charset="0"/>
              </a:rPr>
              <a:t> Gate</a:t>
            </a:r>
          </a:p>
          <a:p>
            <a:pPr algn="just"/>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CNot</a:t>
            </a:r>
            <a:r>
              <a:rPr lang="en-IN" sz="7200" dirty="0">
                <a:solidFill>
                  <a:schemeClr val="tx1"/>
                </a:solidFill>
                <a:latin typeface="Times New Roman" panose="02020603050405020304" pitchFamily="18" charset="0"/>
                <a:cs typeface="Times New Roman" panose="02020603050405020304" pitchFamily="18" charset="0"/>
              </a:rPr>
              <a:t> gate or Controlled Note Gate</a:t>
            </a:r>
          </a:p>
          <a:p>
            <a:pPr algn="just"/>
            <a:r>
              <a:rPr lang="en-IN" sz="7200" dirty="0">
                <a:solidFill>
                  <a:schemeClr val="tx1"/>
                </a:solidFill>
                <a:latin typeface="Times New Roman" panose="02020603050405020304" pitchFamily="18" charset="0"/>
                <a:cs typeface="Times New Roman" panose="02020603050405020304" pitchFamily="18" charset="0"/>
              </a:rPr>
              <a:t>- Pauli’s-X Gate</a:t>
            </a:r>
          </a:p>
          <a:p>
            <a:pPr>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9655E698-36EE-00F6-DCF4-CD78B7951596}"/>
              </a:ext>
            </a:extLst>
          </p:cNvPr>
          <p:cNvPicPr>
            <a:picLocks noChangeAspect="1"/>
          </p:cNvPicPr>
          <p:nvPr/>
        </p:nvPicPr>
        <p:blipFill>
          <a:blip r:embed="rId2"/>
          <a:stretch>
            <a:fillRect/>
          </a:stretch>
        </p:blipFill>
        <p:spPr>
          <a:xfrm>
            <a:off x="8574833" y="3248315"/>
            <a:ext cx="2285808" cy="2876151"/>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59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9ADD-74C7-AB8B-EBB2-7F0DD76977FB}"/>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FULL ADDER TRUTH TABLE</a:t>
            </a:r>
            <a:endParaRPr lang="en-IN" sz="3600" b="1" dirty="0">
              <a:solidFill>
                <a:schemeClr val="accent2"/>
              </a:solidFill>
            </a:endParaRPr>
          </a:p>
        </p:txBody>
      </p:sp>
      <p:graphicFrame>
        <p:nvGraphicFramePr>
          <p:cNvPr id="8" name="Table 8">
            <a:extLst>
              <a:ext uri="{FF2B5EF4-FFF2-40B4-BE49-F238E27FC236}">
                <a16:creationId xmlns:a16="http://schemas.microsoft.com/office/drawing/2014/main" id="{C065B30C-D346-79AB-5E7E-AD6E0AD9CDD7}"/>
              </a:ext>
            </a:extLst>
          </p:cNvPr>
          <p:cNvGraphicFramePr>
            <a:graphicFrameLocks noGrp="1"/>
          </p:cNvGraphicFramePr>
          <p:nvPr>
            <p:ph idx="1"/>
            <p:extLst>
              <p:ext uri="{D42A27DB-BD31-4B8C-83A1-F6EECF244321}">
                <p14:modId xmlns:p14="http://schemas.microsoft.com/office/powerpoint/2010/main" val="3212217380"/>
              </p:ext>
            </p:extLst>
          </p:nvPr>
        </p:nvGraphicFramePr>
        <p:xfrm>
          <a:off x="1096963" y="1846263"/>
          <a:ext cx="10058400" cy="3708400"/>
        </p:xfrm>
        <a:graphic>
          <a:graphicData uri="http://schemas.openxmlformats.org/drawingml/2006/table">
            <a:tbl>
              <a:tblPr firstRow="1" bandRow="1">
                <a:tableStyleId>{16D9F66E-5EB9-4882-86FB-DCBF35E3C3E4}</a:tableStyleId>
              </a:tblPr>
              <a:tblGrid>
                <a:gridCol w="1117600">
                  <a:extLst>
                    <a:ext uri="{9D8B030D-6E8A-4147-A177-3AD203B41FA5}">
                      <a16:colId xmlns:a16="http://schemas.microsoft.com/office/drawing/2014/main" val="1608942990"/>
                    </a:ext>
                  </a:extLst>
                </a:gridCol>
                <a:gridCol w="1117600">
                  <a:extLst>
                    <a:ext uri="{9D8B030D-6E8A-4147-A177-3AD203B41FA5}">
                      <a16:colId xmlns:a16="http://schemas.microsoft.com/office/drawing/2014/main" val="3994708203"/>
                    </a:ext>
                  </a:extLst>
                </a:gridCol>
                <a:gridCol w="1117600">
                  <a:extLst>
                    <a:ext uri="{9D8B030D-6E8A-4147-A177-3AD203B41FA5}">
                      <a16:colId xmlns:a16="http://schemas.microsoft.com/office/drawing/2014/main" val="3815061110"/>
                    </a:ext>
                  </a:extLst>
                </a:gridCol>
                <a:gridCol w="1117600">
                  <a:extLst>
                    <a:ext uri="{9D8B030D-6E8A-4147-A177-3AD203B41FA5}">
                      <a16:colId xmlns:a16="http://schemas.microsoft.com/office/drawing/2014/main" val="2230709090"/>
                    </a:ext>
                  </a:extLst>
                </a:gridCol>
                <a:gridCol w="1117600">
                  <a:extLst>
                    <a:ext uri="{9D8B030D-6E8A-4147-A177-3AD203B41FA5}">
                      <a16:colId xmlns:a16="http://schemas.microsoft.com/office/drawing/2014/main" val="386548758"/>
                    </a:ext>
                  </a:extLst>
                </a:gridCol>
                <a:gridCol w="1117600">
                  <a:extLst>
                    <a:ext uri="{9D8B030D-6E8A-4147-A177-3AD203B41FA5}">
                      <a16:colId xmlns:a16="http://schemas.microsoft.com/office/drawing/2014/main" val="4061468692"/>
                    </a:ext>
                  </a:extLst>
                </a:gridCol>
                <a:gridCol w="1117600">
                  <a:extLst>
                    <a:ext uri="{9D8B030D-6E8A-4147-A177-3AD203B41FA5}">
                      <a16:colId xmlns:a16="http://schemas.microsoft.com/office/drawing/2014/main" val="3312419189"/>
                    </a:ext>
                  </a:extLst>
                </a:gridCol>
                <a:gridCol w="1117600">
                  <a:extLst>
                    <a:ext uri="{9D8B030D-6E8A-4147-A177-3AD203B41FA5}">
                      <a16:colId xmlns:a16="http://schemas.microsoft.com/office/drawing/2014/main" val="3608672233"/>
                    </a:ext>
                  </a:extLst>
                </a:gridCol>
                <a:gridCol w="1117600">
                  <a:extLst>
                    <a:ext uri="{9D8B030D-6E8A-4147-A177-3AD203B41FA5}">
                      <a16:colId xmlns:a16="http://schemas.microsoft.com/office/drawing/2014/main" val="1972889166"/>
                    </a:ext>
                  </a:extLst>
                </a:gridCol>
              </a:tblGrid>
              <a:tr h="370840">
                <a:tc>
                  <a:txBody>
                    <a:bodyPr/>
                    <a:lstStyle/>
                    <a:p>
                      <a:r>
                        <a:rPr lang="en-IN" dirty="0"/>
                        <a:t>q3</a:t>
                      </a:r>
                    </a:p>
                  </a:txBody>
                  <a:tcPr/>
                </a:tc>
                <a:tc>
                  <a:txBody>
                    <a:bodyPr/>
                    <a:lstStyle/>
                    <a:p>
                      <a:r>
                        <a:rPr lang="en-IN" dirty="0"/>
                        <a:t>q2</a:t>
                      </a:r>
                    </a:p>
                  </a:txBody>
                  <a:tcPr/>
                </a:tc>
                <a:tc>
                  <a:txBody>
                    <a:bodyPr/>
                    <a:lstStyle/>
                    <a:p>
                      <a:r>
                        <a:rPr lang="en-IN" dirty="0"/>
                        <a:t>q1</a:t>
                      </a:r>
                    </a:p>
                  </a:txBody>
                  <a:tcPr/>
                </a:tc>
                <a:tc>
                  <a:txBody>
                    <a:bodyPr/>
                    <a:lstStyle/>
                    <a:p>
                      <a:r>
                        <a:rPr lang="en-IN" dirty="0"/>
                        <a:t>q0</a:t>
                      </a:r>
                    </a:p>
                  </a:txBody>
                  <a:tcPr/>
                </a:tc>
                <a:tc>
                  <a:txBody>
                    <a:bodyPr/>
                    <a:lstStyle/>
                    <a:p>
                      <a:endParaRPr lang="en-IN" dirty="0"/>
                    </a:p>
                  </a:txBody>
                  <a:tcPr/>
                </a:tc>
                <a:tc>
                  <a:txBody>
                    <a:bodyPr/>
                    <a:lstStyle/>
                    <a:p>
                      <a:r>
                        <a:rPr lang="en-IN" dirty="0"/>
                        <a:t>q3</a:t>
                      </a:r>
                    </a:p>
                  </a:txBody>
                  <a:tcPr/>
                </a:tc>
                <a:tc>
                  <a:txBody>
                    <a:bodyPr/>
                    <a:lstStyle/>
                    <a:p>
                      <a:r>
                        <a:rPr lang="en-IN" dirty="0"/>
                        <a:t>q2</a:t>
                      </a:r>
                    </a:p>
                  </a:txBody>
                  <a:tcPr/>
                </a:tc>
                <a:tc>
                  <a:txBody>
                    <a:bodyPr/>
                    <a:lstStyle/>
                    <a:p>
                      <a:r>
                        <a:rPr lang="en-IN" dirty="0"/>
                        <a:t>q1</a:t>
                      </a:r>
                    </a:p>
                  </a:txBody>
                  <a:tcPr/>
                </a:tc>
                <a:tc>
                  <a:txBody>
                    <a:bodyPr/>
                    <a:lstStyle/>
                    <a:p>
                      <a:r>
                        <a:rPr lang="en-IN" dirty="0"/>
                        <a:t>q0</a:t>
                      </a:r>
                    </a:p>
                  </a:txBody>
                  <a:tcPr/>
                </a:tc>
                <a:extLst>
                  <a:ext uri="{0D108BD9-81ED-4DB2-BD59-A6C34878D82A}">
                    <a16:rowId xmlns:a16="http://schemas.microsoft.com/office/drawing/2014/main" val="3769579496"/>
                  </a:ext>
                </a:extLst>
              </a:tr>
              <a:tr h="370840">
                <a:tc>
                  <a:txBody>
                    <a:bodyPr/>
                    <a:lstStyle/>
                    <a:p>
                      <a:r>
                        <a:rPr lang="en-IN" dirty="0"/>
                        <a:t>-</a:t>
                      </a:r>
                    </a:p>
                  </a:txBody>
                  <a:tcPr/>
                </a:tc>
                <a:tc>
                  <a:txBody>
                    <a:bodyPr/>
                    <a:lstStyle/>
                    <a:p>
                      <a:r>
                        <a:rPr lang="en-IN" dirty="0"/>
                        <a:t>Ci</a:t>
                      </a:r>
                    </a:p>
                  </a:txBody>
                  <a:tcPr/>
                </a:tc>
                <a:tc>
                  <a:txBody>
                    <a:bodyPr/>
                    <a:lstStyle/>
                    <a:p>
                      <a:r>
                        <a:rPr lang="en-IN" dirty="0"/>
                        <a:t>B</a:t>
                      </a:r>
                    </a:p>
                  </a:txBody>
                  <a:tcPr/>
                </a:tc>
                <a:tc>
                  <a:txBody>
                    <a:bodyPr/>
                    <a:lstStyle/>
                    <a:p>
                      <a:r>
                        <a:rPr lang="en-IN" dirty="0"/>
                        <a:t>A</a:t>
                      </a:r>
                    </a:p>
                  </a:txBody>
                  <a:tcPr/>
                </a:tc>
                <a:tc>
                  <a:txBody>
                    <a:bodyPr/>
                    <a:lstStyle/>
                    <a:p>
                      <a:endParaRPr lang="en-IN" dirty="0"/>
                    </a:p>
                  </a:txBody>
                  <a:tcPr/>
                </a:tc>
                <a:tc>
                  <a:txBody>
                    <a:bodyPr/>
                    <a:lstStyle/>
                    <a:p>
                      <a:r>
                        <a:rPr lang="en-IN" dirty="0"/>
                        <a:t>Co</a:t>
                      </a:r>
                    </a:p>
                  </a:txBody>
                  <a:tcPr/>
                </a:tc>
                <a:tc>
                  <a:txBody>
                    <a:bodyPr/>
                    <a:lstStyle/>
                    <a:p>
                      <a:r>
                        <a:rPr lang="en-IN" dirty="0"/>
                        <a:t>S</a:t>
                      </a:r>
                    </a:p>
                  </a:txBody>
                  <a:tcPr/>
                </a:tc>
                <a:tc>
                  <a:txBody>
                    <a:bodyPr/>
                    <a:lstStyle/>
                    <a:p>
                      <a:r>
                        <a:rPr lang="en-IN" dirty="0"/>
                        <a:t>B</a:t>
                      </a:r>
                    </a:p>
                  </a:txBody>
                  <a:tcPr/>
                </a:tc>
                <a:tc>
                  <a:txBody>
                    <a:bodyPr/>
                    <a:lstStyle/>
                    <a:p>
                      <a:r>
                        <a:rPr lang="en-IN" dirty="0"/>
                        <a:t>A</a:t>
                      </a:r>
                    </a:p>
                  </a:txBody>
                  <a:tcPr/>
                </a:tc>
                <a:extLst>
                  <a:ext uri="{0D108BD9-81ED-4DB2-BD59-A6C34878D82A}">
                    <a16:rowId xmlns:a16="http://schemas.microsoft.com/office/drawing/2014/main" val="3800198902"/>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endParaRPr lang="en-IN" dirty="0"/>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671746827"/>
                  </a:ext>
                </a:extLst>
              </a:tr>
              <a:tr h="370840">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endParaRPr lang="en-IN"/>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725089414"/>
                  </a:ext>
                </a:extLst>
              </a:tr>
              <a:tr h="370840">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endParaRPr lang="en-IN"/>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625598631"/>
                  </a:ext>
                </a:extLst>
              </a:tr>
              <a:tr h="370840">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endParaRPr lang="en-IN"/>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974920199"/>
                  </a:ext>
                </a:extLst>
              </a:tr>
              <a:tr h="370840">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endParaRPr lang="en-IN"/>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377894367"/>
                  </a:ext>
                </a:extLst>
              </a:tr>
              <a:tr h="370840">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endParaRPr lang="en-IN"/>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870706076"/>
                  </a:ext>
                </a:extLst>
              </a:tr>
              <a:tr h="370840">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endParaRPr lang="en-IN"/>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801665435"/>
                  </a:ext>
                </a:extLst>
              </a:tr>
              <a:tr h="370840">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endParaRPr lang="en-IN" dirty="0"/>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4122140969"/>
                  </a:ext>
                </a:extLst>
              </a:tr>
            </a:tbl>
          </a:graphicData>
        </a:graphic>
      </p:graphicFrame>
      <p:sp>
        <p:nvSpPr>
          <p:cNvPr id="9" name="Rectangle 8">
            <a:extLst>
              <a:ext uri="{FF2B5EF4-FFF2-40B4-BE49-F238E27FC236}">
                <a16:creationId xmlns:a16="http://schemas.microsoft.com/office/drawing/2014/main" id="{CC068E84-9759-6336-E867-D013E9726CF6}"/>
              </a:ext>
            </a:extLst>
          </p:cNvPr>
          <p:cNvSpPr/>
          <p:nvPr/>
        </p:nvSpPr>
        <p:spPr>
          <a:xfrm>
            <a:off x="1097280" y="5712119"/>
            <a:ext cx="10101948" cy="369332"/>
          </a:xfrm>
          <a:prstGeom prst="rect">
            <a:avLst/>
          </a:prstGeom>
        </p:spPr>
        <p:txBody>
          <a:bodyPr wrap="square">
            <a:spAutoFit/>
          </a:bodyPr>
          <a:lstStyle/>
          <a:p>
            <a:r>
              <a:rPr lang="en-IN" dirty="0"/>
              <a:t>I/P: q0=A, q1=B, q2= CarryIn                                                                    O/P:q0=A,q1=B,q2=Sout,q3=Carryout</a:t>
            </a:r>
          </a:p>
        </p:txBody>
      </p:sp>
    </p:spTree>
    <p:extLst>
      <p:ext uri="{BB962C8B-B14F-4D97-AF65-F5344CB8AC3E}">
        <p14:creationId xmlns:p14="http://schemas.microsoft.com/office/powerpoint/2010/main" val="53043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0444-B1B7-AC0C-8415-CC880FBB465D}"/>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SOFTWARE REQUIREMENT</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D7E84DDA-FEB4-A158-1968-801064453B21}"/>
              </a:ext>
            </a:extLst>
          </p:cNvPr>
          <p:cNvSpPr>
            <a:spLocks noGrp="1"/>
          </p:cNvSpPr>
          <p:nvPr>
            <p:ph idx="1"/>
          </p:nvPr>
        </p:nvSpPr>
        <p:spPr/>
        <p:txBody>
          <a:bodyPr/>
          <a:lstStyle/>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Software used : QUANTUM INSPIRE</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Developed by: </a:t>
            </a:r>
            <a:r>
              <a:rPr lang="en-IN" sz="2000" dirty="0" err="1">
                <a:solidFill>
                  <a:schemeClr val="tx1"/>
                </a:solidFill>
                <a:latin typeface="Times New Roman" panose="02020603050405020304" pitchFamily="18" charset="0"/>
                <a:cs typeface="Times New Roman" panose="02020603050405020304" pitchFamily="18" charset="0"/>
              </a:rPr>
              <a:t>QuTech</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7C83658A-B48B-75FC-6DB7-993CDBA1A216}"/>
              </a:ext>
            </a:extLst>
          </p:cNvPr>
          <p:cNvSpPr/>
          <p:nvPr/>
        </p:nvSpPr>
        <p:spPr>
          <a:xfrm>
            <a:off x="977989" y="2650019"/>
            <a:ext cx="6096000" cy="3782061"/>
          </a:xfrm>
          <a:prstGeom prst="rect">
            <a:avLst/>
          </a:prstGeom>
        </p:spPr>
        <p:txBody>
          <a:bodyPr>
            <a:spAutoFit/>
          </a:bodyPr>
          <a:lstStyle/>
          <a:p>
            <a:pPr>
              <a:lnSpc>
                <a:spcPct val="150000"/>
              </a:lnSpc>
            </a:pPr>
            <a:r>
              <a:rPr lang="en-IN" dirty="0">
                <a:latin typeface="Times New Roman" panose="02020603050405020304" pitchFamily="18" charset="0"/>
                <a:cs typeface="Times New Roman" panose="02020603050405020304" pitchFamily="18" charset="0"/>
              </a:rPr>
              <a:t>Quantum Inspire is a prototype full-stack quantum computer. It serves as a training and education platform, a test-bed for application development and as an invitation for co-development and collaborative R&amp;D of quantum computers.</a:t>
            </a:r>
          </a:p>
          <a:p>
            <a:pPr>
              <a:lnSpc>
                <a:spcPct val="150000"/>
              </a:lnSpc>
            </a:pPr>
            <a:r>
              <a:rPr lang="en-IN" dirty="0">
                <a:latin typeface="Times New Roman" panose="02020603050405020304" pitchFamily="18" charset="0"/>
                <a:cs typeface="Times New Roman" panose="02020603050405020304" pitchFamily="18" charset="0"/>
              </a:rPr>
              <a:t>Few Programmable quantum processors 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1) SPIN-2: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 STARMON-5</a:t>
            </a:r>
          </a:p>
          <a:p>
            <a:pPr>
              <a:lnSpc>
                <a:spcPct val="150000"/>
              </a:lnSpc>
            </a:pPr>
            <a:r>
              <a:rPr lang="en-IN" dirty="0">
                <a:latin typeface="Times New Roman" panose="02020603050405020304" pitchFamily="18" charset="0"/>
                <a:cs typeface="Times New Roman" panose="02020603050405020304" pitchFamily="18" charset="0"/>
              </a:rPr>
              <a:t>3) QX-26 and QX-31</a:t>
            </a:r>
          </a:p>
          <a:p>
            <a:pPr>
              <a:lnSpc>
                <a:spcPct val="150000"/>
              </a:lnSpc>
            </a:pPr>
            <a:r>
              <a:rPr lang="en-IN" dirty="0">
                <a:latin typeface="Times New Roman" panose="02020603050405020304" pitchFamily="18" charset="0"/>
                <a:cs typeface="Times New Roman" panose="02020603050405020304" pitchFamily="18" charset="0"/>
              </a:rPr>
              <a:t>4) QX Single-Node Simulator (used in project)</a:t>
            </a:r>
          </a:p>
        </p:txBody>
      </p:sp>
      <p:pic>
        <p:nvPicPr>
          <p:cNvPr id="5" name="Picture 4">
            <a:extLst>
              <a:ext uri="{FF2B5EF4-FFF2-40B4-BE49-F238E27FC236}">
                <a16:creationId xmlns:a16="http://schemas.microsoft.com/office/drawing/2014/main" id="{77443E0C-3B58-224C-B872-BD761D9EE8ED}"/>
              </a:ext>
            </a:extLst>
          </p:cNvPr>
          <p:cNvPicPr>
            <a:picLocks noChangeAspect="1"/>
          </p:cNvPicPr>
          <p:nvPr/>
        </p:nvPicPr>
        <p:blipFill>
          <a:blip r:embed="rId2"/>
          <a:stretch>
            <a:fillRect/>
          </a:stretch>
        </p:blipFill>
        <p:spPr>
          <a:xfrm>
            <a:off x="7856220" y="2019300"/>
            <a:ext cx="3238500" cy="1409700"/>
          </a:xfrm>
          <a:prstGeom prst="rect">
            <a:avLst/>
          </a:prstGeom>
        </p:spPr>
      </p:pic>
    </p:spTree>
    <p:extLst>
      <p:ext uri="{BB962C8B-B14F-4D97-AF65-F5344CB8AC3E}">
        <p14:creationId xmlns:p14="http://schemas.microsoft.com/office/powerpoint/2010/main" val="374842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174-E4B0-F88E-E82B-6AAE1E003BA5}"/>
              </a:ext>
            </a:extLst>
          </p:cNvPr>
          <p:cNvSpPr>
            <a:spLocks noGrp="1"/>
          </p:cNvSpPr>
          <p:nvPr>
            <p:ph type="title"/>
          </p:nvPr>
        </p:nvSpPr>
        <p:spPr/>
        <p:txBody>
          <a:bodyPr>
            <a:normAutofit/>
          </a:bodyPr>
          <a:lstStyle/>
          <a:p>
            <a:pPr algn="ctr"/>
            <a:r>
              <a:rPr lang="en-IN" sz="3200" b="1" dirty="0">
                <a:solidFill>
                  <a:schemeClr val="accent2"/>
                </a:solidFill>
                <a:latin typeface="Times New Roman" panose="02020603050405020304" pitchFamily="18" charset="0"/>
                <a:cs typeface="Times New Roman" panose="02020603050405020304" pitchFamily="18" charset="0"/>
              </a:rPr>
              <a:t>CONTENTS</a:t>
            </a:r>
            <a:endParaRPr lang="en-IN" sz="3200" b="1" dirty="0">
              <a:solidFill>
                <a:schemeClr val="accent2"/>
              </a:solidFill>
            </a:endParaRPr>
          </a:p>
        </p:txBody>
      </p:sp>
      <p:sp>
        <p:nvSpPr>
          <p:cNvPr id="3" name="Content Placeholder 2">
            <a:extLst>
              <a:ext uri="{FF2B5EF4-FFF2-40B4-BE49-F238E27FC236}">
                <a16:creationId xmlns:a16="http://schemas.microsoft.com/office/drawing/2014/main" id="{CCAB0A6E-F167-2F27-3EDE-7C762F19F876}"/>
              </a:ext>
            </a:extLst>
          </p:cNvPr>
          <p:cNvSpPr>
            <a:spLocks noGrp="1"/>
          </p:cNvSpPr>
          <p:nvPr>
            <p:ph idx="1"/>
          </p:nvPr>
        </p:nvSpPr>
        <p:spPr>
          <a:xfrm>
            <a:off x="1097280" y="1845734"/>
            <a:ext cx="4244741" cy="4023360"/>
          </a:xfrm>
        </p:spPr>
        <p:txBody>
          <a:bodyPr>
            <a:normAutofit/>
          </a:bodyPr>
          <a:lstStyle/>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Abstract</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 to Quantum Computing</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Classical Vs Quantum Computing</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Working of Quantum Computing</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Classical Gates and Quantum Gates</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Types of Quantum Gates</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Fault tolerance</a:t>
            </a:r>
          </a:p>
          <a:p>
            <a:pPr>
              <a:lnSpc>
                <a:spcPct val="120000"/>
              </a:lnSpc>
              <a:buClr>
                <a:schemeClr val="accent1"/>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Islam Gates</a:t>
            </a:r>
          </a:p>
          <a:p>
            <a:pPr>
              <a:lnSpc>
                <a:spcPct val="120000"/>
              </a:lnSpc>
              <a:buClr>
                <a:schemeClr val="accent1"/>
              </a:buCl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BD5795-2CD1-6E2D-B8E3-CB57247B5787}"/>
              </a:ext>
            </a:extLst>
          </p:cNvPr>
          <p:cNvSpPr txBox="1"/>
          <p:nvPr/>
        </p:nvSpPr>
        <p:spPr>
          <a:xfrm>
            <a:off x="6126480" y="1737360"/>
            <a:ext cx="4998720" cy="4801314"/>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Full Adder Circuit Using Reversible Gate</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Fault Tolerance Circuit</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Requirements</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Application &amp; Advantages</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marL="285750" indent="-285750">
              <a:lnSpc>
                <a:spcPct val="200000"/>
              </a:lnSpc>
              <a:buClr>
                <a:schemeClr val="accent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Scope</a:t>
            </a:r>
          </a:p>
          <a:p>
            <a:pPr>
              <a:lnSpc>
                <a:spcPct val="200000"/>
              </a:lnSpc>
              <a:buClr>
                <a:schemeClr val="accent1"/>
              </a:buClr>
            </a:pPr>
            <a:endParaRPr lang="en-IN"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67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7674-A3E8-7606-1EA7-1B77189D005A}"/>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QUANTUM EQUIVALENT OF IG GATE</a:t>
            </a:r>
            <a:endParaRPr lang="en-IN" sz="3600" b="1" dirty="0"/>
          </a:p>
        </p:txBody>
      </p:sp>
      <p:pic>
        <p:nvPicPr>
          <p:cNvPr id="4" name="Picture 3">
            <a:extLst>
              <a:ext uri="{FF2B5EF4-FFF2-40B4-BE49-F238E27FC236}">
                <a16:creationId xmlns:a16="http://schemas.microsoft.com/office/drawing/2014/main" id="{4733E7C3-D498-C722-D373-7E444AA0A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533" y="2592590"/>
            <a:ext cx="5545894" cy="2475914"/>
          </a:xfrm>
          <a:prstGeom prst="rect">
            <a:avLst/>
          </a:prstGeom>
          <a:ln w="88900" cap="sq" cmpd="thickThin">
            <a:solidFill>
              <a:srgbClr val="00000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93771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FE37-34A9-BD05-3B4A-C7BC3DD3D4C6}"/>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PROPOSED FAULT TOLERANT FULL ADDER CIRCUIT</a:t>
            </a:r>
            <a:endParaRPr lang="en-IN" sz="3600" b="1" dirty="0">
              <a:solidFill>
                <a:schemeClr val="accent2"/>
              </a:solidFill>
            </a:endParaRPr>
          </a:p>
        </p:txBody>
      </p:sp>
      <p:sp>
        <p:nvSpPr>
          <p:cNvPr id="7" name="TextBox 6">
            <a:extLst>
              <a:ext uri="{FF2B5EF4-FFF2-40B4-BE49-F238E27FC236}">
                <a16:creationId xmlns:a16="http://schemas.microsoft.com/office/drawing/2014/main" id="{6AF8BDA9-BEA9-1AD7-8C32-2DFCE61DEC0E}"/>
              </a:ext>
            </a:extLst>
          </p:cNvPr>
          <p:cNvSpPr txBox="1"/>
          <p:nvPr/>
        </p:nvSpPr>
        <p:spPr>
          <a:xfrm>
            <a:off x="1097279" y="3858757"/>
            <a:ext cx="10404909" cy="3000821"/>
          </a:xfrm>
          <a:prstGeom prst="rect">
            <a:avLst/>
          </a:prstGeom>
          <a:noFill/>
        </p:spPr>
        <p:txBody>
          <a:bodyPr wrap="square">
            <a:spAutoFit/>
          </a:bodyPr>
          <a:lstStyle/>
          <a:p>
            <a:pPr marL="285750" indent="-285750" algn="just">
              <a:lnSpc>
                <a:spcPct val="150000"/>
              </a:lnSpc>
              <a:buClr>
                <a:schemeClr val="accent2"/>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block diagram is built using minimum number of garbage outputs and constant inputs required to design a fault tolerant reversible full adder circuit. It is a  newly proposed parity preserving 4*4 reversible gate IG and that is efficient than the existing designs.</a:t>
            </a:r>
          </a:p>
          <a:p>
            <a:pPr marL="285750" indent="-285750" algn="just">
              <a:lnSpc>
                <a:spcPct val="150000"/>
              </a:lnSpc>
              <a:buClr>
                <a:schemeClr val="accent2"/>
              </a:buCl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Fault tolerant reversible full adder circuit is realized using 3 Garbage outputs and 2 constant inputs.</a:t>
            </a:r>
          </a:p>
          <a:p>
            <a:pPr marL="285750" indent="-285750" algn="just">
              <a:lnSpc>
                <a:spcPct val="150000"/>
              </a:lnSpc>
              <a:buClr>
                <a:schemeClr val="accent2"/>
              </a:buCl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output equations for full adder are:</a:t>
            </a:r>
          </a:p>
          <a:p>
            <a:pPr algn="just"/>
            <a:r>
              <a:rPr lang="en-IN" b="1" dirty="0">
                <a:solidFill>
                  <a:schemeClr val="tx1"/>
                </a:solidFill>
                <a:latin typeface="Times New Roman" panose="02020603050405020304" pitchFamily="18" charset="0"/>
                <a:cs typeface="Times New Roman" panose="02020603050405020304" pitchFamily="18" charset="0"/>
              </a:rPr>
              <a:t>        (I) S=A ⊕ B ⊕ </a:t>
            </a:r>
            <a:r>
              <a:rPr lang="en-IN" b="1" dirty="0" err="1">
                <a:solidFill>
                  <a:schemeClr val="tx1"/>
                </a:solidFill>
                <a:latin typeface="Times New Roman" panose="02020603050405020304" pitchFamily="18" charset="0"/>
                <a:cs typeface="Times New Roman" panose="02020603050405020304" pitchFamily="18" charset="0"/>
              </a:rPr>
              <a:t>Cin</a:t>
            </a:r>
            <a:r>
              <a:rPr lang="en-IN" b="1" dirty="0">
                <a:latin typeface="Times New Roman" panose="02020603050405020304" pitchFamily="18" charset="0"/>
                <a:cs typeface="Times New Roman" panose="02020603050405020304" pitchFamily="18" charset="0"/>
              </a:rPr>
              <a:t> ; (II) </a:t>
            </a:r>
            <a:r>
              <a:rPr lang="en-IN" b="1" dirty="0" err="1">
                <a:solidFill>
                  <a:schemeClr val="tx1"/>
                </a:solidFill>
                <a:latin typeface="Times New Roman" panose="02020603050405020304" pitchFamily="18" charset="0"/>
                <a:cs typeface="Times New Roman" panose="02020603050405020304" pitchFamily="18" charset="0"/>
              </a:rPr>
              <a:t>Cout</a:t>
            </a:r>
            <a:r>
              <a:rPr lang="en-IN" b="1" dirty="0">
                <a:solidFill>
                  <a:schemeClr val="tx1"/>
                </a:solidFill>
                <a:latin typeface="Times New Roman" panose="02020603050405020304" pitchFamily="18" charset="0"/>
                <a:cs typeface="Times New Roman" panose="02020603050405020304" pitchFamily="18" charset="0"/>
              </a:rPr>
              <a:t>= (A ⊕ B) </a:t>
            </a:r>
            <a:r>
              <a:rPr lang="en-IN" b="1" dirty="0" err="1">
                <a:solidFill>
                  <a:schemeClr val="tx1"/>
                </a:solidFill>
                <a:latin typeface="Times New Roman" panose="02020603050405020304" pitchFamily="18" charset="0"/>
                <a:cs typeface="Times New Roman" panose="02020603050405020304" pitchFamily="18" charset="0"/>
              </a:rPr>
              <a:t>Cin</a:t>
            </a:r>
            <a:r>
              <a:rPr lang="en-IN" b="1" dirty="0">
                <a:solidFill>
                  <a:schemeClr val="tx1"/>
                </a:solidFill>
                <a:latin typeface="Times New Roman" panose="02020603050405020304" pitchFamily="18" charset="0"/>
                <a:cs typeface="Times New Roman" panose="02020603050405020304" pitchFamily="18" charset="0"/>
              </a:rPr>
              <a:t> + AB</a:t>
            </a:r>
          </a:p>
          <a:p>
            <a:pPr algn="just"/>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3" name="Rectangle 2">
            <a:extLst>
              <a:ext uri="{FF2B5EF4-FFF2-40B4-BE49-F238E27FC236}">
                <a16:creationId xmlns:a16="http://schemas.microsoft.com/office/drawing/2014/main" id="{6DE8654E-7B96-BB90-82E9-93DB32EA8363}"/>
              </a:ext>
            </a:extLst>
          </p:cNvPr>
          <p:cNvSpPr/>
          <p:nvPr/>
        </p:nvSpPr>
        <p:spPr>
          <a:xfrm>
            <a:off x="3881534" y="2083706"/>
            <a:ext cx="1141445" cy="151036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IG</a:t>
            </a:r>
          </a:p>
        </p:txBody>
      </p:sp>
      <p:sp>
        <p:nvSpPr>
          <p:cNvPr id="4" name="Rectangle 3">
            <a:extLst>
              <a:ext uri="{FF2B5EF4-FFF2-40B4-BE49-F238E27FC236}">
                <a16:creationId xmlns:a16="http://schemas.microsoft.com/office/drawing/2014/main" id="{169598EE-C83A-A817-A40E-3E83606D5E80}"/>
              </a:ext>
            </a:extLst>
          </p:cNvPr>
          <p:cNvSpPr/>
          <p:nvPr/>
        </p:nvSpPr>
        <p:spPr>
          <a:xfrm>
            <a:off x="6514320" y="2083705"/>
            <a:ext cx="1141444" cy="151036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IG</a:t>
            </a:r>
          </a:p>
        </p:txBody>
      </p:sp>
      <p:cxnSp>
        <p:nvCxnSpPr>
          <p:cNvPr id="8" name="Straight Connector 7">
            <a:extLst>
              <a:ext uri="{FF2B5EF4-FFF2-40B4-BE49-F238E27FC236}">
                <a16:creationId xmlns:a16="http://schemas.microsoft.com/office/drawing/2014/main" id="{AC61FAE0-3FBF-90D6-CE49-CBF814CDC92C}"/>
              </a:ext>
            </a:extLst>
          </p:cNvPr>
          <p:cNvCxnSpPr/>
          <p:nvPr/>
        </p:nvCxnSpPr>
        <p:spPr>
          <a:xfrm>
            <a:off x="3321698" y="2276670"/>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8755953-8851-E97E-5712-0FCD2EE9D942}"/>
              </a:ext>
            </a:extLst>
          </p:cNvPr>
          <p:cNvCxnSpPr/>
          <p:nvPr/>
        </p:nvCxnSpPr>
        <p:spPr>
          <a:xfrm>
            <a:off x="3321698" y="2690328"/>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822353E9-A95E-6BDE-9EAB-4140633F9A3C}"/>
              </a:ext>
            </a:extLst>
          </p:cNvPr>
          <p:cNvCxnSpPr/>
          <p:nvPr/>
        </p:nvCxnSpPr>
        <p:spPr>
          <a:xfrm>
            <a:off x="3321698" y="3066662"/>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F328969D-5442-F1BC-9036-B305282B481A}"/>
              </a:ext>
            </a:extLst>
          </p:cNvPr>
          <p:cNvCxnSpPr/>
          <p:nvPr/>
        </p:nvCxnSpPr>
        <p:spPr>
          <a:xfrm>
            <a:off x="3321698" y="3429000"/>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96630E16-7240-0F2A-A7D7-8A2194924C55}"/>
              </a:ext>
            </a:extLst>
          </p:cNvPr>
          <p:cNvCxnSpPr>
            <a:cxnSpLocks/>
          </p:cNvCxnSpPr>
          <p:nvPr/>
        </p:nvCxnSpPr>
        <p:spPr>
          <a:xfrm flipV="1">
            <a:off x="5022979" y="3066662"/>
            <a:ext cx="1491341" cy="3110"/>
          </a:xfrm>
          <a:prstGeom prst="line">
            <a:avLst/>
          </a:prstGeom>
          <a:ln w="38100"/>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8550F3EA-4091-CD55-0812-0D47D415E08C}"/>
              </a:ext>
            </a:extLst>
          </p:cNvPr>
          <p:cNvCxnSpPr>
            <a:cxnSpLocks/>
          </p:cNvCxnSpPr>
          <p:nvPr/>
        </p:nvCxnSpPr>
        <p:spPr>
          <a:xfrm>
            <a:off x="5022979" y="2270450"/>
            <a:ext cx="370115"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85C295DB-FD2F-3C9B-A5CE-7729ED5BC842}"/>
              </a:ext>
            </a:extLst>
          </p:cNvPr>
          <p:cNvCxnSpPr>
            <a:cxnSpLocks/>
          </p:cNvCxnSpPr>
          <p:nvPr/>
        </p:nvCxnSpPr>
        <p:spPr>
          <a:xfrm>
            <a:off x="5794308" y="3425891"/>
            <a:ext cx="720012" cy="3109"/>
          </a:xfrm>
          <a:prstGeom prst="line">
            <a:avLst/>
          </a:prstGeom>
          <a:ln w="38100"/>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id="{BDB874BE-AFAC-86D3-1D5F-BCD724F455E9}"/>
              </a:ext>
            </a:extLst>
          </p:cNvPr>
          <p:cNvCxnSpPr>
            <a:cxnSpLocks/>
          </p:cNvCxnSpPr>
          <p:nvPr/>
        </p:nvCxnSpPr>
        <p:spPr>
          <a:xfrm rot="16200000" flipH="1">
            <a:off x="5008208" y="2649114"/>
            <a:ext cx="1164764" cy="407435"/>
          </a:xfrm>
          <a:prstGeom prst="bentConnector3">
            <a:avLst>
              <a:gd name="adj1" fmla="val 333"/>
            </a:avLst>
          </a:prstGeom>
          <a:ln w="38100"/>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0336D560-500B-F8F9-222E-937260FA2E0E}"/>
              </a:ext>
            </a:extLst>
          </p:cNvPr>
          <p:cNvCxnSpPr>
            <a:cxnSpLocks/>
          </p:cNvCxnSpPr>
          <p:nvPr/>
        </p:nvCxnSpPr>
        <p:spPr>
          <a:xfrm flipV="1">
            <a:off x="5036974" y="2285191"/>
            <a:ext cx="1477346" cy="405137"/>
          </a:xfrm>
          <a:prstGeom prst="bentConnector3">
            <a:avLst>
              <a:gd name="adj1" fmla="val 63263"/>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A5DF143-9481-C382-33DB-E39BFC1A5C9E}"/>
              </a:ext>
            </a:extLst>
          </p:cNvPr>
          <p:cNvCxnSpPr>
            <a:cxnSpLocks/>
          </p:cNvCxnSpPr>
          <p:nvPr/>
        </p:nvCxnSpPr>
        <p:spPr>
          <a:xfrm>
            <a:off x="5022979" y="3425891"/>
            <a:ext cx="363893" cy="9323"/>
          </a:xfrm>
          <a:prstGeom prst="line">
            <a:avLst/>
          </a:prstGeom>
          <a:ln w="38100"/>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1AE0566C-1CDD-F0A5-CF5B-9D5BB79F9061}"/>
              </a:ext>
            </a:extLst>
          </p:cNvPr>
          <p:cNvCxnSpPr>
            <a:cxnSpLocks/>
          </p:cNvCxnSpPr>
          <p:nvPr/>
        </p:nvCxnSpPr>
        <p:spPr>
          <a:xfrm>
            <a:off x="6299733" y="2663895"/>
            <a:ext cx="208365"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0630ED8-21E9-DC86-FA79-42475C2A73D9}"/>
              </a:ext>
            </a:extLst>
          </p:cNvPr>
          <p:cNvCxnSpPr/>
          <p:nvPr/>
        </p:nvCxnSpPr>
        <p:spPr>
          <a:xfrm>
            <a:off x="7655764" y="2288302"/>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3242C50D-DDDF-9202-E380-B614F27E2ED7}"/>
              </a:ext>
            </a:extLst>
          </p:cNvPr>
          <p:cNvCxnSpPr/>
          <p:nvPr/>
        </p:nvCxnSpPr>
        <p:spPr>
          <a:xfrm>
            <a:off x="7655764" y="2685667"/>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2070A5DD-4FBE-13A2-8C92-543477A77BEC}"/>
              </a:ext>
            </a:extLst>
          </p:cNvPr>
          <p:cNvCxnSpPr/>
          <p:nvPr/>
        </p:nvCxnSpPr>
        <p:spPr>
          <a:xfrm>
            <a:off x="7655763" y="3066662"/>
            <a:ext cx="559837"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30D604EC-3C03-BF28-DC70-89243C8586A7}"/>
              </a:ext>
            </a:extLst>
          </p:cNvPr>
          <p:cNvCxnSpPr/>
          <p:nvPr/>
        </p:nvCxnSpPr>
        <p:spPr>
          <a:xfrm>
            <a:off x="7655763" y="3425891"/>
            <a:ext cx="559837" cy="0"/>
          </a:xfrm>
          <a:prstGeom prst="line">
            <a:avLst/>
          </a:prstGeom>
          <a:ln w="38100"/>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2D38AAEE-11EB-8ED3-E7A2-B66A8A27E1CF}"/>
              </a:ext>
            </a:extLst>
          </p:cNvPr>
          <p:cNvSpPr txBox="1"/>
          <p:nvPr/>
        </p:nvSpPr>
        <p:spPr>
          <a:xfrm>
            <a:off x="2995128" y="2070888"/>
            <a:ext cx="45253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a:t>
            </a:r>
          </a:p>
        </p:txBody>
      </p:sp>
      <p:sp>
        <p:nvSpPr>
          <p:cNvPr id="49" name="TextBox 48">
            <a:extLst>
              <a:ext uri="{FF2B5EF4-FFF2-40B4-BE49-F238E27FC236}">
                <a16:creationId xmlns:a16="http://schemas.microsoft.com/office/drawing/2014/main" id="{251137F5-B4B0-886B-825A-222EC07E9297}"/>
              </a:ext>
            </a:extLst>
          </p:cNvPr>
          <p:cNvSpPr txBox="1"/>
          <p:nvPr/>
        </p:nvSpPr>
        <p:spPr>
          <a:xfrm>
            <a:off x="2995128" y="2469404"/>
            <a:ext cx="44164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a:t>
            </a:r>
          </a:p>
        </p:txBody>
      </p:sp>
      <p:sp>
        <p:nvSpPr>
          <p:cNvPr id="50" name="TextBox 49">
            <a:extLst>
              <a:ext uri="{FF2B5EF4-FFF2-40B4-BE49-F238E27FC236}">
                <a16:creationId xmlns:a16="http://schemas.microsoft.com/office/drawing/2014/main" id="{C762F1AB-E4DC-2DF8-2002-931AA0E1F9B4}"/>
              </a:ext>
            </a:extLst>
          </p:cNvPr>
          <p:cNvSpPr txBox="1"/>
          <p:nvPr/>
        </p:nvSpPr>
        <p:spPr>
          <a:xfrm>
            <a:off x="3043057" y="2888148"/>
            <a:ext cx="492967" cy="36855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0</a:t>
            </a:r>
          </a:p>
        </p:txBody>
      </p:sp>
      <p:sp>
        <p:nvSpPr>
          <p:cNvPr id="51" name="TextBox 50">
            <a:extLst>
              <a:ext uri="{FF2B5EF4-FFF2-40B4-BE49-F238E27FC236}">
                <a16:creationId xmlns:a16="http://schemas.microsoft.com/office/drawing/2014/main" id="{D8ADBC66-F2C8-ED50-984F-4F035DAD4DBA}"/>
              </a:ext>
            </a:extLst>
          </p:cNvPr>
          <p:cNvSpPr txBox="1"/>
          <p:nvPr/>
        </p:nvSpPr>
        <p:spPr>
          <a:xfrm>
            <a:off x="3057831" y="3199703"/>
            <a:ext cx="4634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0</a:t>
            </a:r>
          </a:p>
        </p:txBody>
      </p:sp>
      <p:sp>
        <p:nvSpPr>
          <p:cNvPr id="52" name="TextBox 51">
            <a:extLst>
              <a:ext uri="{FF2B5EF4-FFF2-40B4-BE49-F238E27FC236}">
                <a16:creationId xmlns:a16="http://schemas.microsoft.com/office/drawing/2014/main" id="{56A9776F-D624-883C-A5BB-EF42A2772EA8}"/>
              </a:ext>
            </a:extLst>
          </p:cNvPr>
          <p:cNvSpPr txBox="1"/>
          <p:nvPr/>
        </p:nvSpPr>
        <p:spPr>
          <a:xfrm>
            <a:off x="5033864" y="2285190"/>
            <a:ext cx="74955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 + B</a:t>
            </a:r>
          </a:p>
        </p:txBody>
      </p:sp>
      <p:sp>
        <p:nvSpPr>
          <p:cNvPr id="53" name="Oval 52">
            <a:extLst>
              <a:ext uri="{FF2B5EF4-FFF2-40B4-BE49-F238E27FC236}">
                <a16:creationId xmlns:a16="http://schemas.microsoft.com/office/drawing/2014/main" id="{6D492B23-023C-C562-5FC9-AD58B4A3AE72}"/>
              </a:ext>
            </a:extLst>
          </p:cNvPr>
          <p:cNvSpPr/>
          <p:nvPr/>
        </p:nvSpPr>
        <p:spPr>
          <a:xfrm>
            <a:off x="5328535" y="2407920"/>
            <a:ext cx="150245" cy="1364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5" name="TextBox 54">
            <a:extLst>
              <a:ext uri="{FF2B5EF4-FFF2-40B4-BE49-F238E27FC236}">
                <a16:creationId xmlns:a16="http://schemas.microsoft.com/office/drawing/2014/main" id="{D28D294D-F650-3034-455D-0F063156FCB8}"/>
              </a:ext>
            </a:extLst>
          </p:cNvPr>
          <p:cNvSpPr txBox="1"/>
          <p:nvPr/>
        </p:nvSpPr>
        <p:spPr>
          <a:xfrm>
            <a:off x="8203471" y="2498726"/>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S=A + B + </a:t>
            </a:r>
            <a:r>
              <a:rPr lang="en-IN" b="1" dirty="0" err="1">
                <a:latin typeface="Times New Roman" panose="02020603050405020304" pitchFamily="18" charset="0"/>
                <a:cs typeface="Times New Roman" panose="02020603050405020304" pitchFamily="18" charset="0"/>
              </a:rPr>
              <a:t>Cin</a:t>
            </a:r>
            <a:endParaRPr lang="en-IN" b="1" dirty="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BAA1FF74-2947-BE01-FB22-758553AA87E3}"/>
              </a:ext>
            </a:extLst>
          </p:cNvPr>
          <p:cNvSpPr/>
          <p:nvPr/>
        </p:nvSpPr>
        <p:spPr>
          <a:xfrm>
            <a:off x="8758614" y="2620199"/>
            <a:ext cx="150245" cy="1364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Oval 57">
            <a:extLst>
              <a:ext uri="{FF2B5EF4-FFF2-40B4-BE49-F238E27FC236}">
                <a16:creationId xmlns:a16="http://schemas.microsoft.com/office/drawing/2014/main" id="{65F3A7E8-D6E2-177E-A93D-94A73EFB5C00}"/>
              </a:ext>
            </a:extLst>
          </p:cNvPr>
          <p:cNvSpPr/>
          <p:nvPr/>
        </p:nvSpPr>
        <p:spPr>
          <a:xfrm>
            <a:off x="9166035" y="2622122"/>
            <a:ext cx="150245" cy="1364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TextBox 58">
            <a:extLst>
              <a:ext uri="{FF2B5EF4-FFF2-40B4-BE49-F238E27FC236}">
                <a16:creationId xmlns:a16="http://schemas.microsoft.com/office/drawing/2014/main" id="{23FEA27E-7EB4-B626-FBBF-B5F16D722748}"/>
              </a:ext>
            </a:extLst>
          </p:cNvPr>
          <p:cNvSpPr txBox="1"/>
          <p:nvPr/>
        </p:nvSpPr>
        <p:spPr>
          <a:xfrm>
            <a:off x="8215599" y="2861348"/>
            <a:ext cx="2371522" cy="369332"/>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Cout</a:t>
            </a:r>
            <a:r>
              <a:rPr lang="en-IN" b="1" dirty="0">
                <a:latin typeface="Times New Roman" panose="02020603050405020304" pitchFamily="18" charset="0"/>
                <a:cs typeface="Times New Roman" panose="02020603050405020304" pitchFamily="18" charset="0"/>
              </a:rPr>
              <a:t>= (A +B)</a:t>
            </a:r>
            <a:r>
              <a:rPr lang="en-IN" b="1" dirty="0" err="1">
                <a:latin typeface="Times New Roman" panose="02020603050405020304" pitchFamily="18" charset="0"/>
                <a:cs typeface="Times New Roman" panose="02020603050405020304" pitchFamily="18" charset="0"/>
              </a:rPr>
              <a:t>Cin</a:t>
            </a:r>
            <a:r>
              <a:rPr lang="en-IN" b="1" dirty="0">
                <a:latin typeface="Times New Roman" panose="02020603050405020304" pitchFamily="18" charset="0"/>
                <a:cs typeface="Times New Roman" panose="02020603050405020304" pitchFamily="18" charset="0"/>
              </a:rPr>
              <a:t> +AB</a:t>
            </a:r>
          </a:p>
        </p:txBody>
      </p:sp>
      <p:sp>
        <p:nvSpPr>
          <p:cNvPr id="60" name="Oval 59">
            <a:extLst>
              <a:ext uri="{FF2B5EF4-FFF2-40B4-BE49-F238E27FC236}">
                <a16:creationId xmlns:a16="http://schemas.microsoft.com/office/drawing/2014/main" id="{4CFB62EE-AE92-13F9-B875-7224017F00CB}"/>
              </a:ext>
            </a:extLst>
          </p:cNvPr>
          <p:cNvSpPr/>
          <p:nvPr/>
        </p:nvSpPr>
        <p:spPr>
          <a:xfrm>
            <a:off x="9251115" y="2980554"/>
            <a:ext cx="150245" cy="13641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TextBox 61">
            <a:extLst>
              <a:ext uri="{FF2B5EF4-FFF2-40B4-BE49-F238E27FC236}">
                <a16:creationId xmlns:a16="http://schemas.microsoft.com/office/drawing/2014/main" id="{5375DCF8-3BA9-A453-E8BE-B9390DCA4848}"/>
              </a:ext>
            </a:extLst>
          </p:cNvPr>
          <p:cNvSpPr txBox="1"/>
          <p:nvPr/>
        </p:nvSpPr>
        <p:spPr>
          <a:xfrm>
            <a:off x="8215599" y="2090323"/>
            <a:ext cx="76045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G2</a:t>
            </a:r>
          </a:p>
        </p:txBody>
      </p:sp>
      <p:sp>
        <p:nvSpPr>
          <p:cNvPr id="63" name="TextBox 62">
            <a:extLst>
              <a:ext uri="{FF2B5EF4-FFF2-40B4-BE49-F238E27FC236}">
                <a16:creationId xmlns:a16="http://schemas.microsoft.com/office/drawing/2014/main" id="{8E78A820-28A4-1D23-348F-2F3F821204D0}"/>
              </a:ext>
            </a:extLst>
          </p:cNvPr>
          <p:cNvSpPr txBox="1"/>
          <p:nvPr/>
        </p:nvSpPr>
        <p:spPr>
          <a:xfrm>
            <a:off x="8215964" y="3216872"/>
            <a:ext cx="61777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G3</a:t>
            </a:r>
          </a:p>
        </p:txBody>
      </p:sp>
      <p:sp>
        <p:nvSpPr>
          <p:cNvPr id="64" name="TextBox 63">
            <a:extLst>
              <a:ext uri="{FF2B5EF4-FFF2-40B4-BE49-F238E27FC236}">
                <a16:creationId xmlns:a16="http://schemas.microsoft.com/office/drawing/2014/main" id="{586C5627-AE50-6687-169C-3706D5A96ED0}"/>
              </a:ext>
            </a:extLst>
          </p:cNvPr>
          <p:cNvSpPr txBox="1"/>
          <p:nvPr/>
        </p:nvSpPr>
        <p:spPr>
          <a:xfrm>
            <a:off x="5121905" y="2704336"/>
            <a:ext cx="125728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 B</a:t>
            </a:r>
          </a:p>
        </p:txBody>
      </p:sp>
      <p:sp>
        <p:nvSpPr>
          <p:cNvPr id="65" name="TextBox 64">
            <a:extLst>
              <a:ext uri="{FF2B5EF4-FFF2-40B4-BE49-F238E27FC236}">
                <a16:creationId xmlns:a16="http://schemas.microsoft.com/office/drawing/2014/main" id="{1ECCD487-9532-8233-5B2B-5359748726AF}"/>
              </a:ext>
            </a:extLst>
          </p:cNvPr>
          <p:cNvSpPr txBox="1"/>
          <p:nvPr/>
        </p:nvSpPr>
        <p:spPr>
          <a:xfrm>
            <a:off x="5895872" y="2440220"/>
            <a:ext cx="675509" cy="369332"/>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Cin</a:t>
            </a:r>
            <a:endParaRPr lang="en-IN" b="1"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D249F5C-7BA8-8590-482C-7704608108F2}"/>
              </a:ext>
            </a:extLst>
          </p:cNvPr>
          <p:cNvSpPr txBox="1"/>
          <p:nvPr/>
        </p:nvSpPr>
        <p:spPr>
          <a:xfrm>
            <a:off x="5338509" y="3234866"/>
            <a:ext cx="62810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G1</a:t>
            </a:r>
          </a:p>
        </p:txBody>
      </p:sp>
    </p:spTree>
    <p:extLst>
      <p:ext uri="{BB962C8B-B14F-4D97-AF65-F5344CB8AC3E}">
        <p14:creationId xmlns:p14="http://schemas.microsoft.com/office/powerpoint/2010/main" val="367413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E792-99FC-88E3-5D74-F838A72AEFE7}"/>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PROPOSED WORK Vs EXISTING WORK</a:t>
            </a:r>
            <a:endParaRPr lang="en-IN" sz="3600" b="1" dirty="0">
              <a:solidFill>
                <a:schemeClr val="accent2"/>
              </a:solidFill>
            </a:endParaRPr>
          </a:p>
        </p:txBody>
      </p:sp>
      <p:graphicFrame>
        <p:nvGraphicFramePr>
          <p:cNvPr id="4" name="Table 4">
            <a:extLst>
              <a:ext uri="{FF2B5EF4-FFF2-40B4-BE49-F238E27FC236}">
                <a16:creationId xmlns:a16="http://schemas.microsoft.com/office/drawing/2014/main" id="{A5B5E1E7-A9AA-41B3-40B6-EDBD3EC7D981}"/>
              </a:ext>
            </a:extLst>
          </p:cNvPr>
          <p:cNvGraphicFramePr>
            <a:graphicFrameLocks noGrp="1"/>
          </p:cNvGraphicFramePr>
          <p:nvPr>
            <p:ph idx="1"/>
            <p:extLst>
              <p:ext uri="{D42A27DB-BD31-4B8C-83A1-F6EECF244321}">
                <p14:modId xmlns:p14="http://schemas.microsoft.com/office/powerpoint/2010/main" val="285084780"/>
              </p:ext>
            </p:extLst>
          </p:nvPr>
        </p:nvGraphicFramePr>
        <p:xfrm>
          <a:off x="1097280" y="2183147"/>
          <a:ext cx="10058400" cy="3022600"/>
        </p:xfrm>
        <a:graphic>
          <a:graphicData uri="http://schemas.openxmlformats.org/drawingml/2006/table">
            <a:tbl>
              <a:tblPr firstRow="1" bandRow="1">
                <a:tableStyleId>{16D9F66E-5EB9-4882-86FB-DCBF35E3C3E4}</a:tableStyleId>
              </a:tblPr>
              <a:tblGrid>
                <a:gridCol w="3394826">
                  <a:extLst>
                    <a:ext uri="{9D8B030D-6E8A-4147-A177-3AD203B41FA5}">
                      <a16:colId xmlns:a16="http://schemas.microsoft.com/office/drawing/2014/main" val="4138024930"/>
                    </a:ext>
                  </a:extLst>
                </a:gridCol>
                <a:gridCol w="1700464">
                  <a:extLst>
                    <a:ext uri="{9D8B030D-6E8A-4147-A177-3AD203B41FA5}">
                      <a16:colId xmlns:a16="http://schemas.microsoft.com/office/drawing/2014/main" val="1739982872"/>
                    </a:ext>
                  </a:extLst>
                </a:gridCol>
                <a:gridCol w="1155031">
                  <a:extLst>
                    <a:ext uri="{9D8B030D-6E8A-4147-A177-3AD203B41FA5}">
                      <a16:colId xmlns:a16="http://schemas.microsoft.com/office/drawing/2014/main" val="2823377434"/>
                    </a:ext>
                  </a:extLst>
                </a:gridCol>
                <a:gridCol w="1218218">
                  <a:extLst>
                    <a:ext uri="{9D8B030D-6E8A-4147-A177-3AD203B41FA5}">
                      <a16:colId xmlns:a16="http://schemas.microsoft.com/office/drawing/2014/main" val="3202833775"/>
                    </a:ext>
                  </a:extLst>
                </a:gridCol>
                <a:gridCol w="1166327">
                  <a:extLst>
                    <a:ext uri="{9D8B030D-6E8A-4147-A177-3AD203B41FA5}">
                      <a16:colId xmlns:a16="http://schemas.microsoft.com/office/drawing/2014/main" val="173952472"/>
                    </a:ext>
                  </a:extLst>
                </a:gridCol>
                <a:gridCol w="1423534">
                  <a:extLst>
                    <a:ext uri="{9D8B030D-6E8A-4147-A177-3AD203B41FA5}">
                      <a16:colId xmlns:a16="http://schemas.microsoft.com/office/drawing/2014/main" val="2395337610"/>
                    </a:ext>
                  </a:extLst>
                </a:gridCol>
              </a:tblGrid>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NO. OF GATES</a:t>
                      </a:r>
                    </a:p>
                  </a:txBody>
                  <a:tcPr/>
                </a:tc>
                <a:tc>
                  <a:txBody>
                    <a:bodyPr/>
                    <a:lstStyle/>
                    <a:p>
                      <a:r>
                        <a:rPr lang="en-IN" dirty="0">
                          <a:latin typeface="Times New Roman" panose="02020603050405020304" pitchFamily="18" charset="0"/>
                          <a:cs typeface="Times New Roman" panose="02020603050405020304" pitchFamily="18" charset="0"/>
                        </a:rPr>
                        <a:t>NO. OF CYCLES</a:t>
                      </a:r>
                    </a:p>
                  </a:txBody>
                  <a:tcPr/>
                </a:tc>
                <a:tc>
                  <a:txBody>
                    <a:bodyPr/>
                    <a:lstStyle/>
                    <a:p>
                      <a:r>
                        <a:rPr lang="en-IN" dirty="0">
                          <a:latin typeface="Times New Roman" panose="02020603050405020304" pitchFamily="18" charset="0"/>
                          <a:cs typeface="Times New Roman" panose="02020603050405020304" pitchFamily="18" charset="0"/>
                        </a:rPr>
                        <a:t>NO. OF GARBAGE OUTPUTS</a:t>
                      </a:r>
                    </a:p>
                  </a:txBody>
                  <a:tcPr/>
                </a:tc>
                <a:tc>
                  <a:txBody>
                    <a:bodyPr/>
                    <a:lstStyle/>
                    <a:p>
                      <a:r>
                        <a:rPr lang="en-IN" dirty="0">
                          <a:latin typeface="Times New Roman" panose="02020603050405020304" pitchFamily="18" charset="0"/>
                          <a:cs typeface="Times New Roman" panose="02020603050405020304" pitchFamily="18" charset="0"/>
                        </a:rPr>
                        <a:t>NO. OF CONSTANT INPUT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TOTAL</a:t>
                      </a:r>
                      <a:r>
                        <a:rPr lang="en-IN" baseline="0" dirty="0">
                          <a:latin typeface="Times New Roman" panose="02020603050405020304" pitchFamily="18" charset="0"/>
                          <a:cs typeface="Times New Roman" panose="02020603050405020304" pitchFamily="18" charset="0"/>
                        </a:rPr>
                        <a:t> LOGICAL CALCULATION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2580302"/>
                  </a:ext>
                </a:extLst>
              </a:tr>
              <a:tr h="370840">
                <a:tc>
                  <a:txBody>
                    <a:bodyPr/>
                    <a:lstStyle/>
                    <a:p>
                      <a:r>
                        <a:rPr lang="en-IN" u="none" dirty="0">
                          <a:latin typeface="Times New Roman" panose="02020603050405020304" pitchFamily="18" charset="0"/>
                          <a:cs typeface="Times New Roman" panose="02020603050405020304" pitchFamily="18" charset="0"/>
                        </a:rPr>
                        <a:t>Existing work </a:t>
                      </a:r>
                    </a:p>
                    <a:p>
                      <a:r>
                        <a:rPr lang="en-IN" dirty="0">
                          <a:latin typeface="Times New Roman" panose="02020603050405020304" pitchFamily="18" charset="0"/>
                          <a:cs typeface="Times New Roman" panose="02020603050405020304" pitchFamily="18" charset="0"/>
                        </a:rPr>
                        <a:t>Design of a novel fault tolerant reversible Montgomery multiplier in nanotechnology</a:t>
                      </a:r>
                    </a:p>
                  </a:txBody>
                  <a:tcPr/>
                </a:tc>
                <a:tc>
                  <a:txBody>
                    <a:bodyPr/>
                    <a:lstStyle/>
                    <a:p>
                      <a:r>
                        <a:rPr lang="en-IN" dirty="0">
                          <a:latin typeface="Times New Roman" panose="02020603050405020304" pitchFamily="18" charset="0"/>
                          <a:cs typeface="Times New Roman" panose="02020603050405020304" pitchFamily="18" charset="0"/>
                        </a:rPr>
                        <a:t>2FRGs+ 4F2G=6</a:t>
                      </a:r>
                    </a:p>
                  </a:txBody>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l-GR" dirty="0">
                          <a:latin typeface="Times New Roman" panose="02020603050405020304" pitchFamily="18" charset="0"/>
                          <a:cs typeface="Times New Roman" panose="02020603050405020304" pitchFamily="18" charset="0"/>
                        </a:rPr>
                        <a:t>12α+8β+2γ</a:t>
                      </a:r>
                    </a:p>
                  </a:txBody>
                  <a:tcPr/>
                </a:tc>
                <a:extLst>
                  <a:ext uri="{0D108BD9-81ED-4DB2-BD59-A6C34878D82A}">
                    <a16:rowId xmlns:a16="http://schemas.microsoft.com/office/drawing/2014/main" val="3867501951"/>
                  </a:ext>
                </a:extLst>
              </a:tr>
              <a:tr h="370840">
                <a:tc>
                  <a:txBody>
                    <a:bodyPr/>
                    <a:lstStyle/>
                    <a:p>
                      <a:r>
                        <a:rPr lang="en-IN" dirty="0">
                          <a:latin typeface="Times New Roman" panose="02020603050405020304" pitchFamily="18" charset="0"/>
                          <a:cs typeface="Times New Roman" panose="02020603050405020304" pitchFamily="18" charset="0"/>
                        </a:rPr>
                        <a:t>Proposed Study</a:t>
                      </a:r>
                    </a:p>
                  </a:txBody>
                  <a:tcPr/>
                </a:tc>
                <a:tc>
                  <a:txBody>
                    <a:bodyPr/>
                    <a:lstStyle/>
                    <a:p>
                      <a:r>
                        <a:rPr lang="en-IN" dirty="0">
                          <a:latin typeface="Times New Roman" panose="02020603050405020304" pitchFamily="18" charset="0"/>
                          <a:cs typeface="Times New Roman" panose="02020603050405020304" pitchFamily="18" charset="0"/>
                        </a:rPr>
                        <a:t>2IGs=2</a:t>
                      </a:r>
                    </a:p>
                  </a:txBody>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l-GR" dirty="0">
                          <a:latin typeface="Times New Roman" panose="02020603050405020304" pitchFamily="18" charset="0"/>
                          <a:cs typeface="Times New Roman" panose="02020603050405020304" pitchFamily="18" charset="0"/>
                        </a:rPr>
                        <a:t>8α+6β+2γ</a:t>
                      </a:r>
                    </a:p>
                  </a:txBody>
                  <a:tcPr/>
                </a:tc>
                <a:extLst>
                  <a:ext uri="{0D108BD9-81ED-4DB2-BD59-A6C34878D82A}">
                    <a16:rowId xmlns:a16="http://schemas.microsoft.com/office/drawing/2014/main" val="3785149622"/>
                  </a:ext>
                </a:extLst>
              </a:tr>
            </a:tbl>
          </a:graphicData>
        </a:graphic>
      </p:graphicFrame>
    </p:spTree>
    <p:extLst>
      <p:ext uri="{BB962C8B-B14F-4D97-AF65-F5344CB8AC3E}">
        <p14:creationId xmlns:p14="http://schemas.microsoft.com/office/powerpoint/2010/main" val="136843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796-1702-8546-3C4C-25B43FB59644}"/>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IMPLEMENTATION: QUANTUM INSPIRE</a:t>
            </a:r>
            <a:endParaRPr lang="en-IN" sz="3600" b="1" dirty="0"/>
          </a:p>
        </p:txBody>
      </p:sp>
      <p:sp>
        <p:nvSpPr>
          <p:cNvPr id="8" name="Text Placeholder 4">
            <a:extLst>
              <a:ext uri="{FF2B5EF4-FFF2-40B4-BE49-F238E27FC236}">
                <a16:creationId xmlns:a16="http://schemas.microsoft.com/office/drawing/2014/main" id="{8DA5D8C5-034C-18C0-BEEC-7C9E68CCA67D}"/>
              </a:ext>
            </a:extLst>
          </p:cNvPr>
          <p:cNvSpPr txBox="1">
            <a:spLocks/>
          </p:cNvSpPr>
          <p:nvPr/>
        </p:nvSpPr>
        <p:spPr>
          <a:xfrm>
            <a:off x="814580" y="2105501"/>
            <a:ext cx="4937760" cy="736282"/>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b="1" dirty="0">
                <a:solidFill>
                  <a:schemeClr val="tx1"/>
                </a:solidFill>
                <a:latin typeface="Times New Roman" panose="02020603050405020304" pitchFamily="18" charset="0"/>
                <a:cs typeface="Times New Roman" panose="02020603050405020304" pitchFamily="18" charset="0"/>
              </a:rPr>
              <a:t>I/P: </a:t>
            </a:r>
            <a:r>
              <a:rPr lang="en-IN" b="1" dirty="0">
                <a:solidFill>
                  <a:schemeClr val="tx1"/>
                </a:solidFill>
                <a:latin typeface="Times New Roman" panose="02020603050405020304" pitchFamily="18" charset="0"/>
                <a:cs typeface="Times New Roman" panose="02020603050405020304" pitchFamily="18" charset="0"/>
              </a:rPr>
              <a:t>0010</a:t>
            </a:r>
            <a:r>
              <a:rPr lang="pl-PL" b="1"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a:t>
            </a:r>
            <a:r>
              <a:rPr lang="pl-PL" b="1" dirty="0">
                <a:solidFill>
                  <a:schemeClr val="tx1"/>
                </a:solidFill>
                <a:latin typeface="Times New Roman" panose="02020603050405020304" pitchFamily="18" charset="0"/>
                <a:cs typeface="Times New Roman" panose="02020603050405020304" pitchFamily="18" charset="0"/>
              </a:rPr>
              <a:t>Ci, B, A)     O/P: 0</a:t>
            </a:r>
            <a:r>
              <a:rPr lang="en-IN" b="1" dirty="0">
                <a:solidFill>
                  <a:schemeClr val="tx1"/>
                </a:solidFill>
                <a:latin typeface="Times New Roman" panose="02020603050405020304" pitchFamily="18" charset="0"/>
                <a:cs typeface="Times New Roman" panose="02020603050405020304" pitchFamily="18" charset="0"/>
              </a:rPr>
              <a:t>11</a:t>
            </a:r>
            <a:r>
              <a:rPr lang="pl-PL" b="1" dirty="0">
                <a:solidFill>
                  <a:schemeClr val="tx1"/>
                </a:solidFill>
                <a:latin typeface="Times New Roman" panose="02020603050405020304" pitchFamily="18" charset="0"/>
                <a:cs typeface="Times New Roman" panose="02020603050405020304" pitchFamily="18" charset="0"/>
              </a:rPr>
              <a:t>0 (Co, S, B, A)</a:t>
            </a:r>
            <a:br>
              <a:rPr lang="pl-PL"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9" name="Text Placeholder 6">
            <a:extLst>
              <a:ext uri="{FF2B5EF4-FFF2-40B4-BE49-F238E27FC236}">
                <a16:creationId xmlns:a16="http://schemas.microsoft.com/office/drawing/2014/main" id="{AA29434F-5D27-40EC-A9C2-E4161C53C959}"/>
              </a:ext>
            </a:extLst>
          </p:cNvPr>
          <p:cNvSpPr txBox="1">
            <a:spLocks/>
          </p:cNvSpPr>
          <p:nvPr/>
        </p:nvSpPr>
        <p:spPr>
          <a:xfrm>
            <a:off x="6217920" y="1993334"/>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anose="020F0502020204030204" pitchFamily="34" charset="0"/>
              <a:buNone/>
              <a:defRPr sz="1600" b="1" kern="1200">
                <a:solidFill>
                  <a:schemeClr val="tx1">
                    <a:lumMod val="75000"/>
                    <a:lumOff val="25000"/>
                  </a:schemeClr>
                </a:solidFill>
                <a:latin typeface="+mn-lt"/>
                <a:ea typeface="+mn-ea"/>
                <a:cs typeface="+mn-cs"/>
              </a:defRPr>
            </a:lvl9pPr>
          </a:lstStyle>
          <a:p>
            <a:r>
              <a:rPr lang="pl-PL" sz="1800" b="1" dirty="0">
                <a:solidFill>
                  <a:schemeClr val="tx1"/>
                </a:solidFill>
                <a:latin typeface="Times New Roman" panose="02020603050405020304" pitchFamily="18" charset="0"/>
                <a:cs typeface="Times New Roman" panose="02020603050405020304" pitchFamily="18" charset="0"/>
              </a:rPr>
              <a:t>I/P: </a:t>
            </a:r>
            <a:r>
              <a:rPr lang="en-IN" sz="1800" b="1" dirty="0">
                <a:solidFill>
                  <a:schemeClr val="tx1"/>
                </a:solidFill>
                <a:latin typeface="Times New Roman" panose="02020603050405020304" pitchFamily="18" charset="0"/>
                <a:cs typeface="Times New Roman" panose="02020603050405020304" pitchFamily="18" charset="0"/>
              </a:rPr>
              <a:t>0101</a:t>
            </a:r>
            <a:r>
              <a:rPr lang="pl-PL" sz="1800" b="1" dirty="0">
                <a:solidFill>
                  <a:schemeClr val="tx1"/>
                </a:solidFill>
                <a:latin typeface="Times New Roman" panose="02020603050405020304" pitchFamily="18" charset="0"/>
                <a:cs typeface="Times New Roman" panose="02020603050405020304" pitchFamily="18" charset="0"/>
              </a:rPr>
              <a:t>(</a:t>
            </a:r>
            <a:r>
              <a:rPr lang="en-IN" sz="1800" b="1" dirty="0">
                <a:solidFill>
                  <a:schemeClr val="tx1"/>
                </a:solidFill>
                <a:latin typeface="Times New Roman" panose="02020603050405020304" pitchFamily="18" charset="0"/>
                <a:cs typeface="Times New Roman" panose="02020603050405020304" pitchFamily="18" charset="0"/>
              </a:rPr>
              <a:t>-,</a:t>
            </a:r>
            <a:r>
              <a:rPr lang="pl-PL" sz="1800" b="1" dirty="0">
                <a:solidFill>
                  <a:schemeClr val="tx1"/>
                </a:solidFill>
                <a:latin typeface="Times New Roman" panose="02020603050405020304" pitchFamily="18" charset="0"/>
                <a:cs typeface="Times New Roman" panose="02020603050405020304" pitchFamily="18" charset="0"/>
              </a:rPr>
              <a:t>Ci, B, A)        O/P: </a:t>
            </a:r>
            <a:r>
              <a:rPr lang="en-IN" sz="1800" b="1" dirty="0">
                <a:solidFill>
                  <a:schemeClr val="tx1"/>
                </a:solidFill>
                <a:latin typeface="Times New Roman" panose="02020603050405020304" pitchFamily="18" charset="0"/>
                <a:cs typeface="Times New Roman" panose="02020603050405020304" pitchFamily="18" charset="0"/>
              </a:rPr>
              <a:t>1001</a:t>
            </a:r>
            <a:r>
              <a:rPr lang="pl-PL" sz="1800" b="1" dirty="0">
                <a:solidFill>
                  <a:schemeClr val="tx1"/>
                </a:solidFill>
                <a:latin typeface="Times New Roman" panose="02020603050405020304" pitchFamily="18" charset="0"/>
                <a:cs typeface="Times New Roman" panose="02020603050405020304" pitchFamily="18" charset="0"/>
              </a:rPr>
              <a:t>(C</a:t>
            </a:r>
            <a:r>
              <a:rPr lang="en-IN" sz="1800" b="1" dirty="0">
                <a:solidFill>
                  <a:schemeClr val="tx1"/>
                </a:solidFill>
                <a:latin typeface="Times New Roman" panose="02020603050405020304" pitchFamily="18" charset="0"/>
                <a:cs typeface="Times New Roman" panose="02020603050405020304" pitchFamily="18" charset="0"/>
              </a:rPr>
              <a:t>O</a:t>
            </a:r>
            <a:r>
              <a:rPr lang="pl-PL" sz="1800" b="1" dirty="0">
                <a:solidFill>
                  <a:schemeClr val="tx1"/>
                </a:solidFill>
                <a:latin typeface="Times New Roman" panose="02020603050405020304" pitchFamily="18" charset="0"/>
                <a:cs typeface="Times New Roman" panose="02020603050405020304" pitchFamily="18" charset="0"/>
              </a:rPr>
              <a:t>, S, B, A)</a:t>
            </a: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7">
            <a:extLst>
              <a:ext uri="{FF2B5EF4-FFF2-40B4-BE49-F238E27FC236}">
                <a16:creationId xmlns:a16="http://schemas.microsoft.com/office/drawing/2014/main" id="{544E6560-B484-CE23-E326-B7B6E8A376B8}"/>
              </a:ext>
            </a:extLst>
          </p:cNvPr>
          <p:cNvPicPr>
            <a:picLocks noChangeAspect="1"/>
          </p:cNvPicPr>
          <p:nvPr/>
        </p:nvPicPr>
        <p:blipFill>
          <a:blip r:embed="rId2"/>
          <a:stretch>
            <a:fillRect/>
          </a:stretch>
        </p:blipFill>
        <p:spPr>
          <a:xfrm>
            <a:off x="398364" y="3008048"/>
            <a:ext cx="5353976" cy="2748808"/>
          </a:xfrm>
          <a:prstGeom prst="rect">
            <a:avLst/>
          </a:prstGeom>
        </p:spPr>
      </p:pic>
      <p:pic>
        <p:nvPicPr>
          <p:cNvPr id="11" name="Content Placeholder 13">
            <a:extLst>
              <a:ext uri="{FF2B5EF4-FFF2-40B4-BE49-F238E27FC236}">
                <a16:creationId xmlns:a16="http://schemas.microsoft.com/office/drawing/2014/main" id="{7B6CD870-4896-FE0E-76C4-962318AD5E8A}"/>
              </a:ext>
            </a:extLst>
          </p:cNvPr>
          <p:cNvPicPr>
            <a:picLocks noChangeAspect="1"/>
          </p:cNvPicPr>
          <p:nvPr/>
        </p:nvPicPr>
        <p:blipFill>
          <a:blip r:embed="rId3"/>
          <a:stretch>
            <a:fillRect/>
          </a:stretch>
        </p:blipFill>
        <p:spPr>
          <a:xfrm>
            <a:off x="6218238" y="3008048"/>
            <a:ext cx="5256838" cy="2748808"/>
          </a:xfrm>
          <a:prstGeom prst="rect">
            <a:avLst/>
          </a:prstGeom>
        </p:spPr>
      </p:pic>
    </p:spTree>
    <p:extLst>
      <p:ext uri="{BB962C8B-B14F-4D97-AF65-F5344CB8AC3E}">
        <p14:creationId xmlns:p14="http://schemas.microsoft.com/office/powerpoint/2010/main" val="192990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1B3-BCD2-195F-DB20-9CC4613782F3}"/>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IG IMPLEMENTATION : QUANTUM INSPIRE</a:t>
            </a:r>
            <a:endParaRPr lang="en-IN" sz="3600" b="1" dirty="0"/>
          </a:p>
        </p:txBody>
      </p:sp>
      <p:sp>
        <p:nvSpPr>
          <p:cNvPr id="4" name="Text Placeholder 3">
            <a:extLst>
              <a:ext uri="{FF2B5EF4-FFF2-40B4-BE49-F238E27FC236}">
                <a16:creationId xmlns:a16="http://schemas.microsoft.com/office/drawing/2014/main" id="{870D2410-D1E4-AF3C-DC1C-5F47F1DD69BF}"/>
              </a:ext>
            </a:extLst>
          </p:cNvPr>
          <p:cNvSpPr txBox="1">
            <a:spLocks/>
          </p:cNvSpPr>
          <p:nvPr/>
        </p:nvSpPr>
        <p:spPr>
          <a:xfrm>
            <a:off x="1097280" y="2014198"/>
            <a:ext cx="4937760" cy="7362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solidFill>
                  <a:schemeClr val="tx1"/>
                </a:solidFill>
                <a:latin typeface="Times New Roman" panose="02020603050405020304" pitchFamily="18" charset="0"/>
                <a:cs typeface="Times New Roman" panose="02020603050405020304" pitchFamily="18" charset="0"/>
              </a:rPr>
              <a:t>I/P: 0100 (A,B,C,D)   O/P:0100 (P,Q,R,S)</a:t>
            </a:r>
          </a:p>
        </p:txBody>
      </p:sp>
      <p:sp>
        <p:nvSpPr>
          <p:cNvPr id="5" name="Text Placeholder 5">
            <a:extLst>
              <a:ext uri="{FF2B5EF4-FFF2-40B4-BE49-F238E27FC236}">
                <a16:creationId xmlns:a16="http://schemas.microsoft.com/office/drawing/2014/main" id="{1416B247-8666-B358-AD47-2124AE391317}"/>
              </a:ext>
            </a:extLst>
          </p:cNvPr>
          <p:cNvSpPr txBox="1">
            <a:spLocks/>
          </p:cNvSpPr>
          <p:nvPr/>
        </p:nvSpPr>
        <p:spPr>
          <a:xfrm>
            <a:off x="6217920" y="2045837"/>
            <a:ext cx="4937760" cy="73628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solidFill>
                  <a:schemeClr val="tx1"/>
                </a:solidFill>
                <a:latin typeface="Times New Roman" panose="02020603050405020304" pitchFamily="18" charset="0"/>
                <a:cs typeface="Times New Roman" panose="02020603050405020304" pitchFamily="18" charset="0"/>
              </a:rPr>
              <a:t>I/P: 1011 (A,B,C,D)  O/P: 1110 (C</a:t>
            </a:r>
            <a:r>
              <a:rPr lang="en-IN" sz="1400" b="1" dirty="0">
                <a:solidFill>
                  <a:schemeClr val="tx1"/>
                </a:solidFill>
                <a:latin typeface="Times New Roman" panose="02020603050405020304" pitchFamily="18" charset="0"/>
                <a:cs typeface="Times New Roman" panose="02020603050405020304" pitchFamily="18" charset="0"/>
              </a:rPr>
              <a:t>O</a:t>
            </a:r>
            <a:r>
              <a:rPr lang="en-IN" b="1" dirty="0">
                <a:solidFill>
                  <a:schemeClr val="tx1"/>
                </a:solidFill>
                <a:latin typeface="Times New Roman" panose="02020603050405020304" pitchFamily="18" charset="0"/>
                <a:cs typeface="Times New Roman" panose="02020603050405020304" pitchFamily="18" charset="0"/>
              </a:rPr>
              <a:t>,S,A,B)</a:t>
            </a:r>
          </a:p>
        </p:txBody>
      </p:sp>
      <p:pic>
        <p:nvPicPr>
          <p:cNvPr id="6" name="Content Placeholder 6">
            <a:extLst>
              <a:ext uri="{FF2B5EF4-FFF2-40B4-BE49-F238E27FC236}">
                <a16:creationId xmlns:a16="http://schemas.microsoft.com/office/drawing/2014/main" id="{DD91B51B-52A3-C0C9-9982-6940169E85E3}"/>
              </a:ext>
            </a:extLst>
          </p:cNvPr>
          <p:cNvPicPr>
            <a:picLocks noChangeAspect="1"/>
          </p:cNvPicPr>
          <p:nvPr/>
        </p:nvPicPr>
        <p:blipFill rotWithShape="1">
          <a:blip r:embed="rId2"/>
          <a:srcRect l="1402" t="13569" r="2267" b="6755"/>
          <a:stretch/>
        </p:blipFill>
        <p:spPr>
          <a:xfrm>
            <a:off x="1097281" y="3027318"/>
            <a:ext cx="4826442" cy="2671117"/>
          </a:xfrm>
          <a:prstGeom prst="rect">
            <a:avLst/>
          </a:prstGeom>
        </p:spPr>
      </p:pic>
      <p:pic>
        <p:nvPicPr>
          <p:cNvPr id="7" name="Content Placeholder 11">
            <a:extLst>
              <a:ext uri="{FF2B5EF4-FFF2-40B4-BE49-F238E27FC236}">
                <a16:creationId xmlns:a16="http://schemas.microsoft.com/office/drawing/2014/main" id="{F2AC47D7-F787-CC04-BEE1-5C670B073A94}"/>
              </a:ext>
            </a:extLst>
          </p:cNvPr>
          <p:cNvPicPr>
            <a:picLocks noChangeAspect="1"/>
          </p:cNvPicPr>
          <p:nvPr/>
        </p:nvPicPr>
        <p:blipFill rotWithShape="1">
          <a:blip r:embed="rId3">
            <a:extLst>
              <a:ext uri="{28A0092B-C50C-407E-A947-70E740481C1C}">
                <a14:useLocalDpi xmlns:a14="http://schemas.microsoft.com/office/drawing/2010/main" val="0"/>
              </a:ext>
            </a:extLst>
          </a:blip>
          <a:srcRect l="1351" t="13948" r="2915" b="5321"/>
          <a:stretch/>
        </p:blipFill>
        <p:spPr>
          <a:xfrm>
            <a:off x="6284890" y="3027318"/>
            <a:ext cx="4870790" cy="2671117"/>
          </a:xfrm>
          <a:prstGeom prst="rect">
            <a:avLst/>
          </a:prstGeom>
        </p:spPr>
      </p:pic>
    </p:spTree>
    <p:extLst>
      <p:ext uri="{BB962C8B-B14F-4D97-AF65-F5344CB8AC3E}">
        <p14:creationId xmlns:p14="http://schemas.microsoft.com/office/powerpoint/2010/main" val="366150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089C-3C67-6FD9-B1C8-43C5F908240E}"/>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4CF7FEC-CB6A-EC50-A27E-9A27FB53D32C}"/>
              </a:ext>
            </a:extLst>
          </p:cNvPr>
          <p:cNvSpPr>
            <a:spLocks noGrp="1"/>
          </p:cNvSpPr>
          <p:nvPr>
            <p:ph idx="1"/>
          </p:nvPr>
        </p:nvSpPr>
        <p:spPr/>
        <p:txBody>
          <a:bodyPr/>
          <a:lstStyle/>
          <a:p>
            <a:pPr marL="201168" lvl="1" indent="0" algn="just">
              <a:lnSpc>
                <a:spcPct val="150000"/>
              </a:lnSpc>
              <a:buNone/>
            </a:pPr>
            <a:r>
              <a:rPr lang="en-IN" dirty="0">
                <a:solidFill>
                  <a:schemeClr val="tx1"/>
                </a:solidFill>
                <a:latin typeface="Times New Roman" panose="02020603050405020304" pitchFamily="18" charset="0"/>
                <a:cs typeface="Times New Roman" panose="02020603050405020304" pitchFamily="18" charset="0"/>
              </a:rPr>
              <a:t>	As far as innovation we are developing past old style registering into another information time called quantum computing. The quantum computing force and speed will assist us with tackling the greatest and most complex difficulties we face as people. We proposed a 4*4 parity preserving logic gate named Islam Gate in which parity of the input matches the parity of the output, a fault tolerant reversible gate full adder circuit will be realized using 2 IGs. With the help of Quantum Inspire we tried building up a full adder circuit using the above said gates. This proposed full adder circuit generates very less garbage output and has low quantum cost if compared to the existing systems.</a:t>
            </a:r>
          </a:p>
          <a:p>
            <a:endParaRPr lang="en-IN" dirty="0"/>
          </a:p>
        </p:txBody>
      </p:sp>
    </p:spTree>
    <p:extLst>
      <p:ext uri="{BB962C8B-B14F-4D97-AF65-F5344CB8AC3E}">
        <p14:creationId xmlns:p14="http://schemas.microsoft.com/office/powerpoint/2010/main" val="106823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9350-1F28-0877-A1F3-44BFE7764A08}"/>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Advantages &amp; Applications</a:t>
            </a:r>
          </a:p>
        </p:txBody>
      </p:sp>
      <p:sp>
        <p:nvSpPr>
          <p:cNvPr id="3" name="Content Placeholder 2">
            <a:extLst>
              <a:ext uri="{FF2B5EF4-FFF2-40B4-BE49-F238E27FC236}">
                <a16:creationId xmlns:a16="http://schemas.microsoft.com/office/drawing/2014/main" id="{D824D518-DA56-A6FB-771E-81134B64016B}"/>
              </a:ext>
            </a:extLst>
          </p:cNvPr>
          <p:cNvSpPr>
            <a:spLocks noGrp="1"/>
          </p:cNvSpPr>
          <p:nvPr>
            <p:ph idx="1"/>
          </p:nvPr>
        </p:nvSpPr>
        <p:spPr/>
        <p:txBody>
          <a:bodyPr>
            <a:normAutofit/>
          </a:bodyPr>
          <a:lstStyle/>
          <a:p>
            <a:pPr marL="0" indent="0">
              <a:buNone/>
            </a:pPr>
            <a:r>
              <a:rPr lang="en-IN" b="1" dirty="0">
                <a:solidFill>
                  <a:schemeClr val="accent2"/>
                </a:solidFill>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Increased processing power</a:t>
            </a:r>
            <a:endParaRPr lang="en-IN" sz="1800" b="1" i="0" dirty="0">
              <a:solidFill>
                <a:schemeClr val="accent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Fault tolerance</a:t>
            </a:r>
            <a:endParaRPr lang="en-IN" sz="1800" b="1" dirty="0">
              <a:solidFill>
                <a:schemeClr val="accent2"/>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Energy efficiency</a:t>
            </a:r>
          </a:p>
          <a:p>
            <a:r>
              <a:rPr lang="en-IN" sz="1800" b="1" dirty="0">
                <a:solidFill>
                  <a:schemeClr val="accent2"/>
                </a:solidFill>
                <a:latin typeface="Times New Roman" panose="02020603050405020304" pitchFamily="18" charset="0"/>
                <a:cs typeface="Times New Roman" panose="02020603050405020304" pitchFamily="18" charset="0"/>
              </a:rPr>
              <a:t>Application:</a:t>
            </a: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Quantum Error Correction</a:t>
            </a: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Cryptography</a:t>
            </a:r>
            <a:endParaRPr lang="en-IN" sz="1800"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Quantum Simulation</a:t>
            </a:r>
            <a:endParaRPr lang="en-IN" sz="1600" dirty="0">
              <a:solidFill>
                <a:srgbClr val="374151"/>
              </a:solidFill>
              <a:latin typeface="Söhne"/>
              <a:cs typeface="Times New Roman" panose="02020603050405020304" pitchFamily="18" charset="0"/>
            </a:endParaRPr>
          </a:p>
          <a:p>
            <a:pPr marL="0" indent="0">
              <a:buNone/>
            </a:pP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569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B109-B92B-7CBC-C356-2AE8E0A4DF45}"/>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0784C4C-1999-87B2-45A3-C6B655D53B10}"/>
              </a:ext>
            </a:extLst>
          </p:cNvPr>
          <p:cNvSpPr>
            <a:spLocks noGrp="1"/>
          </p:cNvSpPr>
          <p:nvPr>
            <p:ph idx="1"/>
          </p:nvPr>
        </p:nvSpPr>
        <p:spPr/>
        <p:txBody>
          <a:bodyPr/>
          <a:lstStyle/>
          <a:p>
            <a:pPr indent="457200" algn="just">
              <a:lnSpc>
                <a:spcPct val="150000"/>
              </a:lnSpc>
              <a:spcAft>
                <a:spcPts val="1000"/>
              </a:spcAf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 the context of technology, some examples of future-scope technologies include artificial intelligence, quantum computing, biotechnology, nanotechnology, and renewable energy. These technologies have the potential to transform various industries and improve our lives in numerous ways.</a:t>
            </a:r>
            <a:endParaRPr lang="en-IN" sz="1800" dirty="0">
              <a:latin typeface="Calibri" panose="020F0502020204030204" pitchFamily="34" charset="0"/>
              <a:ea typeface="SimSun" panose="02010600030101010101" pitchFamily="2" charset="-122"/>
              <a:cs typeface="Times New Roman" panose="02020603050405020304" pitchFamily="18" charset="0"/>
            </a:endParaRPr>
          </a:p>
          <a:p>
            <a:pPr indent="457200" algn="just">
              <a:lnSpc>
                <a:spcPct val="150000"/>
              </a:lnSpc>
              <a:spcAft>
                <a:spcPts val="1000"/>
              </a:spcAft>
            </a:pPr>
            <a:r>
              <a:rPr lang="en-IN" sz="1800" kern="0" dirty="0">
                <a:solidFill>
                  <a:srgbClr val="000000"/>
                </a:solidFill>
                <a:effectLst/>
                <a:latin typeface="Times New Roman" panose="02020603050405020304" pitchFamily="18" charset="0"/>
                <a:ea typeface="SimSun" panose="02010600030101010101" pitchFamily="2" charset="-122"/>
              </a:rPr>
              <a:t>As for the platform for exploring and sharing ideas, Future scope could refer to conferences, forums, or online communities focused on emerging technologies and their potential impact. These platforms provide a space for experts and enthusiasts to discuss new ideas, share insights, and collaborate on innovative solutions.</a:t>
            </a:r>
            <a:endParaRPr lang="en-IN" sz="1800" dirty="0"/>
          </a:p>
        </p:txBody>
      </p:sp>
    </p:spTree>
    <p:extLst>
      <p:ext uri="{BB962C8B-B14F-4D97-AF65-F5344CB8AC3E}">
        <p14:creationId xmlns:p14="http://schemas.microsoft.com/office/powerpoint/2010/main" val="674865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FFF2A47D-2367-630C-D488-BE5160FC3E52}"/>
              </a:ext>
            </a:extLst>
          </p:cNvPr>
          <p:cNvPicPr/>
          <p:nvPr/>
        </p:nvPicPr>
        <p:blipFill>
          <a:blip r:embed="rId2" cstate="print"/>
          <a:stretch>
            <a:fillRect/>
          </a:stretch>
        </p:blipFill>
        <p:spPr>
          <a:xfrm>
            <a:off x="3554047" y="1419103"/>
            <a:ext cx="5469479" cy="4024366"/>
          </a:xfrm>
          <a:prstGeom prst="rect">
            <a:avLst/>
          </a:prstGeom>
        </p:spPr>
      </p:pic>
    </p:spTree>
    <p:extLst>
      <p:ext uri="{BB962C8B-B14F-4D97-AF65-F5344CB8AC3E}">
        <p14:creationId xmlns:p14="http://schemas.microsoft.com/office/powerpoint/2010/main" val="150033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47C4-E024-EB6A-6F4C-E508E9FE8CD7}"/>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ABSTRACT</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32C45610-B7F7-8DD3-8A45-84CB014DF1F9}"/>
              </a:ext>
            </a:extLst>
          </p:cNvPr>
          <p:cNvSpPr>
            <a:spLocks noGrp="1"/>
          </p:cNvSpPr>
          <p:nvPr>
            <p:ph idx="1"/>
          </p:nvPr>
        </p:nvSpPr>
        <p:spPr/>
        <p:txBody>
          <a:bodyPr/>
          <a:lstStyle/>
          <a:p>
            <a:pPr marL="201168" lvl="1" indent="0" algn="just">
              <a:lnSpc>
                <a:spcPct val="150000"/>
              </a:lnSpc>
              <a:buNone/>
            </a:pPr>
            <a:r>
              <a:rPr lang="en-IN" sz="16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Quantum Computing is Fundamentally very different from the classical computing on the basis of processing it information. Now Since it is an extremely new concept or if I may put it as futuristic concept, we deal with a lot of errors while managing it. Our project proposes to build a Quantum Fault Tolerant Full Adder Circuit. Fault Tolerant helps a system to work normally in the event of failure. We used a 4*4 parity preserving logic gate named Islam Gate &amp; a designed combination if the 2IG’s will result in a FTFA circuit as proposed.</a:t>
            </a:r>
            <a:endParaRPr lang="en-IN" dirty="0"/>
          </a:p>
          <a:p>
            <a:endParaRPr lang="en-IN" dirty="0"/>
          </a:p>
        </p:txBody>
      </p:sp>
    </p:spTree>
    <p:extLst>
      <p:ext uri="{BB962C8B-B14F-4D97-AF65-F5344CB8AC3E}">
        <p14:creationId xmlns:p14="http://schemas.microsoft.com/office/powerpoint/2010/main" val="281654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1CD3-4D5A-52A6-D9DB-C1D1FD1B8BAC}"/>
              </a:ext>
            </a:extLst>
          </p:cNvPr>
          <p:cNvSpPr>
            <a:spLocks noGrp="1"/>
          </p:cNvSpPr>
          <p:nvPr>
            <p:ph type="title"/>
          </p:nvPr>
        </p:nvSpPr>
        <p:spPr/>
        <p:txBody>
          <a:bodyPr>
            <a:normAutofit/>
          </a:bodyPr>
          <a:lstStyle/>
          <a:p>
            <a:r>
              <a:rPr lang="en-IN" sz="3600" b="1" dirty="0">
                <a:solidFill>
                  <a:schemeClr val="accent2"/>
                </a:solidFill>
                <a:latin typeface="Times New Roman" panose="02020603050405020304" pitchFamily="18" charset="0"/>
                <a:cs typeface="Times New Roman" panose="02020603050405020304" pitchFamily="18" charset="0"/>
              </a:rPr>
              <a:t>INTRODUCTION TO QUANTUM COMPUTING</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BEC27DD6-17E0-61F5-6035-A68E5D4AEF64}"/>
              </a:ext>
            </a:extLst>
          </p:cNvPr>
          <p:cNvSpPr>
            <a:spLocks noGrp="1"/>
          </p:cNvSpPr>
          <p:nvPr>
            <p:ph idx="1"/>
          </p:nvPr>
        </p:nvSpPr>
        <p:spPr/>
        <p:txBody>
          <a:bodyPr>
            <a:normAutofit lnSpcReduction="10000"/>
          </a:bodyPr>
          <a:lstStyle/>
          <a:p>
            <a:pPr algn="just">
              <a:lnSpc>
                <a:spcPct val="150000"/>
              </a:lnSpc>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There is a huge development in the generation of technology. With the help of artificial intelligence computers and robots have excelled in the field of health, weapon and so much more.</a:t>
            </a:r>
          </a:p>
          <a:p>
            <a:pPr algn="just">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The quantum computers are totally different from traditional </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 computers, they are basically future computers which would</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 slowly be a part of  our everyday life and make huge impacts on it</a:t>
            </a:r>
            <a:r>
              <a:rPr lang="en-IN"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1800" dirty="0">
                <a:solidFill>
                  <a:schemeClr val="bg2">
                    <a:lumMod val="50000"/>
                  </a:schemeClr>
                </a:solidFill>
                <a:latin typeface="Times New Roman" panose="02020603050405020304" pitchFamily="18" charset="0"/>
                <a:cs typeface="Times New Roman" panose="02020603050405020304" pitchFamily="18" charset="0"/>
              </a:rPr>
              <a:t>It can solve complex problems in few minutes which is impossible</a:t>
            </a:r>
          </a:p>
          <a:p>
            <a:pPr marL="0" indent="0" algn="just">
              <a:buNone/>
            </a:pPr>
            <a:r>
              <a:rPr lang="en-IN" sz="1800" dirty="0">
                <a:solidFill>
                  <a:schemeClr val="bg2">
                    <a:lumMod val="50000"/>
                  </a:schemeClr>
                </a:solidFill>
                <a:latin typeface="Times New Roman" panose="02020603050405020304" pitchFamily="18" charset="0"/>
                <a:cs typeface="Times New Roman" panose="02020603050405020304" pitchFamily="18" charset="0"/>
              </a:rPr>
              <a:t> to do with our normal computers. The quantum computers therefore</a:t>
            </a:r>
          </a:p>
          <a:p>
            <a:pPr marL="0" indent="0" algn="just">
              <a:buNone/>
            </a:pPr>
            <a:r>
              <a:rPr lang="en-IN" sz="1800" dirty="0">
                <a:solidFill>
                  <a:schemeClr val="bg2">
                    <a:lumMod val="50000"/>
                  </a:schemeClr>
                </a:solidFill>
                <a:latin typeface="Times New Roman" panose="02020603050405020304" pitchFamily="18" charset="0"/>
                <a:cs typeface="Times New Roman" panose="02020603050405020304" pitchFamily="18" charset="0"/>
              </a:rPr>
              <a:t> are more powerful and futuristic.</a:t>
            </a:r>
          </a:p>
          <a:p>
            <a:pPr algn="just"/>
            <a:r>
              <a:rPr lang="en-IN" sz="1800" dirty="0">
                <a:solidFill>
                  <a:schemeClr val="tx1"/>
                </a:solidFill>
                <a:latin typeface="Times New Roman" panose="02020603050405020304" pitchFamily="18" charset="0"/>
                <a:cs typeface="Times New Roman" panose="02020603050405020304" pitchFamily="18" charset="0"/>
              </a:rPr>
              <a:t>It is assumed that the speed of a 40 qubit quantum computer is equivalent to the speed of today’s super computer.</a:t>
            </a:r>
          </a:p>
          <a:p>
            <a:pPr algn="just"/>
            <a:endParaRPr lang="en-IN" sz="1800" dirty="0">
              <a:solidFill>
                <a:schemeClr val="bg2">
                  <a:lumMod val="50000"/>
                </a:schemeClr>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bg2">
                  <a:lumMod val="5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FBB6881A-50E9-42C1-9D53-6DA705C91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443" y="2713206"/>
            <a:ext cx="3814025" cy="2288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637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0468-BF94-3589-A3EF-EC067FD3FBD2}"/>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WORKING OF QUANTUM COMPUTERS</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049B123C-49C1-A6A9-A53B-7160B7CA9B78}"/>
              </a:ext>
            </a:extLst>
          </p:cNvPr>
          <p:cNvSpPr>
            <a:spLocks noGrp="1"/>
          </p:cNvSpPr>
          <p:nvPr>
            <p:ph idx="1"/>
          </p:nvPr>
        </p:nvSpPr>
        <p:spPr/>
        <p:txBody>
          <a:bodyPr>
            <a:normAutofit fontScale="92500" lnSpcReduction="20000"/>
          </a:bodyPr>
          <a:lstStyle/>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 the place of computer chip the quantum computer uses atoms for its calculations.</a:t>
            </a:r>
          </a:p>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Scientists came across the idea of quantum computer when they understood that atoms is a type of complex calculator.</a:t>
            </a:r>
          </a:p>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atoms that  spins either goes up or down which resembles </a:t>
            </a:r>
          </a:p>
          <a:p>
            <a:pPr marL="0" indent="0" algn="just">
              <a:lnSpc>
                <a:spcPct val="150000"/>
              </a:lnSpc>
              <a:buNone/>
            </a:pPr>
            <a:r>
              <a:rPr lang="en-IN" dirty="0">
                <a:solidFill>
                  <a:schemeClr val="tx1"/>
                </a:solidFill>
                <a:latin typeface="Times New Roman" panose="02020603050405020304" pitchFamily="18" charset="0"/>
                <a:cs typeface="Times New Roman" panose="02020603050405020304" pitchFamily="18" charset="0"/>
              </a:rPr>
              <a:t>a lot to digital technology where every data is represented at 0 or 1.</a:t>
            </a:r>
          </a:p>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But actually when an atom spins, the length of spin can be</a:t>
            </a:r>
          </a:p>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both upward and downward similarly quantum computers can hold the value of 0 and 1 at the          same time</a:t>
            </a:r>
            <a:endParaRPr lang="en-IN" dirty="0"/>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A8314A37-6A13-8DDD-426C-3A942DDB0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018" y="3158412"/>
            <a:ext cx="3030644" cy="1702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418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DC74-D5A6-3017-C26A-17996FAFA8F8}"/>
              </a:ext>
            </a:extLst>
          </p:cNvPr>
          <p:cNvSpPr>
            <a:spLocks noGrp="1"/>
          </p:cNvSpPr>
          <p:nvPr>
            <p:ph type="title"/>
          </p:nvPr>
        </p:nvSpPr>
        <p:spPr/>
        <p:txBody>
          <a:bodyPr>
            <a:normAutofit/>
          </a:bodyPr>
          <a:lstStyle/>
          <a:p>
            <a:pPr algn="ctr"/>
            <a:r>
              <a:rPr lang="en-IN" sz="3200" b="1" dirty="0">
                <a:solidFill>
                  <a:schemeClr val="accent2"/>
                </a:solidFill>
                <a:latin typeface="Times New Roman" panose="02020603050405020304" pitchFamily="18" charset="0"/>
                <a:cs typeface="Times New Roman" panose="02020603050405020304" pitchFamily="18" charset="0"/>
              </a:rPr>
              <a:t>QUANTUM vs CLASSICAL COMPUTING</a:t>
            </a:r>
            <a:endParaRPr lang="en-IN" sz="3200" b="1" dirty="0">
              <a:solidFill>
                <a:schemeClr val="accent2"/>
              </a:solidFill>
            </a:endParaRPr>
          </a:p>
        </p:txBody>
      </p:sp>
      <p:sp>
        <p:nvSpPr>
          <p:cNvPr id="3" name="Content Placeholder 2">
            <a:extLst>
              <a:ext uri="{FF2B5EF4-FFF2-40B4-BE49-F238E27FC236}">
                <a16:creationId xmlns:a16="http://schemas.microsoft.com/office/drawing/2014/main" id="{461C65CF-F2E7-2B25-0B09-A865A4D4CB78}"/>
              </a:ext>
            </a:extLst>
          </p:cNvPr>
          <p:cNvSpPr>
            <a:spLocks noGrp="1"/>
          </p:cNvSpPr>
          <p:nvPr>
            <p:ph idx="1"/>
          </p:nvPr>
        </p:nvSpPr>
        <p:spPr/>
        <p:txBody>
          <a:bodyPr/>
          <a:lstStyle/>
          <a:p>
            <a:pPr algn="ctr">
              <a:buFont typeface="Arial" panose="020B0604020202020204" pitchFamily="34" charset="0"/>
              <a:buChar char="•"/>
            </a:pPr>
            <a:r>
              <a:rPr lang="en-IN" b="1" dirty="0">
                <a:solidFill>
                  <a:schemeClr val="tx1"/>
                </a:solidFill>
              </a:rPr>
              <a:t>Basic Difference</a:t>
            </a:r>
          </a:p>
          <a:p>
            <a:endParaRPr lang="en-IN" dirty="0"/>
          </a:p>
        </p:txBody>
      </p:sp>
      <p:graphicFrame>
        <p:nvGraphicFramePr>
          <p:cNvPr id="4" name="Table 4">
            <a:extLst>
              <a:ext uri="{FF2B5EF4-FFF2-40B4-BE49-F238E27FC236}">
                <a16:creationId xmlns:a16="http://schemas.microsoft.com/office/drawing/2014/main" id="{AFB9308F-C677-0D78-7A00-A7FF231AA3E7}"/>
              </a:ext>
            </a:extLst>
          </p:cNvPr>
          <p:cNvGraphicFramePr>
            <a:graphicFrameLocks noGrp="1"/>
          </p:cNvGraphicFramePr>
          <p:nvPr>
            <p:extLst>
              <p:ext uri="{D42A27DB-BD31-4B8C-83A1-F6EECF244321}">
                <p14:modId xmlns:p14="http://schemas.microsoft.com/office/powerpoint/2010/main" val="362044867"/>
              </p:ext>
            </p:extLst>
          </p:nvPr>
        </p:nvGraphicFramePr>
        <p:xfrm>
          <a:off x="1475874" y="2342147"/>
          <a:ext cx="9448800" cy="3488534"/>
        </p:xfrm>
        <a:graphic>
          <a:graphicData uri="http://schemas.openxmlformats.org/drawingml/2006/table">
            <a:tbl>
              <a:tblPr firstRow="1" bandRow="1">
                <a:tableStyleId>{46F890A9-2807-4EBB-B81D-B2AA78EC7F39}</a:tableStyleId>
              </a:tblPr>
              <a:tblGrid>
                <a:gridCol w="4724400">
                  <a:extLst>
                    <a:ext uri="{9D8B030D-6E8A-4147-A177-3AD203B41FA5}">
                      <a16:colId xmlns:a16="http://schemas.microsoft.com/office/drawing/2014/main" val="1510272107"/>
                    </a:ext>
                  </a:extLst>
                </a:gridCol>
                <a:gridCol w="4724400">
                  <a:extLst>
                    <a:ext uri="{9D8B030D-6E8A-4147-A177-3AD203B41FA5}">
                      <a16:colId xmlns:a16="http://schemas.microsoft.com/office/drawing/2014/main" val="1500200235"/>
                    </a:ext>
                  </a:extLst>
                </a:gridCol>
              </a:tblGrid>
              <a:tr h="642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rPr>
                        <a:t>Classical Computers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rPr>
                        <a:t>Quantum Computers</a:t>
                      </a:r>
                    </a:p>
                    <a:p>
                      <a:pPr algn="ctr"/>
                      <a:endParaRPr lang="en-IN" sz="1800" dirty="0"/>
                    </a:p>
                  </a:txBody>
                  <a:tcPr/>
                </a:tc>
                <a:extLst>
                  <a:ext uri="{0D108BD9-81ED-4DB2-BD59-A6C34878D82A}">
                    <a16:rowId xmlns:a16="http://schemas.microsoft.com/office/drawing/2014/main" val="1837552284"/>
                  </a:ext>
                </a:extLst>
              </a:tr>
              <a:tr h="284591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IN" sz="1800" dirty="0"/>
                        <a:t>W</a:t>
                      </a:r>
                      <a:r>
                        <a:rPr lang="en-IN" sz="1800" dirty="0"/>
                        <a:t>e use binary digits or bit which has two values 0 or 1, our computers understands only these bits and functions accordingly, computer circuits have transistors which recognises these bits and converts it into electrical signals and sends data to several parts at a time only one among the following is used. </a:t>
                      </a:r>
                    </a:p>
                  </a:txBody>
                  <a:tcPr/>
                </a:tc>
                <a:tc>
                  <a:txBody>
                    <a:bodyPr/>
                    <a:lstStyle/>
                    <a:p>
                      <a:pPr marL="285750" indent="-285750" algn="just">
                        <a:buFont typeface="Arial" panose="020B0604020202020204" pitchFamily="34" charset="0"/>
                        <a:buChar char="•"/>
                      </a:pPr>
                      <a:r>
                        <a:rPr lang="en-US" sz="1800" b="0" dirty="0"/>
                        <a:t>I</a:t>
                      </a:r>
                      <a:r>
                        <a:rPr lang="en-IN" sz="1800" b="0" dirty="0" err="1"/>
                        <a:t>nstead</a:t>
                      </a:r>
                      <a:r>
                        <a:rPr lang="en-IN" sz="1800" b="0" dirty="0"/>
                        <a:t> of binary digits quantum digits are used they are called qubits.</a:t>
                      </a:r>
                    </a:p>
                    <a:p>
                      <a:pPr marL="285750" indent="-285750" algn="just">
                        <a:buFont typeface="Arial" panose="020B0604020202020204" pitchFamily="34" charset="0"/>
                        <a:buChar char="•"/>
                      </a:pPr>
                      <a:r>
                        <a:rPr lang="en-IN" sz="1800" b="0" dirty="0"/>
                        <a:t>Unlike Common computers which can at one time have only 2 values, either 0 or 1, In quantum computer at a time the qubit value can be more than 0 and 1. It can hold 4 values at a time. </a:t>
                      </a:r>
                    </a:p>
                    <a:p>
                      <a:pPr marL="285750" indent="-285750" algn="just">
                        <a:buFont typeface="Arial" panose="020B0604020202020204" pitchFamily="34" charset="0"/>
                        <a:buChar char="•"/>
                      </a:pPr>
                      <a:r>
                        <a:rPr lang="en-IN" sz="1800" b="0" dirty="0"/>
                        <a:t>This makes it different and fastens the speed.</a:t>
                      </a:r>
                    </a:p>
                    <a:p>
                      <a:pPr marL="0" indent="0">
                        <a:buFont typeface="Arial" panose="020B0604020202020204" pitchFamily="34" charset="0"/>
                        <a:buNone/>
                      </a:pPr>
                      <a:endParaRPr lang="en-IN" dirty="0"/>
                    </a:p>
                  </a:txBody>
                  <a:tcPr/>
                </a:tc>
                <a:extLst>
                  <a:ext uri="{0D108BD9-81ED-4DB2-BD59-A6C34878D82A}">
                    <a16:rowId xmlns:a16="http://schemas.microsoft.com/office/drawing/2014/main" val="3771615525"/>
                  </a:ext>
                </a:extLst>
              </a:tr>
            </a:tbl>
          </a:graphicData>
        </a:graphic>
      </p:graphicFrame>
    </p:spTree>
    <p:extLst>
      <p:ext uri="{BB962C8B-B14F-4D97-AF65-F5344CB8AC3E}">
        <p14:creationId xmlns:p14="http://schemas.microsoft.com/office/powerpoint/2010/main" val="21163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A56C-FEF0-38C4-13A5-ECEA3EF941B7}"/>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CLASSICAL GATES AND QUANTUM GATES</a:t>
            </a:r>
            <a:endParaRPr lang="en-IN" sz="3600" dirty="0">
              <a:solidFill>
                <a:schemeClr val="accent2"/>
              </a:solidFill>
            </a:endParaRPr>
          </a:p>
        </p:txBody>
      </p:sp>
      <p:sp>
        <p:nvSpPr>
          <p:cNvPr id="3" name="Content Placeholder 2">
            <a:extLst>
              <a:ext uri="{FF2B5EF4-FFF2-40B4-BE49-F238E27FC236}">
                <a16:creationId xmlns:a16="http://schemas.microsoft.com/office/drawing/2014/main" id="{932E5DB2-C0BA-1DC9-2000-EC581A245C81}"/>
              </a:ext>
            </a:extLst>
          </p:cNvPr>
          <p:cNvSpPr>
            <a:spLocks noGrp="1"/>
          </p:cNvSpPr>
          <p:nvPr>
            <p:ph idx="1"/>
          </p:nvPr>
        </p:nvSpPr>
        <p:spPr/>
        <p:txBody>
          <a:bodyPr>
            <a:normAutofit fontScale="85000" lnSpcReduction="20000"/>
          </a:bodyPr>
          <a:lstStyle/>
          <a:p>
            <a:pPr marL="285750"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Just like classical gates are the building blocks of classical computers, quantum gates are the basic building blocks of quantum computer. </a:t>
            </a:r>
          </a:p>
          <a:p>
            <a:pPr marL="285750"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gates used for a classical computation implements binary operations on binary inputs, changing zeroes into ones and vice versa.</a:t>
            </a:r>
          </a:p>
          <a:p>
            <a:pPr marL="285750"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For example, the only nontrivial single bit logic operation is </a:t>
            </a:r>
            <a:r>
              <a:rPr lang="en-IN" sz="2000" i="1" dirty="0">
                <a:solidFill>
                  <a:schemeClr val="tx1"/>
                </a:solidFill>
                <a:latin typeface="Times New Roman" panose="02020603050405020304" pitchFamily="18" charset="0"/>
                <a:cs typeface="Times New Roman" panose="02020603050405020304" pitchFamily="18" charset="0"/>
              </a:rPr>
              <a:t>NOT</a:t>
            </a:r>
            <a:r>
              <a:rPr lang="en-IN" sz="2000" dirty="0">
                <a:solidFill>
                  <a:schemeClr val="tx1"/>
                </a:solidFill>
                <a:latin typeface="Times New Roman" panose="02020603050405020304" pitchFamily="18" charset="0"/>
                <a:cs typeface="Times New Roman" panose="02020603050405020304" pitchFamily="18" charset="0"/>
              </a:rPr>
              <a:t>, which takes 0 to 1 and 1 to 0.</a:t>
            </a:r>
          </a:p>
          <a:p>
            <a:pPr marL="285750"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In a quantum computation the situation is quite different, because qubits can exist in superposition of 0 and 1. The set of allowable single qubit operations consists of unitary transformations corresponding to 2 × 2 complex matrices </a:t>
            </a:r>
            <a:r>
              <a:rPr lang="en-IN" sz="2000" i="1" dirty="0">
                <a:solidFill>
                  <a:schemeClr val="tx1"/>
                </a:solidFill>
                <a:latin typeface="Times New Roman" panose="02020603050405020304" pitchFamily="18" charset="0"/>
                <a:cs typeface="Times New Roman" panose="02020603050405020304" pitchFamily="18" charset="0"/>
              </a:rPr>
              <a:t>U</a:t>
            </a:r>
            <a:r>
              <a:rPr lang="en-IN" sz="2000" dirty="0">
                <a:solidFill>
                  <a:schemeClr val="tx1"/>
                </a:solidFill>
                <a:latin typeface="Times New Roman" panose="02020603050405020304" pitchFamily="18" charset="0"/>
                <a:cs typeface="Times New Roman" panose="02020603050405020304" pitchFamily="18" charset="0"/>
              </a:rPr>
              <a:t> such that </a:t>
            </a:r>
            <a:r>
              <a:rPr lang="en-IN" sz="2000" i="1" dirty="0">
                <a:solidFill>
                  <a:schemeClr val="tx1"/>
                </a:solidFill>
                <a:latin typeface="Times New Roman" panose="02020603050405020304" pitchFamily="18" charset="0"/>
                <a:cs typeface="Times New Roman" panose="02020603050405020304" pitchFamily="18" charset="0"/>
              </a:rPr>
              <a:t>U</a:t>
            </a:r>
            <a:r>
              <a:rPr lang="en-IN" sz="2000" baseline="30000" dirty="0">
                <a:solidFill>
                  <a:schemeClr val="tx1"/>
                </a:solidFill>
                <a:latin typeface="Times New Roman" panose="02020603050405020304" pitchFamily="18" charset="0"/>
                <a:cs typeface="Times New Roman" panose="02020603050405020304" pitchFamily="18" charset="0"/>
              </a:rPr>
              <a:t>†</a:t>
            </a:r>
            <a:r>
              <a:rPr lang="en-IN" sz="2000" i="1" dirty="0">
                <a:solidFill>
                  <a:schemeClr val="tx1"/>
                </a:solidFill>
                <a:latin typeface="Times New Roman" panose="02020603050405020304" pitchFamily="18" charset="0"/>
                <a:cs typeface="Times New Roman" panose="02020603050405020304" pitchFamily="18" charset="0"/>
              </a:rPr>
              <a:t>U =</a:t>
            </a:r>
            <a:r>
              <a:rPr lang="en-IN" sz="2000" dirty="0">
                <a:solidFill>
                  <a:schemeClr val="tx1"/>
                </a:solidFill>
                <a:latin typeface="Times New Roman" panose="02020603050405020304" pitchFamily="18" charset="0"/>
                <a:cs typeface="Times New Roman" panose="02020603050405020304" pitchFamily="18" charset="0"/>
              </a:rPr>
              <a:t> 1. </a:t>
            </a:r>
          </a:p>
          <a:p>
            <a:pPr marL="285750"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Unlike classical gates the quantum logic gates are reversible gates.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68262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7E7A-4254-BCAE-AB18-D3F2F553698B}"/>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TYPES OF QUANTUM GATES</a:t>
            </a:r>
            <a:endParaRPr lang="en-IN" sz="3600" dirty="0">
              <a:solidFill>
                <a:schemeClr val="accent2"/>
              </a:solidFill>
            </a:endParaRPr>
          </a:p>
        </p:txBody>
      </p:sp>
      <p:pic>
        <p:nvPicPr>
          <p:cNvPr id="21" name="Content Placeholder 20">
            <a:extLst>
              <a:ext uri="{FF2B5EF4-FFF2-40B4-BE49-F238E27FC236}">
                <a16:creationId xmlns:a16="http://schemas.microsoft.com/office/drawing/2014/main" id="{919D3760-54DA-661D-3192-652D084F0E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817" y="1976688"/>
            <a:ext cx="2981325" cy="1066800"/>
          </a:xfrm>
          <a:prstGeom prst="rect">
            <a:avLst/>
          </a:prstGeom>
        </p:spPr>
      </p:pic>
      <p:pic>
        <p:nvPicPr>
          <p:cNvPr id="22" name="Picture 21">
            <a:extLst>
              <a:ext uri="{FF2B5EF4-FFF2-40B4-BE49-F238E27FC236}">
                <a16:creationId xmlns:a16="http://schemas.microsoft.com/office/drawing/2014/main" id="{DC0786F8-66DA-93CF-D74F-B207A6862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978" y="3349961"/>
            <a:ext cx="1611810" cy="1184855"/>
          </a:xfrm>
          <a:prstGeom prst="rect">
            <a:avLst/>
          </a:prstGeom>
        </p:spPr>
      </p:pic>
      <p:grpSp>
        <p:nvGrpSpPr>
          <p:cNvPr id="23" name="Group 22">
            <a:extLst>
              <a:ext uri="{FF2B5EF4-FFF2-40B4-BE49-F238E27FC236}">
                <a16:creationId xmlns:a16="http://schemas.microsoft.com/office/drawing/2014/main" id="{E554F50D-E294-C7F0-AF98-D166AAA7A2C4}"/>
              </a:ext>
            </a:extLst>
          </p:cNvPr>
          <p:cNvGrpSpPr/>
          <p:nvPr/>
        </p:nvGrpSpPr>
        <p:grpSpPr>
          <a:xfrm>
            <a:off x="3657743" y="2975812"/>
            <a:ext cx="1356332" cy="1559003"/>
            <a:chOff x="1773694" y="1105637"/>
            <a:chExt cx="1356332" cy="1559003"/>
          </a:xfrm>
        </p:grpSpPr>
        <p:sp>
          <p:nvSpPr>
            <p:cNvPr id="24" name="Hexagon 23">
              <a:extLst>
                <a:ext uri="{FF2B5EF4-FFF2-40B4-BE49-F238E27FC236}">
                  <a16:creationId xmlns:a16="http://schemas.microsoft.com/office/drawing/2014/main" id="{6C2BFD1A-8BA1-3FDA-2B86-D504E7FE22A3}"/>
                </a:ext>
              </a:extLst>
            </p:cNvPr>
            <p:cNvSpPr/>
            <p:nvPr/>
          </p:nvSpPr>
          <p:spPr>
            <a:xfrm rot="5400000">
              <a:off x="1672358" y="1206973"/>
              <a:ext cx="1559003" cy="135633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a:extLst>
                <a:ext uri="{FF2B5EF4-FFF2-40B4-BE49-F238E27FC236}">
                  <a16:creationId xmlns:a16="http://schemas.microsoft.com/office/drawing/2014/main" id="{6029EC16-E378-40EA-2510-3E85C54F1ADB}"/>
                </a:ext>
              </a:extLst>
            </p:cNvPr>
            <p:cNvSpPr txBox="1"/>
            <p:nvPr/>
          </p:nvSpPr>
          <p:spPr>
            <a:xfrm>
              <a:off x="1985055" y="1348583"/>
              <a:ext cx="933608" cy="1073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Swap Gate</a:t>
              </a:r>
            </a:p>
          </p:txBody>
        </p:sp>
      </p:grpSp>
      <p:grpSp>
        <p:nvGrpSpPr>
          <p:cNvPr id="26" name="Group 25">
            <a:extLst>
              <a:ext uri="{FF2B5EF4-FFF2-40B4-BE49-F238E27FC236}">
                <a16:creationId xmlns:a16="http://schemas.microsoft.com/office/drawing/2014/main" id="{741CD4A9-50EF-3F15-E21B-DE56BF7F6E3A}"/>
              </a:ext>
            </a:extLst>
          </p:cNvPr>
          <p:cNvGrpSpPr/>
          <p:nvPr/>
        </p:nvGrpSpPr>
        <p:grpSpPr>
          <a:xfrm>
            <a:off x="5313984" y="3018140"/>
            <a:ext cx="1356332" cy="1516676"/>
            <a:chOff x="3364711" y="1147957"/>
            <a:chExt cx="1356332" cy="1516676"/>
          </a:xfrm>
        </p:grpSpPr>
        <p:sp>
          <p:nvSpPr>
            <p:cNvPr id="27" name="Hexagon 26">
              <a:extLst>
                <a:ext uri="{FF2B5EF4-FFF2-40B4-BE49-F238E27FC236}">
                  <a16:creationId xmlns:a16="http://schemas.microsoft.com/office/drawing/2014/main" id="{2C6ED3A6-2841-5D97-6C11-384B3FFC9396}"/>
                </a:ext>
              </a:extLst>
            </p:cNvPr>
            <p:cNvSpPr/>
            <p:nvPr/>
          </p:nvSpPr>
          <p:spPr>
            <a:xfrm rot="5400000">
              <a:off x="3284539" y="1228129"/>
              <a:ext cx="1516676" cy="135633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Hexagon 4">
              <a:extLst>
                <a:ext uri="{FF2B5EF4-FFF2-40B4-BE49-F238E27FC236}">
                  <a16:creationId xmlns:a16="http://schemas.microsoft.com/office/drawing/2014/main" id="{ACB48B7A-03EF-272A-B620-2BC27F7E59C4}"/>
                </a:ext>
              </a:extLst>
            </p:cNvPr>
            <p:cNvSpPr txBox="1"/>
            <p:nvPr/>
          </p:nvSpPr>
          <p:spPr>
            <a:xfrm>
              <a:off x="3578817" y="1387374"/>
              <a:ext cx="928120" cy="1037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p:txBody>
        </p:sp>
      </p:grpSp>
      <p:sp>
        <p:nvSpPr>
          <p:cNvPr id="29" name="TextBox 28">
            <a:extLst>
              <a:ext uri="{FF2B5EF4-FFF2-40B4-BE49-F238E27FC236}">
                <a16:creationId xmlns:a16="http://schemas.microsoft.com/office/drawing/2014/main" id="{B2D37791-D386-27E7-E987-69649DF6B103}"/>
              </a:ext>
            </a:extLst>
          </p:cNvPr>
          <p:cNvSpPr txBox="1"/>
          <p:nvPr/>
        </p:nvSpPr>
        <p:spPr>
          <a:xfrm>
            <a:off x="5590372" y="3422535"/>
            <a:ext cx="972891" cy="707886"/>
          </a:xfrm>
          <a:prstGeom prst="rect">
            <a:avLst/>
          </a:prstGeom>
          <a:noFill/>
        </p:spPr>
        <p:txBody>
          <a:bodyPr wrap="square" rtlCol="0">
            <a:spAutoFit/>
          </a:bodyPr>
          <a:lstStyle/>
          <a:p>
            <a:r>
              <a:rPr lang="en-IN" sz="2000" dirty="0">
                <a:solidFill>
                  <a:schemeClr val="bg1"/>
                </a:solidFill>
              </a:rPr>
              <a:t>Pauli’s X Gate</a:t>
            </a:r>
          </a:p>
        </p:txBody>
      </p:sp>
      <p:grpSp>
        <p:nvGrpSpPr>
          <p:cNvPr id="30" name="Group 29">
            <a:extLst>
              <a:ext uri="{FF2B5EF4-FFF2-40B4-BE49-F238E27FC236}">
                <a16:creationId xmlns:a16="http://schemas.microsoft.com/office/drawing/2014/main" id="{98E547BF-849C-3077-E949-9DA38BDC182C}"/>
              </a:ext>
            </a:extLst>
          </p:cNvPr>
          <p:cNvGrpSpPr/>
          <p:nvPr/>
        </p:nvGrpSpPr>
        <p:grpSpPr>
          <a:xfrm>
            <a:off x="6913365" y="3018140"/>
            <a:ext cx="1356332" cy="1559003"/>
            <a:chOff x="4875098" y="1220364"/>
            <a:chExt cx="1356332" cy="1559003"/>
          </a:xfrm>
        </p:grpSpPr>
        <p:sp>
          <p:nvSpPr>
            <p:cNvPr id="31" name="Hexagon 30">
              <a:extLst>
                <a:ext uri="{FF2B5EF4-FFF2-40B4-BE49-F238E27FC236}">
                  <a16:creationId xmlns:a16="http://schemas.microsoft.com/office/drawing/2014/main" id="{07EDE326-42AF-AEAE-C840-C876B172D608}"/>
                </a:ext>
              </a:extLst>
            </p:cNvPr>
            <p:cNvSpPr/>
            <p:nvPr/>
          </p:nvSpPr>
          <p:spPr>
            <a:xfrm rot="5400000">
              <a:off x="4773762" y="1321700"/>
              <a:ext cx="1559003" cy="135633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Hexagon 4">
              <a:extLst>
                <a:ext uri="{FF2B5EF4-FFF2-40B4-BE49-F238E27FC236}">
                  <a16:creationId xmlns:a16="http://schemas.microsoft.com/office/drawing/2014/main" id="{2857454A-F3EE-9FD7-3A6F-F9E307EB52E6}"/>
                </a:ext>
              </a:extLst>
            </p:cNvPr>
            <p:cNvSpPr txBox="1"/>
            <p:nvPr/>
          </p:nvSpPr>
          <p:spPr>
            <a:xfrm>
              <a:off x="5086459" y="1463310"/>
              <a:ext cx="933608" cy="1073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grpSp>
      <p:sp>
        <p:nvSpPr>
          <p:cNvPr id="36" name="TextBox 35">
            <a:extLst>
              <a:ext uri="{FF2B5EF4-FFF2-40B4-BE49-F238E27FC236}">
                <a16:creationId xmlns:a16="http://schemas.microsoft.com/office/drawing/2014/main" id="{6DA4D3E5-7DB7-E99B-3BBA-700BAE40F7BD}"/>
              </a:ext>
            </a:extLst>
          </p:cNvPr>
          <p:cNvSpPr txBox="1"/>
          <p:nvPr/>
        </p:nvSpPr>
        <p:spPr>
          <a:xfrm>
            <a:off x="7039817" y="3443699"/>
            <a:ext cx="1103426" cy="707886"/>
          </a:xfrm>
          <a:prstGeom prst="rect">
            <a:avLst/>
          </a:prstGeom>
          <a:noFill/>
        </p:spPr>
        <p:txBody>
          <a:bodyPr wrap="square" rtlCol="0">
            <a:spAutoFit/>
          </a:bodyPr>
          <a:lstStyle/>
          <a:p>
            <a:pPr algn="ctr"/>
            <a:r>
              <a:rPr lang="en-IN" sz="2000" dirty="0">
                <a:solidFill>
                  <a:schemeClr val="bg1"/>
                </a:solidFill>
              </a:rPr>
              <a:t> Toffoli   Gate</a:t>
            </a:r>
          </a:p>
        </p:txBody>
      </p:sp>
      <p:grpSp>
        <p:nvGrpSpPr>
          <p:cNvPr id="37" name="Group 36">
            <a:extLst>
              <a:ext uri="{FF2B5EF4-FFF2-40B4-BE49-F238E27FC236}">
                <a16:creationId xmlns:a16="http://schemas.microsoft.com/office/drawing/2014/main" id="{B0344049-4446-D2F8-C757-BC047870F187}"/>
              </a:ext>
            </a:extLst>
          </p:cNvPr>
          <p:cNvGrpSpPr/>
          <p:nvPr/>
        </p:nvGrpSpPr>
        <p:grpSpPr>
          <a:xfrm>
            <a:off x="4578957" y="4516997"/>
            <a:ext cx="1356332" cy="1559003"/>
            <a:chOff x="2618091" y="2646899"/>
            <a:chExt cx="1356332" cy="1559003"/>
          </a:xfrm>
        </p:grpSpPr>
        <p:sp>
          <p:nvSpPr>
            <p:cNvPr id="38" name="Hexagon 37">
              <a:extLst>
                <a:ext uri="{FF2B5EF4-FFF2-40B4-BE49-F238E27FC236}">
                  <a16:creationId xmlns:a16="http://schemas.microsoft.com/office/drawing/2014/main" id="{E3DADE1F-7B2C-0F90-3E5F-61B80888BC42}"/>
                </a:ext>
              </a:extLst>
            </p:cNvPr>
            <p:cNvSpPr/>
            <p:nvPr/>
          </p:nvSpPr>
          <p:spPr>
            <a:xfrm rot="5400000">
              <a:off x="2516755" y="2748235"/>
              <a:ext cx="1559003" cy="135633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Hexagon 4">
              <a:extLst>
                <a:ext uri="{FF2B5EF4-FFF2-40B4-BE49-F238E27FC236}">
                  <a16:creationId xmlns:a16="http://schemas.microsoft.com/office/drawing/2014/main" id="{DA358CCF-54AD-22D7-D85B-D970C1AB2E52}"/>
                </a:ext>
              </a:extLst>
            </p:cNvPr>
            <p:cNvSpPr txBox="1"/>
            <p:nvPr/>
          </p:nvSpPr>
          <p:spPr>
            <a:xfrm>
              <a:off x="2829452" y="2889845"/>
              <a:ext cx="933608" cy="1073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grpSp>
      <p:sp>
        <p:nvSpPr>
          <p:cNvPr id="43" name="TextBox 42">
            <a:extLst>
              <a:ext uri="{FF2B5EF4-FFF2-40B4-BE49-F238E27FC236}">
                <a16:creationId xmlns:a16="http://schemas.microsoft.com/office/drawing/2014/main" id="{E2FCB97A-B270-23A1-190C-7A722371A71B}"/>
              </a:ext>
            </a:extLst>
          </p:cNvPr>
          <p:cNvSpPr txBox="1"/>
          <p:nvPr/>
        </p:nvSpPr>
        <p:spPr>
          <a:xfrm>
            <a:off x="4790318" y="4913863"/>
            <a:ext cx="942536" cy="1015663"/>
          </a:xfrm>
          <a:prstGeom prst="rect">
            <a:avLst/>
          </a:prstGeom>
          <a:noFill/>
        </p:spPr>
        <p:txBody>
          <a:bodyPr wrap="square" rtlCol="0">
            <a:spAutoFit/>
          </a:bodyPr>
          <a:lstStyle/>
          <a:p>
            <a:pPr algn="ctr"/>
            <a:r>
              <a:rPr lang="en-IN" sz="2000" dirty="0" err="1">
                <a:solidFill>
                  <a:schemeClr val="bg1"/>
                </a:solidFill>
              </a:rPr>
              <a:t>Hadam-ard</a:t>
            </a:r>
            <a:r>
              <a:rPr lang="en-IN" sz="2000" dirty="0">
                <a:solidFill>
                  <a:schemeClr val="bg1"/>
                </a:solidFill>
              </a:rPr>
              <a:t> Gate</a:t>
            </a:r>
          </a:p>
        </p:txBody>
      </p:sp>
      <p:grpSp>
        <p:nvGrpSpPr>
          <p:cNvPr id="44" name="Group 43">
            <a:extLst>
              <a:ext uri="{FF2B5EF4-FFF2-40B4-BE49-F238E27FC236}">
                <a16:creationId xmlns:a16="http://schemas.microsoft.com/office/drawing/2014/main" id="{00A26946-EFB7-0DFA-7606-5E59A577A442}"/>
              </a:ext>
            </a:extLst>
          </p:cNvPr>
          <p:cNvGrpSpPr/>
          <p:nvPr/>
        </p:nvGrpSpPr>
        <p:grpSpPr>
          <a:xfrm>
            <a:off x="5992150" y="4499177"/>
            <a:ext cx="1356332" cy="1559003"/>
            <a:chOff x="4082931" y="2646899"/>
            <a:chExt cx="1356332" cy="1559003"/>
          </a:xfrm>
        </p:grpSpPr>
        <p:sp>
          <p:nvSpPr>
            <p:cNvPr id="45" name="Hexagon 44">
              <a:extLst>
                <a:ext uri="{FF2B5EF4-FFF2-40B4-BE49-F238E27FC236}">
                  <a16:creationId xmlns:a16="http://schemas.microsoft.com/office/drawing/2014/main" id="{EF526B54-46DB-3242-C703-62846FD6B576}"/>
                </a:ext>
              </a:extLst>
            </p:cNvPr>
            <p:cNvSpPr/>
            <p:nvPr/>
          </p:nvSpPr>
          <p:spPr>
            <a:xfrm rot="5400000">
              <a:off x="3981595" y="2748235"/>
              <a:ext cx="1559003" cy="135633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Hexagon 4">
              <a:extLst>
                <a:ext uri="{FF2B5EF4-FFF2-40B4-BE49-F238E27FC236}">
                  <a16:creationId xmlns:a16="http://schemas.microsoft.com/office/drawing/2014/main" id="{B3D8E884-1975-CDAA-D9C8-75DB9840EA00}"/>
                </a:ext>
              </a:extLst>
            </p:cNvPr>
            <p:cNvSpPr txBox="1"/>
            <p:nvPr/>
          </p:nvSpPr>
          <p:spPr>
            <a:xfrm>
              <a:off x="4294292" y="2889845"/>
              <a:ext cx="933608" cy="1073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Cnot Gate</a:t>
              </a:r>
            </a:p>
          </p:txBody>
        </p:sp>
      </p:grpSp>
      <p:pic>
        <p:nvPicPr>
          <p:cNvPr id="47" name="Picture 46">
            <a:extLst>
              <a:ext uri="{FF2B5EF4-FFF2-40B4-BE49-F238E27FC236}">
                <a16:creationId xmlns:a16="http://schemas.microsoft.com/office/drawing/2014/main" id="{5A76B7B8-8D87-E449-F47A-0FFC864E9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470" y="4914462"/>
            <a:ext cx="2163568" cy="915597"/>
          </a:xfrm>
          <a:prstGeom prst="rect">
            <a:avLst/>
          </a:prstGeom>
        </p:spPr>
      </p:pic>
      <p:pic>
        <p:nvPicPr>
          <p:cNvPr id="48" name="Picture 47">
            <a:extLst>
              <a:ext uri="{FF2B5EF4-FFF2-40B4-BE49-F238E27FC236}">
                <a16:creationId xmlns:a16="http://schemas.microsoft.com/office/drawing/2014/main" id="{E7A2BB8F-4D6E-DEE8-5E03-8555614D49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7752" y="4820090"/>
            <a:ext cx="1223889" cy="988902"/>
          </a:xfrm>
          <a:prstGeom prst="rect">
            <a:avLst/>
          </a:prstGeom>
        </p:spPr>
      </p:pic>
      <p:pic>
        <p:nvPicPr>
          <p:cNvPr id="49" name="Picture 48">
            <a:extLst>
              <a:ext uri="{FF2B5EF4-FFF2-40B4-BE49-F238E27FC236}">
                <a16:creationId xmlns:a16="http://schemas.microsoft.com/office/drawing/2014/main" id="{2DC5BA30-27D2-C5DE-9CA2-0456E6E607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1059" y="3285671"/>
            <a:ext cx="1312142" cy="1127792"/>
          </a:xfrm>
          <a:prstGeom prst="rect">
            <a:avLst/>
          </a:prstGeom>
        </p:spPr>
      </p:pic>
    </p:spTree>
    <p:extLst>
      <p:ext uri="{BB962C8B-B14F-4D97-AF65-F5344CB8AC3E}">
        <p14:creationId xmlns:p14="http://schemas.microsoft.com/office/powerpoint/2010/main" val="198397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ACB1-B704-E44A-798B-BF97C9DB8076}"/>
              </a:ext>
            </a:extLst>
          </p:cNvPr>
          <p:cNvSpPr>
            <a:spLocks noGrp="1"/>
          </p:cNvSpPr>
          <p:nvPr>
            <p:ph type="title"/>
          </p:nvPr>
        </p:nvSpPr>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PAULI-X GATE</a:t>
            </a:r>
            <a:endParaRPr lang="en-IN" sz="3600" b="1" dirty="0">
              <a:solidFill>
                <a:schemeClr val="accent2"/>
              </a:solidFill>
            </a:endParaRPr>
          </a:p>
        </p:txBody>
      </p:sp>
      <p:sp>
        <p:nvSpPr>
          <p:cNvPr id="3" name="Content Placeholder 2">
            <a:extLst>
              <a:ext uri="{FF2B5EF4-FFF2-40B4-BE49-F238E27FC236}">
                <a16:creationId xmlns:a16="http://schemas.microsoft.com/office/drawing/2014/main" id="{2E3B145C-476F-3213-B2EA-0667347F6743}"/>
              </a:ext>
            </a:extLst>
          </p:cNvPr>
          <p:cNvSpPr>
            <a:spLocks noGrp="1"/>
          </p:cNvSpPr>
          <p:nvPr>
            <p:ph idx="1"/>
          </p:nvPr>
        </p:nvSpPr>
        <p:spPr/>
        <p:txBody>
          <a:bodyPr/>
          <a:lstStyle/>
          <a:p>
            <a:pPr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Pauli-X gate= NOT gate i.e. when we give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as input we get output as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Whereas, when we give </a:t>
            </a:r>
            <a:r>
              <a:rPr lang="en-IN" dirty="0"/>
              <a:t>|</a:t>
            </a:r>
            <a:r>
              <a:rPr lang="en-IN" dirty="0">
                <a:solidFill>
                  <a:schemeClr val="tx1"/>
                </a:solidFill>
                <a:latin typeface="Times New Roman" panose="02020603050405020304" pitchFamily="18" charset="0"/>
                <a:cs typeface="Times New Roman" panose="02020603050405020304" pitchFamily="18" charset="0"/>
              </a:rPr>
              <a:t>1</a:t>
            </a:r>
            <a:r>
              <a:rPr lang="en-IN" dirty="0"/>
              <a:t>⟩</a:t>
            </a:r>
            <a:r>
              <a:rPr lang="en-IN" dirty="0">
                <a:solidFill>
                  <a:schemeClr val="tx1"/>
                </a:solidFill>
                <a:latin typeface="Times New Roman" panose="02020603050405020304" pitchFamily="18" charset="0"/>
                <a:cs typeface="Times New Roman" panose="02020603050405020304" pitchFamily="18" charset="0"/>
              </a:rPr>
              <a:t> as input after operation we get </a:t>
            </a:r>
            <a:r>
              <a:rPr lang="en-IN" dirty="0"/>
              <a:t>|</a:t>
            </a:r>
            <a:r>
              <a:rPr lang="en-IN" dirty="0">
                <a:solidFill>
                  <a:schemeClr val="tx1"/>
                </a:solidFill>
                <a:latin typeface="Times New Roman" panose="02020603050405020304" pitchFamily="18" charset="0"/>
                <a:cs typeface="Times New Roman" panose="02020603050405020304" pitchFamily="18" charset="0"/>
              </a:rPr>
              <a:t>0</a:t>
            </a:r>
            <a:r>
              <a:rPr lang="en-IN" dirty="0"/>
              <a:t>⟩</a:t>
            </a:r>
            <a:r>
              <a:rPr lang="en-IN" dirty="0">
                <a:solidFill>
                  <a:schemeClr val="tx1"/>
                </a:solidFill>
                <a:latin typeface="Times New Roman" panose="02020603050405020304" pitchFamily="18" charset="0"/>
                <a:cs typeface="Times New Roman" panose="02020603050405020304" pitchFamily="18" charset="0"/>
              </a:rPr>
              <a:t> as output.</a:t>
            </a:r>
          </a:p>
          <a:p>
            <a:pPr marL="0" indent="0">
              <a:buNone/>
            </a:pPr>
            <a:endParaRPr lang="en-IN" dirty="0"/>
          </a:p>
        </p:txBody>
      </p:sp>
      <p:pic>
        <p:nvPicPr>
          <p:cNvPr id="4" name="Picture 3">
            <a:extLst>
              <a:ext uri="{FF2B5EF4-FFF2-40B4-BE49-F238E27FC236}">
                <a16:creationId xmlns:a16="http://schemas.microsoft.com/office/drawing/2014/main" id="{443CDC01-B1F8-BE90-AC13-4533577E8808}"/>
              </a:ext>
            </a:extLst>
          </p:cNvPr>
          <p:cNvPicPr>
            <a:picLocks noChangeAspect="1"/>
          </p:cNvPicPr>
          <p:nvPr/>
        </p:nvPicPr>
        <p:blipFill>
          <a:blip r:embed="rId2"/>
          <a:stretch>
            <a:fillRect/>
          </a:stretch>
        </p:blipFill>
        <p:spPr>
          <a:xfrm>
            <a:off x="1860058" y="3015932"/>
            <a:ext cx="4191974" cy="2342044"/>
          </a:xfrm>
          <a:prstGeom prst="rect">
            <a:avLst/>
          </a:prstGeom>
        </p:spPr>
      </p:pic>
      <p:pic>
        <p:nvPicPr>
          <p:cNvPr id="5" name="Picture 4">
            <a:extLst>
              <a:ext uri="{FF2B5EF4-FFF2-40B4-BE49-F238E27FC236}">
                <a16:creationId xmlns:a16="http://schemas.microsoft.com/office/drawing/2014/main" id="{80B52D86-81A9-1871-85F6-90ABACA33517}"/>
              </a:ext>
            </a:extLst>
          </p:cNvPr>
          <p:cNvPicPr>
            <a:picLocks noChangeAspect="1"/>
          </p:cNvPicPr>
          <p:nvPr/>
        </p:nvPicPr>
        <p:blipFill rotWithShape="1">
          <a:blip r:embed="rId3"/>
          <a:srcRect t="13030" r="1332" b="5753"/>
          <a:stretch>
            <a:fillRect/>
          </a:stretch>
        </p:blipFill>
        <p:spPr>
          <a:xfrm>
            <a:off x="6365631" y="2985968"/>
            <a:ext cx="4790049" cy="2401972"/>
          </a:xfrm>
          <a:prstGeom prst="rect">
            <a:avLst/>
          </a:prstGeom>
        </p:spPr>
      </p:pic>
    </p:spTree>
    <p:extLst>
      <p:ext uri="{BB962C8B-B14F-4D97-AF65-F5344CB8AC3E}">
        <p14:creationId xmlns:p14="http://schemas.microsoft.com/office/powerpoint/2010/main" val="11144593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4559</TotalTime>
  <Words>2259</Words>
  <Application>Microsoft Office PowerPoint</Application>
  <PresentationFormat>Widescreen</PresentationFormat>
  <Paragraphs>396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Söhne</vt:lpstr>
      <vt:lpstr>Arial</vt:lpstr>
      <vt:lpstr>Calibri</vt:lpstr>
      <vt:lpstr>Calibri Light</vt:lpstr>
      <vt:lpstr>Times New Roman</vt:lpstr>
      <vt:lpstr>Wingdings</vt:lpstr>
      <vt:lpstr>Retrospect</vt:lpstr>
      <vt:lpstr>Bonam Venkata Chalamayya Engineering College (Autonomous) </vt:lpstr>
      <vt:lpstr>CONTENTS</vt:lpstr>
      <vt:lpstr>ABSTRACT</vt:lpstr>
      <vt:lpstr>INTRODUCTION TO QUANTUM COMPUTING</vt:lpstr>
      <vt:lpstr>WORKING OF QUANTUM COMPUTERS</vt:lpstr>
      <vt:lpstr>QUANTUM vs CLASSICAL COMPUTING</vt:lpstr>
      <vt:lpstr>CLASSICAL GATES AND QUANTUM GATES</vt:lpstr>
      <vt:lpstr>TYPES OF QUANTUM GATES</vt:lpstr>
      <vt:lpstr>PAULI-X GATE</vt:lpstr>
      <vt:lpstr>CONTROLLED-NOT GATE</vt:lpstr>
      <vt:lpstr>HADAMARD GATE</vt:lpstr>
      <vt:lpstr>TOFFOLI GATE</vt:lpstr>
      <vt:lpstr>SWAP GATE</vt:lpstr>
      <vt:lpstr>FAULT TOLERANCE</vt:lpstr>
      <vt:lpstr>FAULT TOLERANT GATES</vt:lpstr>
      <vt:lpstr>PowerPoint Presentation</vt:lpstr>
      <vt:lpstr>FULL ADDER CIRCUIT USING REVERSIBLE GATES</vt:lpstr>
      <vt:lpstr>FULL ADDER TRUTH TABLE</vt:lpstr>
      <vt:lpstr>SOFTWARE REQUIREMENT</vt:lpstr>
      <vt:lpstr>QUANTUM EQUIVALENT OF IG GATE</vt:lpstr>
      <vt:lpstr>PROPOSED FAULT TOLERANT FULL ADDER CIRCUIT</vt:lpstr>
      <vt:lpstr>PROPOSED WORK Vs EXISTING WORK</vt:lpstr>
      <vt:lpstr>IMPLEMENTATION: QUANTUM INSPIRE</vt:lpstr>
      <vt:lpstr>IG IMPLEMENTATION : QUANTUM INSPIRE</vt:lpstr>
      <vt:lpstr>CONCLUSION</vt:lpstr>
      <vt:lpstr>Advantages &amp; Applications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Bonam Venkata Chalamayya Engineering College (Autonomous)</dc:title>
  <dc:creator>ayyappanakkala143@gmail.com</dc:creator>
  <cp:lastModifiedBy>AYYAPPA AKKALA</cp:lastModifiedBy>
  <cp:revision>11</cp:revision>
  <dcterms:created xsi:type="dcterms:W3CDTF">2023-02-21T14:44:54Z</dcterms:created>
  <dcterms:modified xsi:type="dcterms:W3CDTF">2023-04-03T02:12:10Z</dcterms:modified>
</cp:coreProperties>
</file>