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06AC-B19A-48DF-A9F6-AC18E23450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5B6A87-FCB8-4F21-9C0D-01E64F73290B}">
      <dgm:prSet custT="1"/>
      <dgm:spPr/>
      <dgm:t>
        <a:bodyPr/>
        <a:lstStyle/>
        <a:p>
          <a:r>
            <a:rPr lang="en-US" sz="1400" b="1" i="0" baseline="0" dirty="0">
              <a:solidFill>
                <a:schemeClr val="accent6">
                  <a:lumMod val="75000"/>
                </a:schemeClr>
              </a:solidFill>
            </a:rPr>
            <a:t>1. YOLOv8 (You Only Look Once version 8)</a:t>
          </a:r>
          <a:br>
            <a:rPr lang="en-US" sz="1400" b="1" i="0" baseline="0" dirty="0">
              <a:solidFill>
                <a:schemeClr val="accent6">
                  <a:lumMod val="75000"/>
                </a:schemeClr>
              </a:solidFill>
            </a:rPr>
          </a:br>
          <a:r>
            <a:rPr lang="en-US" sz="1050" b="1" i="0" baseline="0" dirty="0">
              <a:solidFill>
                <a:schemeClr val="tx1"/>
              </a:solidFill>
            </a:rPr>
            <a:t>Description</a:t>
          </a:r>
          <a:r>
            <a:rPr lang="en-US" sz="1050" b="0" i="0" baseline="0" dirty="0">
              <a:solidFill>
                <a:schemeClr val="tx1"/>
              </a:solidFill>
            </a:rPr>
            <a:t>: YOLOv8 is a state-of-the-art real-time object detection model. It is known for its speed and accuracy.</a:t>
          </a:r>
          <a:br>
            <a:rPr lang="en-US" sz="1050" b="0" i="0" baseline="0" dirty="0">
              <a:solidFill>
                <a:schemeClr val="tx1"/>
              </a:solidFill>
            </a:rPr>
          </a:br>
          <a:r>
            <a:rPr lang="en-US" sz="1050" b="1" i="0" baseline="0" dirty="0">
              <a:solidFill>
                <a:schemeClr val="tx1"/>
              </a:solidFill>
            </a:rPr>
            <a:t>Usage</a:t>
          </a:r>
          <a:r>
            <a:rPr lang="en-US" sz="1050" b="0" i="0" baseline="0" dirty="0">
              <a:solidFill>
                <a:schemeClr val="tx1"/>
              </a:solidFill>
            </a:rPr>
            <a:t>: Training an object detection model using labeled images. YOLOv8 uses a specific format for labels and images, requiring careful preparation of datasets.</a:t>
          </a:r>
          <a:endParaRPr lang="en-IN" sz="1050" dirty="0">
            <a:solidFill>
              <a:schemeClr val="tx1"/>
            </a:solidFill>
          </a:endParaRPr>
        </a:p>
      </dgm:t>
    </dgm:pt>
    <dgm:pt modelId="{710C037B-0D48-482B-A682-E6AB5EDFD1EE}" type="parTrans" cxnId="{BB692F93-67A8-4D17-8D41-BFF78E9DA187}">
      <dgm:prSet/>
      <dgm:spPr/>
      <dgm:t>
        <a:bodyPr/>
        <a:lstStyle/>
        <a:p>
          <a:endParaRPr lang="en-IN"/>
        </a:p>
      </dgm:t>
    </dgm:pt>
    <dgm:pt modelId="{3A42CE7F-816E-4115-BB7D-C9B5082682C4}" type="sibTrans" cxnId="{BB692F93-67A8-4D17-8D41-BFF78E9DA187}">
      <dgm:prSet/>
      <dgm:spPr/>
      <dgm:t>
        <a:bodyPr/>
        <a:lstStyle/>
        <a:p>
          <a:endParaRPr lang="en-IN"/>
        </a:p>
      </dgm:t>
    </dgm:pt>
    <dgm:pt modelId="{A50D6FC8-6881-4E35-AD5E-D12F4A4B2AE0}">
      <dgm:prSet custT="1"/>
      <dgm:spPr/>
      <dgm:t>
        <a:bodyPr/>
        <a:lstStyle/>
        <a:p>
          <a:r>
            <a:rPr lang="en-US" sz="1400" b="1" i="0" baseline="0" dirty="0">
              <a:solidFill>
                <a:schemeClr val="accent6">
                  <a:lumMod val="75000"/>
                </a:schemeClr>
              </a:solidFill>
            </a:rPr>
            <a:t>2. Google Drive</a:t>
          </a:r>
          <a:br>
            <a:rPr lang="en-US" sz="1050" b="1" i="0" baseline="0" dirty="0"/>
          </a:br>
          <a:r>
            <a:rPr lang="en-US" sz="1050" b="1" i="0" baseline="0" dirty="0">
              <a:solidFill>
                <a:schemeClr val="tx1"/>
              </a:solidFill>
            </a:rPr>
            <a:t>Description</a:t>
          </a:r>
          <a:r>
            <a:rPr lang="en-US" sz="1050" b="0" i="0" baseline="0" dirty="0">
              <a:solidFill>
                <a:schemeClr val="tx1"/>
              </a:solidFill>
            </a:rPr>
            <a:t>: A cloud storage service by Google.</a:t>
          </a:r>
          <a:br>
            <a:rPr lang="en-US" sz="1050" b="0" i="0" baseline="0" dirty="0">
              <a:solidFill>
                <a:schemeClr val="tx1"/>
              </a:solidFill>
            </a:rPr>
          </a:br>
          <a:r>
            <a:rPr lang="en-US" sz="1050" b="0" i="0" baseline="0" dirty="0">
              <a:solidFill>
                <a:schemeClr val="tx1"/>
              </a:solidFill>
            </a:rPr>
            <a:t>Usage: Storing and sharing datasets (images and labels) for your project. You've provided links to files stored on Google Drive, which include images and possibly label files.</a:t>
          </a:r>
        </a:p>
      </dgm:t>
    </dgm:pt>
    <dgm:pt modelId="{12F0C1C5-A6C6-4923-8CFC-FA1FD1F11740}" type="parTrans" cxnId="{40A2B5BD-2D0C-4142-A6CF-00AD95AA079F}">
      <dgm:prSet/>
      <dgm:spPr/>
      <dgm:t>
        <a:bodyPr/>
        <a:lstStyle/>
        <a:p>
          <a:endParaRPr lang="en-IN"/>
        </a:p>
      </dgm:t>
    </dgm:pt>
    <dgm:pt modelId="{7BF5B884-3696-453A-9609-7F815B3BAB12}" type="sibTrans" cxnId="{40A2B5BD-2D0C-4142-A6CF-00AD95AA079F}">
      <dgm:prSet/>
      <dgm:spPr/>
      <dgm:t>
        <a:bodyPr/>
        <a:lstStyle/>
        <a:p>
          <a:endParaRPr lang="en-IN"/>
        </a:p>
      </dgm:t>
    </dgm:pt>
    <dgm:pt modelId="{9016D792-AF42-40A0-BE49-CCB658E36807}">
      <dgm:prSet custT="1"/>
      <dgm:spPr/>
      <dgm:t>
        <a:bodyPr/>
        <a:lstStyle/>
        <a:p>
          <a:endParaRPr lang="en-US" sz="1400" b="1" i="0" baseline="0" dirty="0">
            <a:solidFill>
              <a:srgbClr val="DF8C8C"/>
            </a:solidFill>
          </a:endParaRPr>
        </a:p>
        <a:p>
          <a:endParaRPr lang="en-US" sz="1400" b="1" i="0" baseline="0" dirty="0">
            <a:solidFill>
              <a:srgbClr val="DF8C8C"/>
            </a:solidFill>
          </a:endParaRPr>
        </a:p>
        <a:p>
          <a:endParaRPr lang="en-US" sz="1400" b="1" i="0" baseline="0" dirty="0">
            <a:solidFill>
              <a:srgbClr val="DF8C8C"/>
            </a:solidFill>
          </a:endParaRPr>
        </a:p>
        <a:p>
          <a:r>
            <a:rPr lang="en-US" sz="1400" b="1" i="0" baseline="0" dirty="0">
              <a:solidFill>
                <a:schemeClr val="accent6">
                  <a:lumMod val="75000"/>
                </a:schemeClr>
              </a:solidFill>
            </a:rPr>
            <a:t>3. Label Files (YOLO Format)</a:t>
          </a:r>
          <a:br>
            <a:rPr lang="en-US" sz="1050" b="1" i="0" baseline="0" dirty="0"/>
          </a:br>
          <a:r>
            <a:rPr lang="en-US" sz="1050" b="0" i="0" baseline="0" dirty="0">
              <a:solidFill>
                <a:schemeClr val="tx1"/>
              </a:solidFill>
            </a:rPr>
            <a:t>Description: Text files that contain annotation data for object detection. Each line in a file corresponds to one object, with the format: &lt;</a:t>
          </a:r>
          <a:r>
            <a:rPr lang="en-US" sz="1050" b="0" i="0" baseline="0" dirty="0" err="1">
              <a:solidFill>
                <a:schemeClr val="tx1"/>
              </a:solidFill>
            </a:rPr>
            <a:t>class_id</a:t>
          </a:r>
          <a:r>
            <a:rPr lang="en-US" sz="1050" b="0" i="0" baseline="0" dirty="0">
              <a:solidFill>
                <a:schemeClr val="tx1"/>
              </a:solidFill>
            </a:rPr>
            <a:t>&gt; &lt;</a:t>
          </a:r>
          <a:r>
            <a:rPr lang="en-US" sz="1050" b="0" i="0" baseline="0" dirty="0" err="1">
              <a:solidFill>
                <a:schemeClr val="tx1"/>
              </a:solidFill>
            </a:rPr>
            <a:t>x_center</a:t>
          </a:r>
          <a:r>
            <a:rPr lang="en-US" sz="1050" b="0" i="0" baseline="0" dirty="0">
              <a:solidFill>
                <a:schemeClr val="tx1"/>
              </a:solidFill>
            </a:rPr>
            <a:t>&gt; &lt;</a:t>
          </a:r>
          <a:r>
            <a:rPr lang="en-US" sz="1050" b="0" i="0" baseline="0" dirty="0" err="1">
              <a:solidFill>
                <a:schemeClr val="tx1"/>
              </a:solidFill>
            </a:rPr>
            <a:t>y_center</a:t>
          </a:r>
          <a:r>
            <a:rPr lang="en-US" sz="1050" b="0" i="0" baseline="0" dirty="0">
              <a:solidFill>
                <a:schemeClr val="tx1"/>
              </a:solidFill>
            </a:rPr>
            <a:t>&gt; &lt;width&gt; &lt;height&gt;</a:t>
          </a:r>
          <a:br>
            <a:rPr lang="en-US" sz="1050" b="0" i="0" baseline="0" dirty="0">
              <a:solidFill>
                <a:schemeClr val="tx1"/>
              </a:solidFill>
            </a:rPr>
          </a:br>
          <a:r>
            <a:rPr lang="en-US" sz="1050" b="0" i="0" baseline="0" dirty="0">
              <a:solidFill>
                <a:schemeClr val="tx1"/>
              </a:solidFill>
            </a:rPr>
            <a:t>Usage: These files are necessary for training the YOLOv8 model, and they need to be correctly formatted and placed in the directories.</a:t>
          </a:r>
        </a:p>
        <a:p>
          <a:r>
            <a:rPr lang="en-US" sz="1050" b="0" i="0" baseline="0" dirty="0"/>
            <a:t>directories</a:t>
          </a:r>
        </a:p>
        <a:p>
          <a:endParaRPr lang="en-US" sz="1050" b="0" i="0" baseline="0" dirty="0"/>
        </a:p>
        <a:p>
          <a:endParaRPr lang="en-US" sz="1050" b="0" i="0" baseline="0" dirty="0"/>
        </a:p>
        <a:p>
          <a:r>
            <a:rPr lang="en-US" sz="1050" b="0" i="0" baseline="0" dirty="0"/>
            <a:t> directories.</a:t>
          </a:r>
          <a:endParaRPr lang="en-IN" sz="1050" dirty="0"/>
        </a:p>
      </dgm:t>
    </dgm:pt>
    <dgm:pt modelId="{F6575935-48DB-4F86-9A3A-2E0B2BA98FFE}" type="parTrans" cxnId="{0FAAABC8-896F-42DA-966B-3A509255AA07}">
      <dgm:prSet/>
      <dgm:spPr/>
      <dgm:t>
        <a:bodyPr/>
        <a:lstStyle/>
        <a:p>
          <a:endParaRPr lang="en-IN"/>
        </a:p>
      </dgm:t>
    </dgm:pt>
    <dgm:pt modelId="{E66344F1-AD3A-4BCC-BC8F-17EF755027DD}" type="sibTrans" cxnId="{0FAAABC8-896F-42DA-966B-3A509255AA07}">
      <dgm:prSet/>
      <dgm:spPr/>
      <dgm:t>
        <a:bodyPr/>
        <a:lstStyle/>
        <a:p>
          <a:endParaRPr lang="en-IN"/>
        </a:p>
      </dgm:t>
    </dgm:pt>
    <dgm:pt modelId="{C8EF6EDA-E1DD-4588-8762-532CBD751F41}">
      <dgm:prSet custT="1"/>
      <dgm:spPr/>
      <dgm:t>
        <a:bodyPr/>
        <a:lstStyle/>
        <a:p>
          <a:r>
            <a:rPr lang="en-IN" sz="1400" b="1" dirty="0">
              <a:solidFill>
                <a:schemeClr val="accent6">
                  <a:lumMod val="75000"/>
                </a:schemeClr>
              </a:solidFill>
            </a:rPr>
            <a:t>4. Python Scripts</a:t>
          </a:r>
          <a:br>
            <a:rPr lang="en-IN" sz="1050" b="1" dirty="0"/>
          </a:br>
          <a:r>
            <a:rPr lang="en-US" sz="1050" b="0" dirty="0">
              <a:solidFill>
                <a:schemeClr val="tx1"/>
              </a:solidFill>
            </a:rPr>
            <a:t>Description</a:t>
          </a:r>
          <a:r>
            <a:rPr lang="en-US" sz="1050" dirty="0">
              <a:solidFill>
                <a:schemeClr val="tx1"/>
              </a:solidFill>
            </a:rPr>
            <a:t>: Custom scripts to verify and preprocess datasets.</a:t>
          </a:r>
          <a:br>
            <a:rPr lang="en-US" sz="1050" dirty="0">
              <a:solidFill>
                <a:schemeClr val="tx1"/>
              </a:solidFill>
            </a:rPr>
          </a:br>
          <a:r>
            <a:rPr lang="en-US" sz="1050" b="1" dirty="0">
              <a:solidFill>
                <a:schemeClr val="tx1"/>
              </a:solidFill>
            </a:rPr>
            <a:t>Usage</a:t>
          </a:r>
          <a:r>
            <a:rPr lang="en-US" sz="1050" dirty="0">
              <a:solidFill>
                <a:schemeClr val="tx1"/>
              </a:solidFill>
            </a:rPr>
            <a:t>: Checking the existence and format of label files, normalizing coordinates, and ensuring the directory structure is correct.</a:t>
          </a:r>
          <a:endParaRPr lang="en-IN" sz="1050" dirty="0">
            <a:solidFill>
              <a:schemeClr val="tx1"/>
            </a:solidFill>
          </a:endParaRPr>
        </a:p>
      </dgm:t>
    </dgm:pt>
    <dgm:pt modelId="{CB1F4DC6-CA9F-455E-9998-61A80E400476}" type="parTrans" cxnId="{A13D13CD-5E08-4294-9F4E-B7023DC67732}">
      <dgm:prSet/>
      <dgm:spPr/>
      <dgm:t>
        <a:bodyPr/>
        <a:lstStyle/>
        <a:p>
          <a:endParaRPr lang="en-IN"/>
        </a:p>
      </dgm:t>
    </dgm:pt>
    <dgm:pt modelId="{2DD554A7-8F48-443A-A9AB-A5571980A856}" type="sibTrans" cxnId="{A13D13CD-5E08-4294-9F4E-B7023DC67732}">
      <dgm:prSet/>
      <dgm:spPr/>
      <dgm:t>
        <a:bodyPr/>
        <a:lstStyle/>
        <a:p>
          <a:endParaRPr lang="en-IN"/>
        </a:p>
      </dgm:t>
    </dgm:pt>
    <dgm:pt modelId="{3BE50D21-617D-4E0B-920D-96A026EBD10E}">
      <dgm:prSet custT="1"/>
      <dgm:spPr/>
      <dgm:t>
        <a:bodyPr/>
        <a:lstStyle/>
        <a:p>
          <a:r>
            <a:rPr lang="en-IN" sz="1400" b="1" dirty="0">
              <a:solidFill>
                <a:schemeClr val="accent6">
                  <a:lumMod val="75000"/>
                </a:schemeClr>
              </a:solidFill>
            </a:rPr>
            <a:t>5 . </a:t>
          </a:r>
          <a:r>
            <a:rPr lang="en-US" sz="1400" b="1" dirty="0">
              <a:solidFill>
                <a:schemeClr val="accent6">
                  <a:lumMod val="75000"/>
                </a:schemeClr>
              </a:solidFill>
            </a:rPr>
            <a:t>CVAT (Computer Vision Annotation Tool)</a:t>
          </a:r>
          <a:br>
            <a:rPr lang="en-US" sz="1400" b="1" dirty="0">
              <a:solidFill>
                <a:srgbClr val="DF8C8C"/>
              </a:solidFill>
            </a:rPr>
          </a:br>
          <a:r>
            <a:rPr lang="en-US" sz="1050" b="1" dirty="0">
              <a:solidFill>
                <a:schemeClr val="tx1"/>
              </a:solidFill>
            </a:rPr>
            <a:t>Description</a:t>
          </a:r>
          <a:r>
            <a:rPr lang="en-US" sz="1050" dirty="0">
              <a:solidFill>
                <a:schemeClr val="tx1"/>
              </a:solidFill>
            </a:rPr>
            <a:t>: CVAT is an open-source tool designed for annotating video and image data for computer vision tasks.</a:t>
          </a:r>
          <a:br>
            <a:rPr lang="en-US" sz="1050" dirty="0">
              <a:solidFill>
                <a:schemeClr val="tx1"/>
              </a:solidFill>
            </a:rPr>
          </a:br>
          <a:r>
            <a:rPr lang="en-US" sz="1050" b="1" dirty="0">
              <a:solidFill>
                <a:schemeClr val="tx1"/>
              </a:solidFill>
            </a:rPr>
            <a:t>Usage</a:t>
          </a:r>
          <a:r>
            <a:rPr lang="en-US" sz="1050" dirty="0">
              <a:solidFill>
                <a:schemeClr val="tx1"/>
              </a:solidFill>
            </a:rPr>
            <a:t>: It is used to create, manage, and export accurate and detailed annotations (bounding boxes, polygons, points, etc.) for training machine learning models in various computer vision applications.</a:t>
          </a:r>
          <a:endParaRPr lang="en-IN" sz="1050" dirty="0">
            <a:solidFill>
              <a:schemeClr val="tx1"/>
            </a:solidFill>
          </a:endParaRPr>
        </a:p>
      </dgm:t>
    </dgm:pt>
    <dgm:pt modelId="{3D9E1F09-1411-4F52-800E-A82827522E15}" type="parTrans" cxnId="{AC9A6876-D752-4BFA-AE3D-04C47B89C892}">
      <dgm:prSet/>
      <dgm:spPr/>
      <dgm:t>
        <a:bodyPr/>
        <a:lstStyle/>
        <a:p>
          <a:endParaRPr lang="en-IN"/>
        </a:p>
      </dgm:t>
    </dgm:pt>
    <dgm:pt modelId="{DE84C652-FEDF-42FB-B55A-13F3B906DE63}" type="sibTrans" cxnId="{AC9A6876-D752-4BFA-AE3D-04C47B89C892}">
      <dgm:prSet/>
      <dgm:spPr/>
      <dgm:t>
        <a:bodyPr/>
        <a:lstStyle/>
        <a:p>
          <a:endParaRPr lang="en-IN"/>
        </a:p>
      </dgm:t>
    </dgm:pt>
    <dgm:pt modelId="{EC5D96DE-4A2B-404B-837A-AE2511428923}" type="pres">
      <dgm:prSet presAssocID="{AB5106AC-B19A-48DF-A9F6-AC18E2345081}" presName="Name0" presStyleCnt="0">
        <dgm:presLayoutVars>
          <dgm:dir/>
          <dgm:animLvl val="lvl"/>
          <dgm:resizeHandles val="exact"/>
        </dgm:presLayoutVars>
      </dgm:prSet>
      <dgm:spPr/>
    </dgm:pt>
    <dgm:pt modelId="{ABFCE156-5E8A-4343-B6F6-D8799472084B}" type="pres">
      <dgm:prSet presAssocID="{C05B6A87-FCB8-4F21-9C0D-01E64F73290B}" presName="linNode" presStyleCnt="0"/>
      <dgm:spPr/>
    </dgm:pt>
    <dgm:pt modelId="{DE0671B5-8450-4DF1-BF55-A18A4D402836}" type="pres">
      <dgm:prSet presAssocID="{C05B6A87-FCB8-4F21-9C0D-01E64F73290B}" presName="parentText" presStyleLbl="node1" presStyleIdx="0" presStyleCnt="5" custScaleX="124122" custScaleY="2000000" custLinFactY="459219" custLinFactNeighborX="-73124" custLinFactNeighborY="500000">
        <dgm:presLayoutVars>
          <dgm:chMax val="1"/>
          <dgm:bulletEnabled val="1"/>
        </dgm:presLayoutVars>
      </dgm:prSet>
      <dgm:spPr/>
    </dgm:pt>
    <dgm:pt modelId="{3D9876F7-AC4F-4897-AC60-0C0BEABA87F1}" type="pres">
      <dgm:prSet presAssocID="{3A42CE7F-816E-4115-BB7D-C9B5082682C4}" presName="sp" presStyleCnt="0"/>
      <dgm:spPr/>
    </dgm:pt>
    <dgm:pt modelId="{06221576-4575-4474-AFBD-39E335722604}" type="pres">
      <dgm:prSet presAssocID="{A50D6FC8-6881-4E35-AD5E-D12F4A4B2AE0}" presName="linNode" presStyleCnt="0"/>
      <dgm:spPr/>
    </dgm:pt>
    <dgm:pt modelId="{4CB1AF7C-60CE-4016-9D40-8651675D6886}" type="pres">
      <dgm:prSet presAssocID="{A50D6FC8-6881-4E35-AD5E-D12F4A4B2AE0}" presName="parentText" presStyleLbl="node1" presStyleIdx="1" presStyleCnt="5" custScaleX="121188" custScaleY="2000000" custLinFactY="897526" custLinFactNeighborX="-71326" custLinFactNeighborY="900000">
        <dgm:presLayoutVars>
          <dgm:chMax val="1"/>
          <dgm:bulletEnabled val="1"/>
        </dgm:presLayoutVars>
      </dgm:prSet>
      <dgm:spPr/>
    </dgm:pt>
    <dgm:pt modelId="{2BF986D5-6ACE-411A-B9E9-567509FB414D}" type="pres">
      <dgm:prSet presAssocID="{7BF5B884-3696-453A-9609-7F815B3BAB12}" presName="sp" presStyleCnt="0"/>
      <dgm:spPr/>
    </dgm:pt>
    <dgm:pt modelId="{34A38DCD-F0B7-4C4C-A829-40DF97D9B76D}" type="pres">
      <dgm:prSet presAssocID="{9016D792-AF42-40A0-BE49-CCB658E36807}" presName="linNode" presStyleCnt="0"/>
      <dgm:spPr/>
    </dgm:pt>
    <dgm:pt modelId="{7F8A1F38-8191-47AA-BDDF-EECB79098652}" type="pres">
      <dgm:prSet presAssocID="{9016D792-AF42-40A0-BE49-CCB658E36807}" presName="parentText" presStyleLbl="node1" presStyleIdx="2" presStyleCnt="5" custScaleX="117923" custScaleY="2000000" custLinFactY="1348722" custLinFactNeighborX="-71642" custLinFactNeighborY="1400000">
        <dgm:presLayoutVars>
          <dgm:chMax val="1"/>
          <dgm:bulletEnabled val="1"/>
        </dgm:presLayoutVars>
      </dgm:prSet>
      <dgm:spPr/>
    </dgm:pt>
    <dgm:pt modelId="{6E4D5E58-DF7A-4BA0-9629-87BAB77CA44F}" type="pres">
      <dgm:prSet presAssocID="{E66344F1-AD3A-4BCC-BC8F-17EF755027DD}" presName="sp" presStyleCnt="0"/>
      <dgm:spPr/>
    </dgm:pt>
    <dgm:pt modelId="{40485465-D6A7-4CC0-B1E8-8A07954DA064}" type="pres">
      <dgm:prSet presAssocID="{C8EF6EDA-E1DD-4588-8762-532CBD751F41}" presName="linNode" presStyleCnt="0"/>
      <dgm:spPr/>
    </dgm:pt>
    <dgm:pt modelId="{4CEF9565-2D4E-4A1C-815B-272FCC09E200}" type="pres">
      <dgm:prSet presAssocID="{C8EF6EDA-E1DD-4588-8762-532CBD751F41}" presName="parentText" presStyleLbl="node1" presStyleIdx="3" presStyleCnt="5" custScaleX="114035" custScaleY="1768517" custLinFactY="-1700000" custLinFactNeighborX="60316" custLinFactNeighborY="-1725712">
        <dgm:presLayoutVars>
          <dgm:chMax val="1"/>
          <dgm:bulletEnabled val="1"/>
        </dgm:presLayoutVars>
      </dgm:prSet>
      <dgm:spPr/>
    </dgm:pt>
    <dgm:pt modelId="{E29D10DB-D874-47F1-993B-D42F0100B4C9}" type="pres">
      <dgm:prSet presAssocID="{2DD554A7-8F48-443A-A9AB-A5571980A856}" presName="sp" presStyleCnt="0"/>
      <dgm:spPr/>
    </dgm:pt>
    <dgm:pt modelId="{5E96749A-8B22-4D39-ABF5-57DAFD9827C6}" type="pres">
      <dgm:prSet presAssocID="{3BE50D21-617D-4E0B-920D-96A026EBD10E}" presName="linNode" presStyleCnt="0"/>
      <dgm:spPr/>
    </dgm:pt>
    <dgm:pt modelId="{4309E518-5595-4714-8C41-BB662D493C68}" type="pres">
      <dgm:prSet presAssocID="{3BE50D21-617D-4E0B-920D-96A026EBD10E}" presName="parentText" presStyleLbl="node1" presStyleIdx="4" presStyleCnt="5" custScaleX="109672" custScaleY="2000000" custLinFactY="-1100000" custLinFactNeighborX="62270" custLinFactNeighborY="-1181886">
        <dgm:presLayoutVars>
          <dgm:chMax val="1"/>
          <dgm:bulletEnabled val="1"/>
        </dgm:presLayoutVars>
      </dgm:prSet>
      <dgm:spPr/>
    </dgm:pt>
  </dgm:ptLst>
  <dgm:cxnLst>
    <dgm:cxn modelId="{7CEC3819-D4DC-4EB0-AF2C-D58CBC4FBE78}" type="presOf" srcId="{C8EF6EDA-E1DD-4588-8762-532CBD751F41}" destId="{4CEF9565-2D4E-4A1C-815B-272FCC09E200}" srcOrd="0" destOrd="0" presId="urn:microsoft.com/office/officeart/2005/8/layout/vList5"/>
    <dgm:cxn modelId="{3B5D5F6B-1A02-4667-BC39-E4A0BC835A08}" type="presOf" srcId="{9016D792-AF42-40A0-BE49-CCB658E36807}" destId="{7F8A1F38-8191-47AA-BDDF-EECB79098652}" srcOrd="0" destOrd="0" presId="urn:microsoft.com/office/officeart/2005/8/layout/vList5"/>
    <dgm:cxn modelId="{AC9A6876-D752-4BFA-AE3D-04C47B89C892}" srcId="{AB5106AC-B19A-48DF-A9F6-AC18E2345081}" destId="{3BE50D21-617D-4E0B-920D-96A026EBD10E}" srcOrd="4" destOrd="0" parTransId="{3D9E1F09-1411-4F52-800E-A82827522E15}" sibTransId="{DE84C652-FEDF-42FB-B55A-13F3B906DE63}"/>
    <dgm:cxn modelId="{BB692F93-67A8-4D17-8D41-BFF78E9DA187}" srcId="{AB5106AC-B19A-48DF-A9F6-AC18E2345081}" destId="{C05B6A87-FCB8-4F21-9C0D-01E64F73290B}" srcOrd="0" destOrd="0" parTransId="{710C037B-0D48-482B-A682-E6AB5EDFD1EE}" sibTransId="{3A42CE7F-816E-4115-BB7D-C9B5082682C4}"/>
    <dgm:cxn modelId="{629325AD-A40B-48FA-BEC8-36F110E4EF7B}" type="presOf" srcId="{3BE50D21-617D-4E0B-920D-96A026EBD10E}" destId="{4309E518-5595-4714-8C41-BB662D493C68}" srcOrd="0" destOrd="0" presId="urn:microsoft.com/office/officeart/2005/8/layout/vList5"/>
    <dgm:cxn modelId="{40A2B5BD-2D0C-4142-A6CF-00AD95AA079F}" srcId="{AB5106AC-B19A-48DF-A9F6-AC18E2345081}" destId="{A50D6FC8-6881-4E35-AD5E-D12F4A4B2AE0}" srcOrd="1" destOrd="0" parTransId="{12F0C1C5-A6C6-4923-8CFC-FA1FD1F11740}" sibTransId="{7BF5B884-3696-453A-9609-7F815B3BAB12}"/>
    <dgm:cxn modelId="{C6C540C2-F489-4CBD-A019-89C6B8F097E5}" type="presOf" srcId="{AB5106AC-B19A-48DF-A9F6-AC18E2345081}" destId="{EC5D96DE-4A2B-404B-837A-AE2511428923}" srcOrd="0" destOrd="0" presId="urn:microsoft.com/office/officeart/2005/8/layout/vList5"/>
    <dgm:cxn modelId="{0FAAABC8-896F-42DA-966B-3A509255AA07}" srcId="{AB5106AC-B19A-48DF-A9F6-AC18E2345081}" destId="{9016D792-AF42-40A0-BE49-CCB658E36807}" srcOrd="2" destOrd="0" parTransId="{F6575935-48DB-4F86-9A3A-2E0B2BA98FFE}" sibTransId="{E66344F1-AD3A-4BCC-BC8F-17EF755027DD}"/>
    <dgm:cxn modelId="{315FA6CC-C511-4834-A96C-074A6BA256F6}" type="presOf" srcId="{C05B6A87-FCB8-4F21-9C0D-01E64F73290B}" destId="{DE0671B5-8450-4DF1-BF55-A18A4D402836}" srcOrd="0" destOrd="0" presId="urn:microsoft.com/office/officeart/2005/8/layout/vList5"/>
    <dgm:cxn modelId="{A13D13CD-5E08-4294-9F4E-B7023DC67732}" srcId="{AB5106AC-B19A-48DF-A9F6-AC18E2345081}" destId="{C8EF6EDA-E1DD-4588-8762-532CBD751F41}" srcOrd="3" destOrd="0" parTransId="{CB1F4DC6-CA9F-455E-9998-61A80E400476}" sibTransId="{2DD554A7-8F48-443A-A9AB-A5571980A856}"/>
    <dgm:cxn modelId="{67A6A3DA-A1B2-4481-A032-7FA689416DDB}" type="presOf" srcId="{A50D6FC8-6881-4E35-AD5E-D12F4A4B2AE0}" destId="{4CB1AF7C-60CE-4016-9D40-8651675D6886}" srcOrd="0" destOrd="0" presId="urn:microsoft.com/office/officeart/2005/8/layout/vList5"/>
    <dgm:cxn modelId="{AE70D132-1F79-4160-8760-61A29F0E6F1B}" type="presParOf" srcId="{EC5D96DE-4A2B-404B-837A-AE2511428923}" destId="{ABFCE156-5E8A-4343-B6F6-D8799472084B}" srcOrd="0" destOrd="0" presId="urn:microsoft.com/office/officeart/2005/8/layout/vList5"/>
    <dgm:cxn modelId="{845B6C6B-E33D-43E6-A369-3F7368C7BB47}" type="presParOf" srcId="{ABFCE156-5E8A-4343-B6F6-D8799472084B}" destId="{DE0671B5-8450-4DF1-BF55-A18A4D402836}" srcOrd="0" destOrd="0" presId="urn:microsoft.com/office/officeart/2005/8/layout/vList5"/>
    <dgm:cxn modelId="{38319059-02AA-439B-8C37-84FEB0420D3D}" type="presParOf" srcId="{EC5D96DE-4A2B-404B-837A-AE2511428923}" destId="{3D9876F7-AC4F-4897-AC60-0C0BEABA87F1}" srcOrd="1" destOrd="0" presId="urn:microsoft.com/office/officeart/2005/8/layout/vList5"/>
    <dgm:cxn modelId="{0AA61BDA-B054-48C8-B605-962EF31B730A}" type="presParOf" srcId="{EC5D96DE-4A2B-404B-837A-AE2511428923}" destId="{06221576-4575-4474-AFBD-39E335722604}" srcOrd="2" destOrd="0" presId="urn:microsoft.com/office/officeart/2005/8/layout/vList5"/>
    <dgm:cxn modelId="{27AED3E7-D097-456E-A83B-0F03808D3EE0}" type="presParOf" srcId="{06221576-4575-4474-AFBD-39E335722604}" destId="{4CB1AF7C-60CE-4016-9D40-8651675D6886}" srcOrd="0" destOrd="0" presId="urn:microsoft.com/office/officeart/2005/8/layout/vList5"/>
    <dgm:cxn modelId="{57E0998C-35B2-4D13-A0A5-E5D7959BD211}" type="presParOf" srcId="{EC5D96DE-4A2B-404B-837A-AE2511428923}" destId="{2BF986D5-6ACE-411A-B9E9-567509FB414D}" srcOrd="3" destOrd="0" presId="urn:microsoft.com/office/officeart/2005/8/layout/vList5"/>
    <dgm:cxn modelId="{C36D0154-F58E-488D-B1EB-66900EF54271}" type="presParOf" srcId="{EC5D96DE-4A2B-404B-837A-AE2511428923}" destId="{34A38DCD-F0B7-4C4C-A829-40DF97D9B76D}" srcOrd="4" destOrd="0" presId="urn:microsoft.com/office/officeart/2005/8/layout/vList5"/>
    <dgm:cxn modelId="{CF1C05ED-6372-46CA-ACBB-2D8A1B6AFF17}" type="presParOf" srcId="{34A38DCD-F0B7-4C4C-A829-40DF97D9B76D}" destId="{7F8A1F38-8191-47AA-BDDF-EECB79098652}" srcOrd="0" destOrd="0" presId="urn:microsoft.com/office/officeart/2005/8/layout/vList5"/>
    <dgm:cxn modelId="{493E00CF-C331-46B0-B142-93BF7B0E1F52}" type="presParOf" srcId="{EC5D96DE-4A2B-404B-837A-AE2511428923}" destId="{6E4D5E58-DF7A-4BA0-9629-87BAB77CA44F}" srcOrd="5" destOrd="0" presId="urn:microsoft.com/office/officeart/2005/8/layout/vList5"/>
    <dgm:cxn modelId="{3501D915-B308-46F8-AEB3-4CB8A0E9CA02}" type="presParOf" srcId="{EC5D96DE-4A2B-404B-837A-AE2511428923}" destId="{40485465-D6A7-4CC0-B1E8-8A07954DA064}" srcOrd="6" destOrd="0" presId="urn:microsoft.com/office/officeart/2005/8/layout/vList5"/>
    <dgm:cxn modelId="{6493038A-A2D9-4BE0-957D-F5B655B7EB2D}" type="presParOf" srcId="{40485465-D6A7-4CC0-B1E8-8A07954DA064}" destId="{4CEF9565-2D4E-4A1C-815B-272FCC09E200}" srcOrd="0" destOrd="0" presId="urn:microsoft.com/office/officeart/2005/8/layout/vList5"/>
    <dgm:cxn modelId="{9D333414-AA07-4F75-8E32-A6EA24005AD6}" type="presParOf" srcId="{EC5D96DE-4A2B-404B-837A-AE2511428923}" destId="{E29D10DB-D874-47F1-993B-D42F0100B4C9}" srcOrd="7" destOrd="0" presId="urn:microsoft.com/office/officeart/2005/8/layout/vList5"/>
    <dgm:cxn modelId="{D8DFF981-2403-4BC7-8E03-A7CF4CAF37E4}" type="presParOf" srcId="{EC5D96DE-4A2B-404B-837A-AE2511428923}" destId="{5E96749A-8B22-4D39-ABF5-57DAFD9827C6}" srcOrd="8" destOrd="0" presId="urn:microsoft.com/office/officeart/2005/8/layout/vList5"/>
    <dgm:cxn modelId="{84698E76-02CE-420D-8C0D-120B1088951B}" type="presParOf" srcId="{5E96749A-8B22-4D39-ABF5-57DAFD9827C6}" destId="{4309E518-5595-4714-8C41-BB662D493C6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671B5-8450-4DF1-BF55-A18A4D402836}">
      <dsp:nvSpPr>
        <dsp:cNvPr id="0" name=""/>
        <dsp:cNvSpPr/>
      </dsp:nvSpPr>
      <dsp:spPr>
        <a:xfrm>
          <a:off x="164279" y="529142"/>
          <a:ext cx="5310561" cy="1098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solidFill>
                <a:schemeClr val="accent6">
                  <a:lumMod val="75000"/>
                </a:schemeClr>
              </a:solidFill>
            </a:rPr>
            <a:t>1. YOLOv8 (You Only Look Once version 8)</a:t>
          </a:r>
          <a:br>
            <a:rPr lang="en-US" sz="1400" b="1" i="0" kern="1200" baseline="0" dirty="0">
              <a:solidFill>
                <a:schemeClr val="accent6">
                  <a:lumMod val="75000"/>
                </a:schemeClr>
              </a:solidFill>
            </a:rPr>
          </a:br>
          <a:r>
            <a:rPr lang="en-US" sz="1050" b="1" i="0" kern="1200" baseline="0" dirty="0">
              <a:solidFill>
                <a:schemeClr val="tx1"/>
              </a:solidFill>
            </a:rPr>
            <a:t>Description</a:t>
          </a:r>
          <a:r>
            <a:rPr lang="en-US" sz="1050" b="0" i="0" kern="1200" baseline="0" dirty="0">
              <a:solidFill>
                <a:schemeClr val="tx1"/>
              </a:solidFill>
            </a:rPr>
            <a:t>: YOLOv8 is a state-of-the-art real-time object detection model. It is known for its speed and accuracy.</a:t>
          </a:r>
          <a:br>
            <a:rPr lang="en-US" sz="1050" b="0" i="0" kern="1200" baseline="0" dirty="0">
              <a:solidFill>
                <a:schemeClr val="tx1"/>
              </a:solidFill>
            </a:rPr>
          </a:br>
          <a:r>
            <a:rPr lang="en-US" sz="1050" b="1" i="0" kern="1200" baseline="0" dirty="0">
              <a:solidFill>
                <a:schemeClr val="tx1"/>
              </a:solidFill>
            </a:rPr>
            <a:t>Usage</a:t>
          </a:r>
          <a:r>
            <a:rPr lang="en-US" sz="1050" b="0" i="0" kern="1200" baseline="0" dirty="0">
              <a:solidFill>
                <a:schemeClr val="tx1"/>
              </a:solidFill>
            </a:rPr>
            <a:t>: Training an object detection model using labeled images. YOLOv8 uses a specific format for labels and images, requiring careful preparation of datasets.</a:t>
          </a:r>
          <a:endParaRPr lang="en-IN" sz="1050" kern="1200" dirty="0">
            <a:solidFill>
              <a:schemeClr val="tx1"/>
            </a:solidFill>
          </a:endParaRPr>
        </a:p>
      </dsp:txBody>
      <dsp:txXfrm>
        <a:off x="217924" y="582787"/>
        <a:ext cx="5203271" cy="991637"/>
      </dsp:txXfrm>
    </dsp:sp>
    <dsp:sp modelId="{4CB1AF7C-60CE-4016-9D40-8651675D6886}">
      <dsp:nvSpPr>
        <dsp:cNvPr id="0" name=""/>
        <dsp:cNvSpPr/>
      </dsp:nvSpPr>
      <dsp:spPr>
        <a:xfrm>
          <a:off x="241207" y="2091436"/>
          <a:ext cx="5185030" cy="1098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solidFill>
                <a:schemeClr val="accent6">
                  <a:lumMod val="75000"/>
                </a:schemeClr>
              </a:solidFill>
            </a:rPr>
            <a:t>2. Google Drive</a:t>
          </a:r>
          <a:br>
            <a:rPr lang="en-US" sz="1050" b="1" i="0" kern="1200" baseline="0" dirty="0"/>
          </a:br>
          <a:r>
            <a:rPr lang="en-US" sz="1050" b="1" i="0" kern="1200" baseline="0" dirty="0">
              <a:solidFill>
                <a:schemeClr val="tx1"/>
              </a:solidFill>
            </a:rPr>
            <a:t>Description</a:t>
          </a:r>
          <a:r>
            <a:rPr lang="en-US" sz="1050" b="0" i="0" kern="1200" baseline="0" dirty="0">
              <a:solidFill>
                <a:schemeClr val="tx1"/>
              </a:solidFill>
            </a:rPr>
            <a:t>: A cloud storage service by Google.</a:t>
          </a:r>
          <a:br>
            <a:rPr lang="en-US" sz="1050" b="0" i="0" kern="1200" baseline="0" dirty="0">
              <a:solidFill>
                <a:schemeClr val="tx1"/>
              </a:solidFill>
            </a:rPr>
          </a:br>
          <a:r>
            <a:rPr lang="en-US" sz="1050" b="0" i="0" kern="1200" baseline="0" dirty="0">
              <a:solidFill>
                <a:schemeClr val="tx1"/>
              </a:solidFill>
            </a:rPr>
            <a:t>Usage: Storing and sharing datasets (images and labels) for your project. You've provided links to files stored on Google Drive, which include images and possibly label files.</a:t>
          </a:r>
        </a:p>
      </dsp:txBody>
      <dsp:txXfrm>
        <a:off x="294852" y="2145081"/>
        <a:ext cx="5077740" cy="991637"/>
      </dsp:txXfrm>
    </dsp:sp>
    <dsp:sp modelId="{7F8A1F38-8191-47AA-BDDF-EECB79098652}">
      <dsp:nvSpPr>
        <dsp:cNvPr id="0" name=""/>
        <dsp:cNvSpPr/>
      </dsp:nvSpPr>
      <dsp:spPr>
        <a:xfrm>
          <a:off x="227687" y="3715758"/>
          <a:ext cx="5045337" cy="1098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baseline="0" dirty="0">
            <a:solidFill>
              <a:srgbClr val="DF8C8C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baseline="0" dirty="0">
            <a:solidFill>
              <a:srgbClr val="DF8C8C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baseline="0" dirty="0">
            <a:solidFill>
              <a:srgbClr val="DF8C8C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solidFill>
                <a:schemeClr val="accent6">
                  <a:lumMod val="75000"/>
                </a:schemeClr>
              </a:solidFill>
            </a:rPr>
            <a:t>3. Label Files (YOLO Format)</a:t>
          </a:r>
          <a:br>
            <a:rPr lang="en-US" sz="1050" b="1" i="0" kern="1200" baseline="0" dirty="0"/>
          </a:br>
          <a:r>
            <a:rPr lang="en-US" sz="1050" b="0" i="0" kern="1200" baseline="0" dirty="0">
              <a:solidFill>
                <a:schemeClr val="tx1"/>
              </a:solidFill>
            </a:rPr>
            <a:t>Description: Text files that contain annotation data for object detection. Each line in a file corresponds to one object, with the format: &lt;</a:t>
          </a:r>
          <a:r>
            <a:rPr lang="en-US" sz="1050" b="0" i="0" kern="1200" baseline="0" dirty="0" err="1">
              <a:solidFill>
                <a:schemeClr val="tx1"/>
              </a:solidFill>
            </a:rPr>
            <a:t>class_id</a:t>
          </a:r>
          <a:r>
            <a:rPr lang="en-US" sz="1050" b="0" i="0" kern="1200" baseline="0" dirty="0">
              <a:solidFill>
                <a:schemeClr val="tx1"/>
              </a:solidFill>
            </a:rPr>
            <a:t>&gt; &lt;</a:t>
          </a:r>
          <a:r>
            <a:rPr lang="en-US" sz="1050" b="0" i="0" kern="1200" baseline="0" dirty="0" err="1">
              <a:solidFill>
                <a:schemeClr val="tx1"/>
              </a:solidFill>
            </a:rPr>
            <a:t>x_center</a:t>
          </a:r>
          <a:r>
            <a:rPr lang="en-US" sz="1050" b="0" i="0" kern="1200" baseline="0" dirty="0">
              <a:solidFill>
                <a:schemeClr val="tx1"/>
              </a:solidFill>
            </a:rPr>
            <a:t>&gt; &lt;</a:t>
          </a:r>
          <a:r>
            <a:rPr lang="en-US" sz="1050" b="0" i="0" kern="1200" baseline="0" dirty="0" err="1">
              <a:solidFill>
                <a:schemeClr val="tx1"/>
              </a:solidFill>
            </a:rPr>
            <a:t>y_center</a:t>
          </a:r>
          <a:r>
            <a:rPr lang="en-US" sz="1050" b="0" i="0" kern="1200" baseline="0" dirty="0">
              <a:solidFill>
                <a:schemeClr val="tx1"/>
              </a:solidFill>
            </a:rPr>
            <a:t>&gt; &lt;width&gt; &lt;height&gt;</a:t>
          </a:r>
          <a:br>
            <a:rPr lang="en-US" sz="1050" b="0" i="0" kern="1200" baseline="0" dirty="0">
              <a:solidFill>
                <a:schemeClr val="tx1"/>
              </a:solidFill>
            </a:rPr>
          </a:br>
          <a:r>
            <a:rPr lang="en-US" sz="1050" b="0" i="0" kern="1200" baseline="0" dirty="0">
              <a:solidFill>
                <a:schemeClr val="tx1"/>
              </a:solidFill>
            </a:rPr>
            <a:t>Usage: These files are necessary for training the YOLOv8 model, and they need to be correctly formatted and placed in the directories.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baseline="0" dirty="0"/>
            <a:t>directories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 baseline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 baseline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baseline="0" dirty="0"/>
            <a:t> directories.</a:t>
          </a:r>
          <a:endParaRPr lang="en-IN" sz="1050" kern="1200" dirty="0"/>
        </a:p>
      </dsp:txBody>
      <dsp:txXfrm>
        <a:off x="281332" y="3769403"/>
        <a:ext cx="4938047" cy="991637"/>
      </dsp:txXfrm>
    </dsp:sp>
    <dsp:sp modelId="{4CEF9565-2D4E-4A1C-815B-272FCC09E200}">
      <dsp:nvSpPr>
        <dsp:cNvPr id="0" name=""/>
        <dsp:cNvSpPr/>
      </dsp:nvSpPr>
      <dsp:spPr>
        <a:xfrm>
          <a:off x="5873512" y="1424806"/>
          <a:ext cx="4878989" cy="971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6">
                  <a:lumMod val="75000"/>
                </a:schemeClr>
              </a:solidFill>
            </a:rPr>
            <a:t>4. Python Scripts</a:t>
          </a:r>
          <a:br>
            <a:rPr lang="en-IN" sz="1050" b="1" kern="1200" dirty="0"/>
          </a:br>
          <a:r>
            <a:rPr lang="en-US" sz="1050" b="0" kern="1200" dirty="0">
              <a:solidFill>
                <a:schemeClr val="tx1"/>
              </a:solidFill>
            </a:rPr>
            <a:t>Description</a:t>
          </a:r>
          <a:r>
            <a:rPr lang="en-US" sz="1050" kern="1200" dirty="0">
              <a:solidFill>
                <a:schemeClr val="tx1"/>
              </a:solidFill>
            </a:rPr>
            <a:t>: Custom scripts to verify and preprocess datasets.</a:t>
          </a:r>
          <a:br>
            <a:rPr lang="en-US" sz="1050" kern="1200" dirty="0">
              <a:solidFill>
                <a:schemeClr val="tx1"/>
              </a:solidFill>
            </a:rPr>
          </a:br>
          <a:r>
            <a:rPr lang="en-US" sz="1050" b="1" kern="1200" dirty="0">
              <a:solidFill>
                <a:schemeClr val="tx1"/>
              </a:solidFill>
            </a:rPr>
            <a:t>Usage</a:t>
          </a:r>
          <a:r>
            <a:rPr lang="en-US" sz="1050" kern="1200" dirty="0">
              <a:solidFill>
                <a:schemeClr val="tx1"/>
              </a:solidFill>
            </a:rPr>
            <a:t>: Checking the existence and format of label files, normalizing coordinates, and ensuring the directory structure is correct.</a:t>
          </a:r>
          <a:endParaRPr lang="en-IN" sz="1050" kern="1200" dirty="0">
            <a:solidFill>
              <a:schemeClr val="tx1"/>
            </a:solidFill>
          </a:endParaRPr>
        </a:p>
      </dsp:txBody>
      <dsp:txXfrm>
        <a:off x="5920948" y="1472242"/>
        <a:ext cx="4784117" cy="876863"/>
      </dsp:txXfrm>
    </dsp:sp>
    <dsp:sp modelId="{4309E518-5595-4714-8C41-BB662D493C68}">
      <dsp:nvSpPr>
        <dsp:cNvPr id="0" name=""/>
        <dsp:cNvSpPr/>
      </dsp:nvSpPr>
      <dsp:spPr>
        <a:xfrm>
          <a:off x="5957114" y="3027780"/>
          <a:ext cx="4692318" cy="1098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6">
                  <a:lumMod val="75000"/>
                </a:schemeClr>
              </a:solidFill>
            </a:rPr>
            <a:t>5 . </a:t>
          </a:r>
          <a:r>
            <a:rPr lang="en-US" sz="1400" b="1" kern="1200" dirty="0">
              <a:solidFill>
                <a:schemeClr val="accent6">
                  <a:lumMod val="75000"/>
                </a:schemeClr>
              </a:solidFill>
            </a:rPr>
            <a:t>CVAT (Computer Vision Annotation Tool)</a:t>
          </a:r>
          <a:br>
            <a:rPr lang="en-US" sz="1400" b="1" kern="1200" dirty="0">
              <a:solidFill>
                <a:srgbClr val="DF8C8C"/>
              </a:solidFill>
            </a:rPr>
          </a:br>
          <a:r>
            <a:rPr lang="en-US" sz="1050" b="1" kern="1200" dirty="0">
              <a:solidFill>
                <a:schemeClr val="tx1"/>
              </a:solidFill>
            </a:rPr>
            <a:t>Description</a:t>
          </a:r>
          <a:r>
            <a:rPr lang="en-US" sz="1050" kern="1200" dirty="0">
              <a:solidFill>
                <a:schemeClr val="tx1"/>
              </a:solidFill>
            </a:rPr>
            <a:t>: CVAT is an open-source tool designed for annotating video and image data for computer vision tasks.</a:t>
          </a:r>
          <a:br>
            <a:rPr lang="en-US" sz="1050" kern="1200" dirty="0">
              <a:solidFill>
                <a:schemeClr val="tx1"/>
              </a:solidFill>
            </a:rPr>
          </a:br>
          <a:r>
            <a:rPr lang="en-US" sz="1050" b="1" kern="1200" dirty="0">
              <a:solidFill>
                <a:schemeClr val="tx1"/>
              </a:solidFill>
            </a:rPr>
            <a:t>Usage</a:t>
          </a:r>
          <a:r>
            <a:rPr lang="en-US" sz="1050" kern="1200" dirty="0">
              <a:solidFill>
                <a:schemeClr val="tx1"/>
              </a:solidFill>
            </a:rPr>
            <a:t>: It is used to create, manage, and export accurate and detailed annotations (bounding boxes, polygons, points, etc.) for training machine learning models in various computer vision applications.</a:t>
          </a:r>
          <a:endParaRPr lang="en-IN" sz="1050" kern="1200" dirty="0">
            <a:solidFill>
              <a:schemeClr val="tx1"/>
            </a:solidFill>
          </a:endParaRPr>
        </a:p>
      </dsp:txBody>
      <dsp:txXfrm>
        <a:off x="6010759" y="3081425"/>
        <a:ext cx="4585028" cy="99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Intel Unnati Industrial Training Program 2024</a:t>
            </a:r>
          </a:p>
        </p:txBody>
      </p:sp>
      <p:pic>
        <p:nvPicPr>
          <p:cNvPr id="1026" name="Picture 2" descr="Dr. Anishma Chungath PT - Assistant Professor - GITAM Deemed University |  LinkedIn">
            <a:extLst>
              <a:ext uri="{FF2B5EF4-FFF2-40B4-BE49-F238E27FC236}">
                <a16:creationId xmlns:a16="http://schemas.microsoft.com/office/drawing/2014/main" id="{E7E6A216-2F38-5B49-B68B-306D3303E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135940"/>
            <a:ext cx="1772412" cy="67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95" y="2203704"/>
            <a:ext cx="5632705" cy="1949859"/>
          </a:xfrm>
        </p:spPr>
        <p:txBody>
          <a:bodyPr/>
          <a:lstStyle/>
          <a:p>
            <a:r>
              <a:rPr lang="en-US" sz="6000" dirty="0"/>
              <a:t>Thank 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60422"/>
            <a:ext cx="7385785" cy="76826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747" y="1395663"/>
            <a:ext cx="6070333" cy="4646321"/>
          </a:xfrm>
        </p:spPr>
        <p:txBody>
          <a:bodyPr/>
          <a:lstStyle/>
          <a:p>
            <a:r>
              <a:rPr lang="en-US" dirty="0"/>
              <a:t>         Statement no : 7</a:t>
            </a:r>
          </a:p>
          <a:p>
            <a:endParaRPr lang="en-US" dirty="0"/>
          </a:p>
          <a:p>
            <a:r>
              <a:rPr lang="en-US" sz="3400" dirty="0"/>
              <a:t>Innovative Monitoring System for </a:t>
            </a:r>
            <a:r>
              <a:rPr lang="en-US" sz="3400" dirty="0" err="1"/>
              <a:t>TeleICU</a:t>
            </a:r>
            <a:r>
              <a:rPr lang="en-US" sz="3400" dirty="0"/>
              <a:t> Patients Using Video Processing and Deep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A00B8-A314-46FE-AB19-F2DF0868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2" y="1127607"/>
            <a:ext cx="1466925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841C20C-4889-1B99-15AD-1CAAB4DEA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0664" y="109728"/>
            <a:ext cx="10684574" cy="65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Idea Brief :</a:t>
            </a:r>
            <a:b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Real-Time Video Processing  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lang="en-US" altLang="en-US" sz="2000" b="0" cap="none" dirty="0">
                <a:solidFill>
                  <a:schemeClr val="tx1"/>
                </a:solidFill>
                <a:latin typeface="Aptos Narrow" panose="020B00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Continuous high-definition video feed capture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0" cap="none" dirty="0">
                <a:solidFill>
                  <a:schemeClr val="tx1"/>
                </a:solidFill>
                <a:latin typeface="Aptos Narrow" panose="020B00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Real-time processing to detect critical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Deep Learning-Based Detection and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Custom-trained YOLOv8 model for high-accuracy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Recognizes specific patient behaviors and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Automated Annotation and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Annotates and tracks patient movements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Compiles annotated videos for detailed visual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US" sz="1800" b="0" cap="none" dirty="0">
                <a:solidFill>
                  <a:schemeClr val="tx1"/>
                </a:solidFill>
                <a:latin typeface="Aptos Narrow" panose="020B00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User-Friendly Interface and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Displays real-time video feeds with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Generates alerts for critical behaviors for prompt intervention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Scalability and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Supports monitoring multiple patients simultaneously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Integrates with existing hospital infrastructure and cloud-based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557785"/>
            <a:ext cx="7427495" cy="549120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99616"/>
            <a:ext cx="9881937" cy="454236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Dataset Preparation Image Collection</a:t>
            </a:r>
            <a:r>
              <a:rPr lang="en-US" sz="2000" dirty="0">
                <a:latin typeface="Aptos Narrow" panose="020B0004020202020204" pitchFamily="34" charset="0"/>
              </a:rPr>
              <a:t>: Gather and organize images into /images/train and /images/</a:t>
            </a:r>
            <a:r>
              <a:rPr lang="en-US" sz="2000" dirty="0" err="1">
                <a:latin typeface="Aptos Narrow" panose="020B0004020202020204" pitchFamily="34" charset="0"/>
              </a:rPr>
              <a:t>val</a:t>
            </a:r>
            <a:r>
              <a:rPr lang="en-US" sz="2000" dirty="0">
                <a:latin typeface="Aptos Narrow" panose="020B0004020202020204" pitchFamily="34" charset="0"/>
              </a:rPr>
              <a:t> directories.</a:t>
            </a:r>
          </a:p>
          <a:p>
            <a:pPr marL="457200" indent="-457200">
              <a:buAutoNum type="arabicPeriod"/>
            </a:pPr>
            <a:endParaRPr lang="en-US" sz="2000" dirty="0">
              <a:latin typeface="Aptos Narrow" panose="020B00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Labeling</a:t>
            </a:r>
            <a:r>
              <a:rPr lang="en-US" sz="2000" dirty="0">
                <a:latin typeface="Aptos Narrow" panose="020B0004020202020204" pitchFamily="34" charset="0"/>
              </a:rPr>
              <a:t> : </a:t>
            </a:r>
            <a:r>
              <a:rPr lang="en-US" sz="2000" b="1" dirty="0">
                <a:latin typeface="Aptos Narrow" panose="020B0004020202020204" pitchFamily="34" charset="0"/>
              </a:rPr>
              <a:t>Use CVAT (Computer Vision Annotation Tool) </a:t>
            </a:r>
            <a:r>
              <a:rPr lang="en-US" sz="2000" dirty="0">
                <a:latin typeface="Aptos Narrow" panose="020B0004020202020204" pitchFamily="34" charset="0"/>
              </a:rPr>
              <a:t>to create annotations for each image. Save label files in YOLO format (&lt;</a:t>
            </a:r>
            <a:r>
              <a:rPr lang="en-US" sz="2000" dirty="0" err="1">
                <a:latin typeface="Aptos Narrow" panose="020B0004020202020204" pitchFamily="34" charset="0"/>
              </a:rPr>
              <a:t>class_id</a:t>
            </a:r>
            <a:r>
              <a:rPr lang="en-US" sz="2000" dirty="0">
                <a:latin typeface="Aptos Narrow" panose="020B0004020202020204" pitchFamily="34" charset="0"/>
              </a:rPr>
              <a:t>&gt; &lt;</a:t>
            </a:r>
            <a:r>
              <a:rPr lang="en-US" sz="2000" dirty="0" err="1">
                <a:latin typeface="Aptos Narrow" panose="020B0004020202020204" pitchFamily="34" charset="0"/>
              </a:rPr>
              <a:t>x_center</a:t>
            </a:r>
            <a:r>
              <a:rPr lang="en-US" sz="2000" dirty="0">
                <a:latin typeface="Aptos Narrow" panose="020B0004020202020204" pitchFamily="34" charset="0"/>
              </a:rPr>
              <a:t>&gt; &lt;</a:t>
            </a:r>
            <a:r>
              <a:rPr lang="en-US" sz="2000" dirty="0" err="1">
                <a:latin typeface="Aptos Narrow" panose="020B0004020202020204" pitchFamily="34" charset="0"/>
              </a:rPr>
              <a:t>y_center</a:t>
            </a:r>
            <a:r>
              <a:rPr lang="en-US" sz="2000" dirty="0">
                <a:latin typeface="Aptos Narrow" panose="020B0004020202020204" pitchFamily="34" charset="0"/>
              </a:rPr>
              <a:t>&gt; &lt;width&gt; &lt;height&gt;).</a:t>
            </a:r>
          </a:p>
          <a:p>
            <a:pPr marL="457200" indent="-457200">
              <a:buAutoNum type="arabicPeriod"/>
            </a:pPr>
            <a:endParaRPr lang="en-US" sz="2000" dirty="0">
              <a:latin typeface="Aptos Narrow" panose="020B0004020202020204" pitchFamily="34" charset="0"/>
            </a:endParaRPr>
          </a:p>
          <a:p>
            <a:pPr marL="457200" indent="-457200">
              <a:buAutoNum type="arabicPeriod" startAt="3"/>
            </a:pPr>
            <a:r>
              <a:rPr lang="en-US" sz="2000" b="1" dirty="0">
                <a:latin typeface="Aptos Narrow" panose="020B0004020202020204" pitchFamily="34" charset="0"/>
              </a:rPr>
              <a:t>Label Verification and Normalization Verification Script</a:t>
            </a:r>
            <a:r>
              <a:rPr lang="en-US" sz="2000" dirty="0">
                <a:latin typeface="Aptos Narrow" panose="020B0004020202020204" pitchFamily="34" charset="0"/>
              </a:rPr>
              <a:t>: Run a Python script to ensure each image has a corresponding label file and that all labels are correctly formatted and normalized.</a:t>
            </a:r>
          </a:p>
          <a:p>
            <a:pPr marL="457200" indent="-457200">
              <a:buAutoNum type="arabicPeriod" startAt="3"/>
            </a:pPr>
            <a:endParaRPr lang="en-US" sz="2000" dirty="0">
              <a:latin typeface="Aptos Narrow" panose="020B0004020202020204" pitchFamily="34" charset="0"/>
            </a:endParaRPr>
          </a:p>
          <a:p>
            <a:pPr marL="457200" indent="-457200">
              <a:buAutoNum type="arabicPeriod" startAt="3"/>
            </a:pPr>
            <a:r>
              <a:rPr lang="en-US" sz="2000" b="1" dirty="0">
                <a:latin typeface="Aptos Narrow" panose="020B0004020202020204" pitchFamily="34" charset="0"/>
              </a:rPr>
              <a:t>Training the YOLOv8 Model</a:t>
            </a:r>
          </a:p>
          <a:p>
            <a:r>
              <a:rPr lang="en-US" sz="2000" dirty="0">
                <a:latin typeface="Aptos Narrow" panose="020B0004020202020204" pitchFamily="34" charset="0"/>
              </a:rPr>
              <a:t>      Model Configuration: Set up YOLOv8 configuration, specifying paths to the training and validation datasets.</a:t>
            </a:r>
          </a:p>
          <a:p>
            <a:r>
              <a:rPr lang="en-US" sz="2000" b="1" dirty="0">
                <a:latin typeface="Aptos Narrow" panose="020B0004020202020204" pitchFamily="34" charset="0"/>
              </a:rPr>
              <a:t>    </a:t>
            </a:r>
            <a:r>
              <a:rPr lang="en-US" sz="2000" dirty="0">
                <a:latin typeface="Aptos Narrow" panose="020B0004020202020204" pitchFamily="34" charset="0"/>
              </a:rPr>
              <a:t>   Training Execution: Run the training script, ensuring the training dataset and labels are correctly referenced.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5705" y="676656"/>
            <a:ext cx="8490320" cy="512407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5 . Model Evaluation and Fine-tuning</a:t>
            </a:r>
          </a:p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      </a:t>
            </a:r>
            <a:r>
              <a:rPr lang="en-US" sz="2000" dirty="0">
                <a:latin typeface="Aptos Narrow" panose="020B0004020202020204" pitchFamily="34" charset="0"/>
              </a:rPr>
              <a:t>Validation: Evaluate the model on the validation dataset to check for accuracy and performance.</a:t>
            </a:r>
          </a:p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     </a:t>
            </a:r>
            <a:r>
              <a:rPr lang="en-US" sz="2000" dirty="0">
                <a:latin typeface="Aptos Narrow" panose="020B0004020202020204" pitchFamily="34" charset="0"/>
              </a:rPr>
              <a:t> Fine-tuning: Adjust model parameters, retrain if necessary, and address any issues such as overfitting or underfitting.</a:t>
            </a:r>
          </a:p>
          <a:p>
            <a:pPr marL="0" indent="0">
              <a:buNone/>
            </a:pPr>
            <a:endParaRPr lang="en-US" sz="200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6 .  Deployment and Testing</a:t>
            </a:r>
          </a:p>
          <a:p>
            <a:pPr marL="0" indent="0">
              <a:buNone/>
            </a:pPr>
            <a:r>
              <a:rPr lang="en-US" sz="2000" dirty="0">
                <a:latin typeface="Aptos Narrow" panose="020B0004020202020204" pitchFamily="34" charset="0"/>
              </a:rPr>
              <a:t>         Export Model: Save the trained model for deployment.</a:t>
            </a:r>
          </a:p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</a:rPr>
              <a:t>        </a:t>
            </a:r>
            <a:r>
              <a:rPr lang="en-US" sz="2000" dirty="0">
                <a:latin typeface="Aptos Narrow" panose="020B0004020202020204" pitchFamily="34" charset="0"/>
              </a:rPr>
              <a:t> Testing: Test the model on new images to ensure it performs well in real-world         scenarios.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-1283367"/>
            <a:ext cx="7043617" cy="2775284"/>
          </a:xfrm>
        </p:spPr>
        <p:txBody>
          <a:bodyPr/>
          <a:lstStyle/>
          <a:p>
            <a:r>
              <a:rPr lang="en-US" dirty="0"/>
              <a:t>ARCHITECTURE DIAGRAM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4A56F6-8C47-8856-50C9-2EC936298CF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44227" y="1260837"/>
            <a:ext cx="7979344" cy="5303592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14009"/>
            <a:ext cx="7944890" cy="714679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04185" y="1245140"/>
            <a:ext cx="5862925" cy="539885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/content/drive/</a:t>
            </a:r>
            <a:r>
              <a:rPr lang="en-US" sz="8000" dirty="0" err="1"/>
              <a:t>MyDrive</a:t>
            </a:r>
            <a:r>
              <a:rPr lang="en-US" sz="8000" dirty="0"/>
              <a:t>/yolov8/data/</a:t>
            </a:r>
          </a:p>
          <a:p>
            <a:r>
              <a:rPr lang="en-US" dirty="0"/>
              <a:t>  </a:t>
            </a:r>
            <a:r>
              <a:rPr lang="en-US" sz="6400" dirty="0"/>
              <a:t>├── images/</a:t>
            </a:r>
          </a:p>
          <a:p>
            <a:r>
              <a:rPr lang="en-US" sz="6400" dirty="0"/>
              <a:t>  │   ├── train/</a:t>
            </a:r>
          </a:p>
          <a:p>
            <a:r>
              <a:rPr lang="en-US" sz="6400" dirty="0"/>
              <a:t>  │   │   ├── image1.jpg</a:t>
            </a:r>
          </a:p>
          <a:p>
            <a:r>
              <a:rPr lang="en-US" sz="6400" dirty="0"/>
              <a:t>  │   │   ├── image2.jpg</a:t>
            </a:r>
          </a:p>
          <a:p>
            <a:r>
              <a:rPr lang="en-US" sz="6400" dirty="0"/>
              <a:t>  │   │   └── ...</a:t>
            </a:r>
          </a:p>
          <a:p>
            <a:r>
              <a:rPr lang="en-US" sz="6400" dirty="0"/>
              <a:t>  │   └── </a:t>
            </a:r>
            <a:r>
              <a:rPr lang="en-US" sz="6400" dirty="0" err="1"/>
              <a:t>val</a:t>
            </a:r>
            <a:r>
              <a:rPr lang="en-US" sz="6400" dirty="0"/>
              <a:t>/</a:t>
            </a:r>
          </a:p>
          <a:p>
            <a:r>
              <a:rPr lang="en-US" sz="6400" dirty="0"/>
              <a:t>  │       ├── image1.jpg</a:t>
            </a:r>
          </a:p>
          <a:p>
            <a:r>
              <a:rPr lang="en-US" sz="6400" dirty="0"/>
              <a:t>  │       └── ...</a:t>
            </a:r>
          </a:p>
          <a:p>
            <a:r>
              <a:rPr lang="en-US" sz="6400" dirty="0"/>
              <a:t>  └── labels/</a:t>
            </a:r>
          </a:p>
          <a:p>
            <a:r>
              <a:rPr lang="en-US" sz="6400" dirty="0"/>
              <a:t>      ├── train/</a:t>
            </a:r>
          </a:p>
          <a:p>
            <a:r>
              <a:rPr lang="en-US" sz="6400" dirty="0"/>
              <a:t>      │   ├── image1.txt</a:t>
            </a:r>
          </a:p>
          <a:p>
            <a:r>
              <a:rPr lang="en-US" sz="6400" dirty="0"/>
              <a:t>      │   ├── image2.txt</a:t>
            </a:r>
          </a:p>
          <a:p>
            <a:r>
              <a:rPr lang="en-US" sz="6400" dirty="0"/>
              <a:t>      │   └── ...</a:t>
            </a:r>
          </a:p>
          <a:p>
            <a:r>
              <a:rPr lang="en-US" sz="6400" dirty="0"/>
              <a:t>      └── </a:t>
            </a:r>
            <a:r>
              <a:rPr lang="en-US" sz="6400" dirty="0" err="1"/>
              <a:t>val</a:t>
            </a:r>
            <a:r>
              <a:rPr lang="en-US" sz="6400" dirty="0"/>
              <a:t>/</a:t>
            </a:r>
          </a:p>
          <a:p>
            <a:r>
              <a:rPr lang="en-US" sz="6400" dirty="0"/>
              <a:t>          ├── image1.txt</a:t>
            </a:r>
          </a:p>
          <a:p>
            <a:r>
              <a:rPr lang="en-US" sz="6400" dirty="0"/>
              <a:t>          └──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-497305"/>
            <a:ext cx="7823200" cy="178067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C91D42-3A05-DDED-8EBB-C5C70CA1D958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869110762"/>
              </p:ext>
            </p:extLst>
          </p:nvPr>
        </p:nvGraphicFramePr>
        <p:xfrm>
          <a:off x="822960" y="1283368"/>
          <a:ext cx="11896344" cy="538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19456"/>
            <a:ext cx="10543032" cy="584936"/>
          </a:xfrm>
        </p:spPr>
        <p:txBody>
          <a:bodyPr/>
          <a:lstStyle/>
          <a:p>
            <a:r>
              <a:rPr lang="en-US" dirty="0"/>
              <a:t>Team members and contribution: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72184" y="1115568"/>
            <a:ext cx="9034272" cy="53766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[Team Member 1 : K . </a:t>
            </a:r>
            <a:r>
              <a:rPr lang="en-US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Gouthami</a:t>
            </a:r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]</a:t>
            </a:r>
          </a:p>
          <a:p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Contributions</a:t>
            </a: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Prepared and organized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Verified and normalized label files.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Managed the CVAT annotation tool for labeling images.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Managed project timelines and deliverables.</a:t>
            </a:r>
          </a:p>
          <a:p>
            <a:endParaRPr lang="en-US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[Team Member 2 : Ayyapu Reddy Dande]</a:t>
            </a:r>
          </a:p>
          <a:p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Contributions:</a:t>
            </a:r>
            <a:endParaRPr lang="en-US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Annotated images for training.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Implemented the YOLOv8 model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Fine-tuned model hyperparameters for optimal performance.</a:t>
            </a:r>
          </a:p>
          <a:p>
            <a:endParaRPr lang="en-US" b="1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[Team Member 3 : P . Vaishnavi]</a:t>
            </a:r>
          </a:p>
          <a:p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</a:rPr>
              <a:t>Contributions</a:t>
            </a: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Developed scripts for dataset verification and normalization.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Managed the CVAT annotation tool for labeling images.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Handled data augmentation and preprocessing.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</a:rPr>
              <a:t>The trained model is tested and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{389BA92F-D12F-4705-99AE-271508AAE873}tf78438558_win32</Template>
  <TotalTime>1198</TotalTime>
  <Words>858</Words>
  <Application>Microsoft Office PowerPoint</Application>
  <PresentationFormat>Widescreen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Narrow</vt:lpstr>
      <vt:lpstr>Arial</vt:lpstr>
      <vt:lpstr>Arial Black</vt:lpstr>
      <vt:lpstr>Calibri</vt:lpstr>
      <vt:lpstr>Sabon Next LT</vt:lpstr>
      <vt:lpstr>Custom</vt:lpstr>
      <vt:lpstr>Intel Unnati Industrial Training Program 2024</vt:lpstr>
      <vt:lpstr>PROBLEM STATEMENT</vt:lpstr>
      <vt:lpstr>Unique Idea Brief :  Real-Time Video Processing          Continuous high-definition video feed capture         Real-time processing to detect critical events  Deep Learning-Based Detection and Tracking         Custom-trained YOLOv8 model for high-accuracy detection         Recognizes specific patient behaviors and conditions  Automated Annotation and Reporting         Annotates and tracks patient movements         Compiles annotated videos for detailed visual reports  User-Friendly Interface and Alerts       Displays real-time video feeds with annotations       Generates alerts for critical behaviors for prompt intervention  Scalability and Integration      Supports monitoring multiple patients simultaneously       Integrates with existing hospital infrastructure and cloud-based storage </vt:lpstr>
      <vt:lpstr>Process flow</vt:lpstr>
      <vt:lpstr>PowerPoint Presentation</vt:lpstr>
      <vt:lpstr>ARCHITECTURE DIAGRAM </vt:lpstr>
      <vt:lpstr>DIRECTORY STRUCTURE</vt:lpstr>
      <vt:lpstr>Technologies used</vt:lpstr>
      <vt:lpstr>Team members and contribution: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Ayyapu reddy</dc:creator>
  <cp:lastModifiedBy>Ayyapu reddy</cp:lastModifiedBy>
  <cp:revision>6</cp:revision>
  <dcterms:created xsi:type="dcterms:W3CDTF">2024-07-03T16:15:42Z</dcterms:created>
  <dcterms:modified xsi:type="dcterms:W3CDTF">2024-07-05T05:18:45Z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