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jpeg" ContentType="image/jpeg"/>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title </a:t>
            </a:r>
            <a:r>
              <a:rPr b="0" lang="en-US" sz="6000" spc="-1" strike="noStrike">
                <a:solidFill>
                  <a:srgbClr val="000000"/>
                </a:solidFill>
                <a:latin typeface="Calibri Light"/>
              </a:rPr>
              <a:t>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7AB91A8B-22F1-4AE5-AB64-E37F5EBE248F}" type="datetime">
              <a:rPr b="0" lang="en-US" sz="1200" spc="-1" strike="noStrike">
                <a:solidFill>
                  <a:srgbClr val="8b8b8b"/>
                </a:solidFill>
                <a:latin typeface="Calibri"/>
              </a:rPr>
              <a:t>6/26/20</a:t>
            </a:fld>
            <a:endParaRPr b="0" lang="en-IN"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02FFE0D2-EF79-4DCC-ACB7-533A54E99EF8}" type="slidenum">
              <a:rPr b="0" lang="en-US" sz="1200" spc="-1" strike="noStrike">
                <a:solidFill>
                  <a:srgbClr val="8b8b8b"/>
                </a:solidFill>
                <a:latin typeface="Calibri"/>
              </a:rPr>
              <a:t>10</a:t>
            </a:fld>
            <a:endParaRPr b="0" lang="en-IN"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481CD989-E730-4387-87EB-9B771A7341E1}" type="datetime">
              <a:rPr b="0" lang="en-US" sz="1200" spc="-1" strike="noStrike">
                <a:solidFill>
                  <a:srgbClr val="8b8b8b"/>
                </a:solidFill>
                <a:latin typeface="Calibri"/>
              </a:rPr>
              <a:t>6/26/20</a:t>
            </a:fld>
            <a:endParaRPr b="0" lang="en-IN"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88A01A1B-F3E8-45B6-8381-2BD34F04F500}" type="slidenum">
              <a:rPr b="0" lang="en-US"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www.continuum.io/downloads" TargetMode="External"/><Relationship Id="rId2" Type="http://schemas.openxmlformats.org/officeDocument/2006/relationships/image" Target="../media/image1.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595880" y="1158480"/>
            <a:ext cx="9143640" cy="2387160"/>
          </a:xfrm>
          <a:prstGeom prst="rect">
            <a:avLst/>
          </a:prstGeom>
          <a:noFill/>
          <a:ln>
            <a:noFill/>
          </a:ln>
        </p:spPr>
        <p:txBody>
          <a:bodyPr anchor="b">
            <a:noAutofit/>
          </a:bodyPr>
          <a:p>
            <a:pPr algn="ctr">
              <a:lnSpc>
                <a:spcPct val="90000"/>
              </a:lnSpc>
            </a:pPr>
            <a:r>
              <a:rPr b="1" lang="en-US" sz="6000" spc="-1" strike="noStrike">
                <a:solidFill>
                  <a:srgbClr val="000000"/>
                </a:solidFill>
                <a:latin typeface="Calibri"/>
              </a:rPr>
              <a:t>Installation of Anacoda</a:t>
            </a:r>
            <a:r>
              <a:rPr b="0" lang="en-US" sz="6000" spc="-1" strike="noStrike">
                <a:solidFill>
                  <a:srgbClr val="000000"/>
                </a:solidFill>
                <a:latin typeface="Calibri"/>
              </a:rPr>
              <a:t>	</a:t>
            </a:r>
            <a:endParaRPr b="0" lang="en-US" sz="6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1512000" y="2983680"/>
            <a:ext cx="9216000" cy="1336320"/>
          </a:xfrm>
          <a:prstGeom prst="rect">
            <a:avLst/>
          </a:prstGeom>
          <a:noFill/>
          <a:ln>
            <a:noFill/>
          </a:ln>
        </p:spPr>
        <p:txBody>
          <a:bodyPr lIns="90000" rIns="90000" tIns="45000" bIns="45000">
            <a:noAutofit/>
          </a:bodyPr>
          <a:p>
            <a:pPr algn="ctr"/>
            <a:r>
              <a:rPr b="0" lang="en-IN" sz="1500" spc="-1" strike="noStrike">
                <a:latin typeface="Courier New"/>
              </a:rPr>
              <a:t>https://www.anaconda.com/distribution/</a:t>
            </a:r>
            <a:endParaRPr b="0" lang="en-IN" sz="1500" spc="-1" strike="noStrike">
              <a:latin typeface="Courier New"/>
              <a:ea typeface="Courier New"/>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1015920" y="0"/>
            <a:ext cx="8813520" cy="465480"/>
          </a:xfrm>
          <a:prstGeom prst="rect">
            <a:avLst/>
          </a:prstGeom>
          <a:noFill/>
          <a:ln>
            <a:noFill/>
          </a:ln>
        </p:spPr>
        <p:txBody>
          <a:bodyPr anchor="ctr">
            <a:normAutofit/>
          </a:bodyPr>
          <a:p>
            <a:pPr>
              <a:lnSpc>
                <a:spcPct val="90000"/>
              </a:lnSpc>
            </a:pPr>
            <a:r>
              <a:rPr b="1" lang="en-US" sz="2800" spc="-1" strike="noStrike">
                <a:solidFill>
                  <a:srgbClr val="000000"/>
                </a:solidFill>
                <a:latin typeface="Calibri"/>
              </a:rPr>
              <a:t>Download Anaconda From the below URL:</a:t>
            </a:r>
            <a:endParaRPr b="0" lang="en-US" sz="2800" spc="-1" strike="noStrike">
              <a:solidFill>
                <a:srgbClr val="000000"/>
              </a:solidFill>
              <a:latin typeface="Calibri"/>
            </a:endParaRPr>
          </a:p>
        </p:txBody>
      </p:sp>
      <p:sp>
        <p:nvSpPr>
          <p:cNvPr id="84" name="TextShape 2"/>
          <p:cNvSpPr txBox="1"/>
          <p:nvPr/>
        </p:nvSpPr>
        <p:spPr>
          <a:xfrm>
            <a:off x="1015920" y="241200"/>
            <a:ext cx="10515240" cy="4350960"/>
          </a:xfrm>
          <a:prstGeom prst="rect">
            <a:avLst/>
          </a:prstGeom>
          <a:noFill/>
          <a:ln>
            <a:noFill/>
          </a:ln>
        </p:spPr>
        <p:txBody>
          <a:bodyPr>
            <a:noAutofit/>
          </a:bodyPr>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URL: </a:t>
            </a:r>
            <a:r>
              <a:rPr b="1" i="1" lang="en-US" sz="2400" spc="-1" strike="noStrike" u="sng">
                <a:solidFill>
                  <a:srgbClr val="0563c1"/>
                </a:solidFill>
                <a:uFillTx/>
                <a:latin typeface="Calibri"/>
                <a:hlinkClick r:id="rId1"/>
              </a:rPr>
              <a:t>https://www.continuum.io/downloads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i="1" lang="en-US" sz="1800" spc="-1" strike="noStrike">
                <a:solidFill>
                  <a:srgbClr val="000000"/>
                </a:solidFill>
                <a:latin typeface="Calibri"/>
              </a:rPr>
              <a:t>Download the latest version =&gt; Click 32-BIT or 64-BIT depending on OS (32 or 64 bit) available </a:t>
            </a:r>
            <a:endParaRPr b="0" lang="en-US" sz="1800" spc="-1" strike="noStrike">
              <a:solidFill>
                <a:srgbClr val="000000"/>
              </a:solidFill>
              <a:latin typeface="Calibri"/>
            </a:endParaRPr>
          </a:p>
          <a:p>
            <a:pPr>
              <a:lnSpc>
                <a:spcPct val="90000"/>
              </a:lnSpc>
              <a:spcBef>
                <a:spcPts val="1001"/>
              </a:spcBef>
            </a:pPr>
            <a:r>
              <a:rPr b="1" i="1" lang="en-US" sz="1800" spc="-1" strike="noStrike">
                <a:solidFill>
                  <a:srgbClr val="000000"/>
                </a:solidFill>
                <a:latin typeface="Calibri"/>
              </a:rPr>
              <a:t>In your system</a:t>
            </a:r>
            <a:endParaRPr b="0" lang="en-US" sz="1800" spc="-1" strike="noStrike">
              <a:solidFill>
                <a:srgbClr val="000000"/>
              </a:solidFill>
              <a:latin typeface="Calibri"/>
            </a:endParaRPr>
          </a:p>
        </p:txBody>
      </p:sp>
      <p:pic>
        <p:nvPicPr>
          <p:cNvPr id="85" name="Picture 3" descr=""/>
          <p:cNvPicPr/>
          <p:nvPr/>
        </p:nvPicPr>
        <p:blipFill>
          <a:blip r:embed="rId2"/>
          <a:stretch/>
        </p:blipFill>
        <p:spPr>
          <a:xfrm>
            <a:off x="692280" y="1866960"/>
            <a:ext cx="10610640" cy="499068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899640" y="0"/>
            <a:ext cx="9092880" cy="472680"/>
          </a:xfrm>
          <a:prstGeom prst="rect">
            <a:avLst/>
          </a:prstGeom>
          <a:noFill/>
          <a:ln>
            <a:noFill/>
          </a:ln>
        </p:spPr>
        <p:txBody>
          <a:bodyPr anchor="ctr">
            <a:noAutofit/>
          </a:bodyPr>
          <a:p>
            <a:pPr>
              <a:lnSpc>
                <a:spcPct val="90000"/>
              </a:lnSpc>
            </a:pPr>
            <a:r>
              <a:rPr b="1" lang="en-US" sz="2800" spc="-1" strike="noStrike">
                <a:solidFill>
                  <a:srgbClr val="000000"/>
                </a:solidFill>
                <a:latin typeface="Calibri"/>
              </a:rPr>
              <a:t>Installing .exe file and Checking any updates</a:t>
            </a:r>
            <a:endParaRPr b="0" lang="en-US" sz="2800" spc="-1" strike="noStrike">
              <a:solidFill>
                <a:srgbClr val="000000"/>
              </a:solidFill>
              <a:latin typeface="Calibri"/>
            </a:endParaRPr>
          </a:p>
        </p:txBody>
      </p:sp>
      <p:sp>
        <p:nvSpPr>
          <p:cNvPr id="87" name="TextShape 2"/>
          <p:cNvSpPr txBox="1"/>
          <p:nvPr/>
        </p:nvSpPr>
        <p:spPr>
          <a:xfrm>
            <a:off x="838080" y="58068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Click on </a:t>
            </a:r>
            <a:r>
              <a:rPr b="1" lang="en-US" sz="1800" spc="-1" strike="noStrike">
                <a:solidFill>
                  <a:srgbClr val="000000"/>
                </a:solidFill>
                <a:latin typeface="Calibri"/>
              </a:rPr>
              <a:t>Anaconda3-4.3.1-Windows-x86_64.exe </a:t>
            </a:r>
            <a:r>
              <a:rPr b="0" lang="en-US" sz="1800" spc="-1" strike="noStrike">
                <a:solidFill>
                  <a:srgbClr val="000000"/>
                </a:solidFill>
                <a:latin typeface="Calibri"/>
              </a:rPr>
              <a:t>and Run as Administrator</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Click next.  Once installed, open anaconda prompt and type </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1800" spc="-1" strike="noStrike">
                <a:solidFill>
                  <a:srgbClr val="000000"/>
                </a:solidFill>
                <a:latin typeface="Calibri"/>
              </a:rPr>
              <a:t>conda update --all </a:t>
            </a:r>
            <a:r>
              <a:rPr b="0" lang="en-US" sz="1800" spc="-1" strike="noStrike">
                <a:solidFill>
                  <a:srgbClr val="000000"/>
                </a:solidFill>
                <a:latin typeface="Calibri"/>
              </a:rPr>
              <a:t>and Check if everything is updated or not.</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And type </a:t>
            </a:r>
            <a:r>
              <a:rPr b="1" lang="en-US" sz="1800" spc="-1" strike="noStrike">
                <a:solidFill>
                  <a:srgbClr val="000000"/>
                </a:solidFill>
                <a:latin typeface="Calibri"/>
              </a:rPr>
              <a:t>conda update anaconda </a:t>
            </a:r>
            <a:r>
              <a:rPr b="0" lang="en-US" sz="1800" spc="-1" strike="noStrike">
                <a:solidFill>
                  <a:srgbClr val="000000"/>
                </a:solidFill>
                <a:latin typeface="Calibri"/>
              </a:rPr>
              <a:t>and check if the anaconda is updated or not.</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To install any library, open command prompt and type =&gt; </a:t>
            </a:r>
            <a:r>
              <a:rPr b="1" lang="en-US" sz="1800" spc="-1" strike="noStrike">
                <a:solidFill>
                  <a:srgbClr val="000000"/>
                </a:solidFill>
                <a:latin typeface="Calibri"/>
              </a:rPr>
              <a:t>conda install &lt;library name&gt; </a:t>
            </a: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p:txBody>
      </p:sp>
      <p:pic>
        <p:nvPicPr>
          <p:cNvPr id="88" name="Picture 3" descr=""/>
          <p:cNvPicPr/>
          <p:nvPr/>
        </p:nvPicPr>
        <p:blipFill>
          <a:blip r:embed="rId1"/>
          <a:stretch/>
        </p:blipFill>
        <p:spPr>
          <a:xfrm>
            <a:off x="1034640" y="2430360"/>
            <a:ext cx="8096760" cy="415044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838080" y="-29160"/>
            <a:ext cx="10515240" cy="398160"/>
          </a:xfrm>
          <a:prstGeom prst="rect">
            <a:avLst/>
          </a:prstGeom>
          <a:noFill/>
          <a:ln>
            <a:noFill/>
          </a:ln>
        </p:spPr>
        <p:txBody>
          <a:bodyPr anchor="ctr">
            <a:normAutofit fontScale="73000"/>
          </a:bodyPr>
          <a:p>
            <a:pPr>
              <a:lnSpc>
                <a:spcPct val="90000"/>
              </a:lnSpc>
            </a:pPr>
            <a:r>
              <a:rPr b="1" lang="en-US" sz="2800" spc="-1" strike="noStrike">
                <a:solidFill>
                  <a:srgbClr val="000000"/>
                </a:solidFill>
                <a:latin typeface="Calibri"/>
              </a:rPr>
              <a:t>Install Packages from Anaconda Navigator</a:t>
            </a:r>
            <a:endParaRPr b="0" lang="en-US" sz="2800" spc="-1" strike="noStrike">
              <a:solidFill>
                <a:srgbClr val="000000"/>
              </a:solidFill>
              <a:latin typeface="Calibri"/>
            </a:endParaRPr>
          </a:p>
        </p:txBody>
      </p:sp>
      <p:sp>
        <p:nvSpPr>
          <p:cNvPr id="90" name="TextShape 2"/>
          <p:cNvSpPr txBox="1"/>
          <p:nvPr/>
        </p:nvSpPr>
        <p:spPr>
          <a:xfrm>
            <a:off x="838080" y="51732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To install any package</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Open Anaconda Navigator and Click Environments </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On right side, change the option installed to not installed.</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We will be getting list of packages and search for the you want to install in search bar and check the box for that package and click apply.</a:t>
            </a: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p:txBody>
      </p:sp>
      <p:pic>
        <p:nvPicPr>
          <p:cNvPr id="91" name="Picture 3" descr=""/>
          <p:cNvPicPr/>
          <p:nvPr/>
        </p:nvPicPr>
        <p:blipFill>
          <a:blip r:embed="rId1"/>
          <a:stretch/>
        </p:blipFill>
        <p:spPr>
          <a:xfrm>
            <a:off x="838080" y="2155320"/>
            <a:ext cx="10856160" cy="454608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1131120" y="-60120"/>
            <a:ext cx="10515240" cy="534240"/>
          </a:xfrm>
          <a:prstGeom prst="rect">
            <a:avLst/>
          </a:prstGeom>
          <a:noFill/>
          <a:ln>
            <a:noFill/>
          </a:ln>
        </p:spPr>
        <p:txBody>
          <a:bodyPr anchor="ctr">
            <a:noAutofit/>
          </a:bodyPr>
          <a:p>
            <a:pPr>
              <a:lnSpc>
                <a:spcPct val="90000"/>
              </a:lnSpc>
            </a:pPr>
            <a:r>
              <a:rPr b="1" lang="en-US" sz="2800" spc="-1" strike="noStrike">
                <a:solidFill>
                  <a:srgbClr val="000000"/>
                </a:solidFill>
                <a:latin typeface="Calibri"/>
              </a:rPr>
              <a:t>       </a:t>
            </a:r>
            <a:r>
              <a:rPr b="1" lang="en-US" sz="2800" spc="-1" strike="noStrike">
                <a:solidFill>
                  <a:srgbClr val="000000"/>
                </a:solidFill>
                <a:latin typeface="Calibri"/>
              </a:rPr>
              <a:t>Creating New Environment </a:t>
            </a:r>
            <a:r>
              <a:rPr b="0" lang="en-US" sz="2800" spc="-1" strike="noStrike">
                <a:solidFill>
                  <a:srgbClr val="000000"/>
                </a:solidFill>
                <a:latin typeface="Calibri"/>
              </a:rPr>
              <a:t>	</a:t>
            </a:r>
            <a:endParaRPr b="0" lang="en-US" sz="2800" spc="-1" strike="noStrike">
              <a:solidFill>
                <a:srgbClr val="000000"/>
              </a:solidFill>
              <a:latin typeface="Calibri"/>
            </a:endParaRPr>
          </a:p>
        </p:txBody>
      </p:sp>
      <p:sp>
        <p:nvSpPr>
          <p:cNvPr id="93" name="TextShape 2"/>
          <p:cNvSpPr txBox="1"/>
          <p:nvPr/>
        </p:nvSpPr>
        <p:spPr>
          <a:xfrm>
            <a:off x="838080" y="407520"/>
            <a:ext cx="10515240" cy="5618520"/>
          </a:xfrm>
          <a:prstGeom prst="rect">
            <a:avLst/>
          </a:prstGeom>
          <a:noFill/>
          <a:ln>
            <a:noFill/>
          </a:ln>
        </p:spPr>
        <p:txBody>
          <a:bodyPr>
            <a:normAutofit/>
          </a:bodyPr>
          <a:p>
            <a:pPr>
              <a:lnSpc>
                <a:spcPct val="90000"/>
              </a:lnSpc>
              <a:spcBef>
                <a:spcPts val="1001"/>
              </a:spcBef>
            </a:pPr>
            <a:r>
              <a:rPr b="0" lang="en-US" sz="1800" spc="-1" strike="noStrike">
                <a:solidFill>
                  <a:srgbClr val="000000"/>
                </a:solidFill>
                <a:latin typeface="Calibri"/>
              </a:rPr>
              <a:t>Some packages will work only on specific python version. </a:t>
            </a:r>
            <a:endParaRPr b="0" lang="en-US" sz="1800" spc="-1" strike="noStrike">
              <a:solidFill>
                <a:srgbClr val="000000"/>
              </a:solidFill>
              <a:latin typeface="Calibri"/>
            </a:endParaRPr>
          </a:p>
          <a:p>
            <a:pPr>
              <a:lnSpc>
                <a:spcPct val="90000"/>
              </a:lnSpc>
              <a:spcBef>
                <a:spcPts val="1001"/>
              </a:spcBef>
            </a:pPr>
            <a:r>
              <a:rPr b="0" lang="en-US" sz="1800" spc="-1" strike="noStrike">
                <a:solidFill>
                  <a:srgbClr val="000000"/>
                </a:solidFill>
                <a:latin typeface="Calibri"/>
              </a:rPr>
              <a:t>Ex: word cloud package was created under python 3.5.</a:t>
            </a:r>
            <a:endParaRPr b="0" lang="en-US" sz="1800" spc="-1" strike="noStrike">
              <a:solidFill>
                <a:srgbClr val="000000"/>
              </a:solidFill>
              <a:latin typeface="Calibri"/>
            </a:endParaRPr>
          </a:p>
          <a:p>
            <a:pPr>
              <a:lnSpc>
                <a:spcPct val="90000"/>
              </a:lnSpc>
              <a:spcBef>
                <a:spcPts val="1001"/>
              </a:spcBef>
            </a:pPr>
            <a:r>
              <a:rPr b="0" lang="en-US" sz="1800" spc="-1" strike="noStrike">
                <a:solidFill>
                  <a:srgbClr val="000000"/>
                </a:solidFill>
                <a:latin typeface="Calibri"/>
              </a:rPr>
              <a:t>To work with those packages we need to create new environment</a:t>
            </a:r>
            <a:endParaRPr b="0" lang="en-US" sz="1800" spc="-1" strike="noStrike">
              <a:solidFill>
                <a:srgbClr val="000000"/>
              </a:solidFill>
              <a:latin typeface="Calibri"/>
            </a:endParaRPr>
          </a:p>
          <a:p>
            <a:pPr>
              <a:lnSpc>
                <a:spcPct val="90000"/>
              </a:lnSpc>
              <a:spcBef>
                <a:spcPts val="1001"/>
              </a:spcBef>
            </a:pPr>
            <a:r>
              <a:rPr b="0" lang="en-US" sz="1800" spc="-1" strike="noStrike">
                <a:solidFill>
                  <a:srgbClr val="000000"/>
                </a:solidFill>
                <a:latin typeface="Calibri"/>
              </a:rPr>
              <a:t>To create new environment apart from the root environment i.e. python 3.6, Open Anaconda Navigator and go to Environments </a:t>
            </a:r>
            <a:endParaRPr b="0" lang="en-US" sz="1800" spc="-1" strike="noStrike">
              <a:solidFill>
                <a:srgbClr val="000000"/>
              </a:solidFill>
              <a:latin typeface="Calibri"/>
            </a:endParaRPr>
          </a:p>
          <a:p>
            <a:pPr>
              <a:lnSpc>
                <a:spcPct val="90000"/>
              </a:lnSpc>
              <a:spcBef>
                <a:spcPts val="1001"/>
              </a:spcBef>
            </a:pPr>
            <a:r>
              <a:rPr b="0" lang="en-US" sz="1800" spc="-1" strike="noStrike">
                <a:solidFill>
                  <a:srgbClr val="000000"/>
                </a:solidFill>
                <a:latin typeface="Calibri"/>
              </a:rPr>
              <a:t>Click create and type appropriate name for the new environment so that it will reflect python version and choose the python version and click ok.</a:t>
            </a:r>
            <a:endParaRPr b="0" lang="en-US" sz="1800" spc="-1" strike="noStrike">
              <a:solidFill>
                <a:srgbClr val="000000"/>
              </a:solidFill>
              <a:latin typeface="Calibri"/>
            </a:endParaRPr>
          </a:p>
        </p:txBody>
      </p:sp>
      <p:pic>
        <p:nvPicPr>
          <p:cNvPr id="94" name="Picture 4" descr=""/>
          <p:cNvPicPr/>
          <p:nvPr/>
        </p:nvPicPr>
        <p:blipFill>
          <a:blip r:embed="rId1"/>
          <a:stretch/>
        </p:blipFill>
        <p:spPr>
          <a:xfrm>
            <a:off x="958680" y="2683080"/>
            <a:ext cx="10134360" cy="396936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838080" y="0"/>
            <a:ext cx="10515240" cy="609120"/>
          </a:xfrm>
          <a:prstGeom prst="rect">
            <a:avLst/>
          </a:prstGeom>
          <a:noFill/>
          <a:ln>
            <a:noFill/>
          </a:ln>
        </p:spPr>
        <p:txBody>
          <a:bodyPr anchor="ctr">
            <a:noAutofit/>
          </a:bodyPr>
          <a:p>
            <a:pPr>
              <a:lnSpc>
                <a:spcPct val="90000"/>
              </a:lnSpc>
            </a:pPr>
            <a:r>
              <a:rPr b="1" lang="en-US" sz="2800" spc="-1" strike="noStrike">
                <a:solidFill>
                  <a:srgbClr val="000000"/>
                </a:solidFill>
                <a:latin typeface="Calibri"/>
              </a:rPr>
              <a:t>Installing Packages in New Environment </a:t>
            </a:r>
            <a:endParaRPr b="0" lang="en-US" sz="2800" spc="-1" strike="noStrike">
              <a:solidFill>
                <a:srgbClr val="000000"/>
              </a:solidFill>
              <a:latin typeface="Calibri"/>
            </a:endParaRPr>
          </a:p>
        </p:txBody>
      </p:sp>
      <p:sp>
        <p:nvSpPr>
          <p:cNvPr id="96" name="TextShape 2"/>
          <p:cNvSpPr txBox="1"/>
          <p:nvPr/>
        </p:nvSpPr>
        <p:spPr>
          <a:xfrm>
            <a:off x="1006560" y="694800"/>
            <a:ext cx="10515240" cy="301068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Open Anaconda Navigator and click environments </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And Click the environment, for which you need to install packages into that environment.</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Change the option on right side to installed to see which packages are installed in that environments.</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Change that option to not installed to install any new package which is necessary.  And check the box beside the package and click Apply.</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Those packages will be installed. Make sure you were installing the environment which you are going to work.</a:t>
            </a:r>
            <a:endParaRPr b="0" lang="en-US" sz="1800" spc="-1" strike="noStrike">
              <a:solidFill>
                <a:srgbClr val="000000"/>
              </a:solidFill>
              <a:latin typeface="Calibri"/>
            </a:endParaRPr>
          </a:p>
        </p:txBody>
      </p:sp>
      <p:pic>
        <p:nvPicPr>
          <p:cNvPr id="97" name="Picture 3" descr=""/>
          <p:cNvPicPr/>
          <p:nvPr/>
        </p:nvPicPr>
        <p:blipFill>
          <a:blip r:embed="rId1"/>
          <a:stretch/>
        </p:blipFill>
        <p:spPr>
          <a:xfrm>
            <a:off x="1840680" y="2875680"/>
            <a:ext cx="9384120" cy="360684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934560" y="14040"/>
            <a:ext cx="10515240" cy="476640"/>
          </a:xfrm>
          <a:prstGeom prst="rect">
            <a:avLst/>
          </a:prstGeom>
          <a:noFill/>
          <a:ln>
            <a:noFill/>
          </a:ln>
        </p:spPr>
        <p:txBody>
          <a:bodyPr anchor="ctr">
            <a:noAutofit/>
          </a:bodyPr>
          <a:p>
            <a:pPr>
              <a:lnSpc>
                <a:spcPct val="90000"/>
              </a:lnSpc>
            </a:pPr>
            <a:r>
              <a:rPr b="1" lang="en-US" sz="2800" spc="-1" strike="noStrike">
                <a:solidFill>
                  <a:srgbClr val="000000"/>
                </a:solidFill>
                <a:latin typeface="Calibri"/>
              </a:rPr>
              <a:t>For Creating new programs (Python Script -spyder)</a:t>
            </a:r>
            <a:endParaRPr b="0" lang="en-US" sz="2800" spc="-1" strike="noStrike">
              <a:solidFill>
                <a:srgbClr val="000000"/>
              </a:solidFill>
              <a:latin typeface="Calibri"/>
            </a:endParaRPr>
          </a:p>
        </p:txBody>
      </p:sp>
      <p:sp>
        <p:nvSpPr>
          <p:cNvPr id="99" name="TextShape 2"/>
          <p:cNvSpPr txBox="1"/>
          <p:nvPr/>
        </p:nvSpPr>
        <p:spPr>
          <a:xfrm>
            <a:off x="766080" y="491040"/>
            <a:ext cx="10515240" cy="6267960"/>
          </a:xfrm>
          <a:prstGeom prst="rect">
            <a:avLst/>
          </a:prstGeom>
          <a:noFill/>
          <a:ln>
            <a:noFill/>
          </a:ln>
        </p:spPr>
        <p:txBody>
          <a:bodyPr>
            <a:normAutofit fontScale="97000"/>
          </a:bodyPr>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Open windows and type spyder ( or spyder 3.5), You will see 2 different spyder versions. </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Click any one of the spyder and you can start working on it.</a:t>
            </a: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To use word cloud package use spyder 3.5 version instead of deafault spyder and make sure you install the wordcloud package in the new environment. </a:t>
            </a:r>
            <a:endParaRPr b="0" lang="en-US" sz="1800" spc="-1" strike="noStrike">
              <a:solidFill>
                <a:srgbClr val="000000"/>
              </a:solidFill>
              <a:latin typeface="Calibri"/>
            </a:endParaRPr>
          </a:p>
        </p:txBody>
      </p:sp>
      <p:pic>
        <p:nvPicPr>
          <p:cNvPr id="100" name="Picture 3" descr=""/>
          <p:cNvPicPr/>
          <p:nvPr/>
        </p:nvPicPr>
        <p:blipFill>
          <a:blip r:embed="rId1"/>
          <a:stretch/>
        </p:blipFill>
        <p:spPr>
          <a:xfrm>
            <a:off x="2371680" y="1154880"/>
            <a:ext cx="6254640" cy="48484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838080" y="0"/>
            <a:ext cx="10515240" cy="536040"/>
          </a:xfrm>
          <a:prstGeom prst="rect">
            <a:avLst/>
          </a:prstGeom>
          <a:noFill/>
          <a:ln>
            <a:noFill/>
          </a:ln>
        </p:spPr>
        <p:txBody>
          <a:bodyPr anchor="ctr">
            <a:normAutofit fontScale="31000"/>
          </a:bodyPr>
          <a:p>
            <a:pPr>
              <a:lnSpc>
                <a:spcPct val="90000"/>
              </a:lnSpc>
            </a:pPr>
            <a:r>
              <a:rPr b="1" lang="en-IN" sz="3600" spc="-1" strike="noStrike">
                <a:solidFill>
                  <a:srgbClr val="000000"/>
                </a:solidFill>
                <a:latin typeface="Calibri"/>
              </a:rPr>
              <a:t>                     </a:t>
            </a:r>
            <a:r>
              <a:rPr b="1" lang="en-IN" sz="3600" spc="-1" strike="noStrike">
                <a:solidFill>
                  <a:srgbClr val="000000"/>
                </a:solidFill>
                <a:latin typeface="Calibri"/>
              </a:rPr>
              <a:t>Word cloud Package Installation For Text Mining</a:t>
            </a:r>
            <a:endParaRPr b="0" lang="en-US" sz="3600" spc="-1" strike="noStrike">
              <a:solidFill>
                <a:srgbClr val="000000"/>
              </a:solidFill>
              <a:latin typeface="Calibri"/>
            </a:endParaRPr>
          </a:p>
        </p:txBody>
      </p:sp>
      <p:sp>
        <p:nvSpPr>
          <p:cNvPr id="102" name="TextShape 2"/>
          <p:cNvSpPr txBox="1"/>
          <p:nvPr/>
        </p:nvSpPr>
        <p:spPr>
          <a:xfrm>
            <a:off x="0" y="536400"/>
            <a:ext cx="12191760" cy="632124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IN" sz="1800" spc="-1" strike="noStrike">
                <a:solidFill>
                  <a:srgbClr val="000000"/>
                </a:solidFill>
                <a:latin typeface="Calibri"/>
              </a:rPr>
              <a:t>Once new environment is created i.e. which use python 3.5 version</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1800" spc="-1" strike="noStrike">
                <a:solidFill>
                  <a:srgbClr val="000000"/>
                </a:solidFill>
                <a:latin typeface="Calibri"/>
              </a:rPr>
              <a:t>Open anaconda navigator and go to environments tab and choose the newley created environment which uses python 3.5 version</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1800" spc="-1" strike="noStrike">
                <a:solidFill>
                  <a:srgbClr val="000000"/>
                </a:solidFill>
                <a:latin typeface="Calibri"/>
              </a:rPr>
              <a:t>Then click on the “play” button which we see beside the created environment name. It will show few options then choose open terminal. </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1800" spc="-1" strike="noStrike">
                <a:solidFill>
                  <a:srgbClr val="000000"/>
                </a:solidFill>
                <a:latin typeface="Calibri"/>
              </a:rPr>
              <a:t>It will now open anaconda terminal which is related to newley created environment which is uses python 3.5 version</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1800" spc="-1" strike="noStrike">
                <a:solidFill>
                  <a:srgbClr val="000000"/>
                </a:solidFill>
                <a:latin typeface="Calibri"/>
              </a:rPr>
              <a:t>Now copy the below syntax and paste, press enter. It will install the word cloud package for that specific environment.</a:t>
            </a:r>
            <a:endParaRPr b="0" lang="en-US" sz="1800" spc="-1" strike="noStrike">
              <a:solidFill>
                <a:srgbClr val="000000"/>
              </a:solidFill>
              <a:latin typeface="Calibri"/>
            </a:endParaRPr>
          </a:p>
          <a:p>
            <a:pPr>
              <a:lnSpc>
                <a:spcPct val="90000"/>
              </a:lnSpc>
              <a:spcBef>
                <a:spcPts val="1001"/>
              </a:spcBef>
            </a:pPr>
            <a:r>
              <a:rPr b="0" lang="en-IN" sz="1800" spc="-1" strike="noStrike">
                <a:solidFill>
                  <a:srgbClr val="000000"/>
                </a:solidFill>
                <a:latin typeface="Calibri"/>
              </a:rPr>
              <a:t>Syntax : </a:t>
            </a:r>
            <a:r>
              <a:rPr b="1" lang="en-US" sz="2000" spc="-1" strike="noStrike">
                <a:solidFill>
                  <a:srgbClr val="000000"/>
                </a:solidFill>
                <a:latin typeface="Calibri"/>
              </a:rPr>
              <a:t>conda install -c conda-forge wordcloud</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If we want to implement text mining code then we need to choose the spyder application from the environment where we have installed our word cloud package i.e. environment which works on python 3.5 version</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To do that, open Anaconda Navigator, go to home button and We can see Applications on Tab. In that choose the environment where we newley created. Once it is chosen then launch spyder application and Now we can start executing the Text Mining Code.</a:t>
            </a: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961200" y="0"/>
            <a:ext cx="10515240" cy="439200"/>
          </a:xfrm>
          <a:prstGeom prst="rect">
            <a:avLst/>
          </a:prstGeom>
          <a:noFill/>
          <a:ln>
            <a:noFill/>
          </a:ln>
        </p:spPr>
        <p:txBody>
          <a:bodyPr anchor="ctr">
            <a:noAutofit/>
          </a:bodyPr>
          <a:p>
            <a:pPr>
              <a:lnSpc>
                <a:spcPct val="90000"/>
              </a:lnSpc>
            </a:pPr>
            <a:r>
              <a:rPr b="1" lang="en-US" sz="3200" spc="-1" strike="noStrike">
                <a:solidFill>
                  <a:srgbClr val="000000"/>
                </a:solidFill>
                <a:latin typeface="Calibri"/>
              </a:rPr>
              <a:t>                 </a:t>
            </a:r>
            <a:r>
              <a:rPr b="1" lang="en-US" sz="3200" spc="-1" strike="noStrike">
                <a:solidFill>
                  <a:srgbClr val="000000"/>
                </a:solidFill>
                <a:latin typeface="Calibri"/>
              </a:rPr>
              <a:t>Error After Installing Anaconda( Resolution)</a:t>
            </a:r>
            <a:endParaRPr b="0" lang="en-US" sz="3200" spc="-1" strike="noStrike">
              <a:solidFill>
                <a:srgbClr val="000000"/>
              </a:solidFill>
              <a:latin typeface="Calibri"/>
            </a:endParaRPr>
          </a:p>
        </p:txBody>
      </p:sp>
      <p:sp>
        <p:nvSpPr>
          <p:cNvPr id="104" name="TextShape 2"/>
          <p:cNvSpPr txBox="1"/>
          <p:nvPr/>
        </p:nvSpPr>
        <p:spPr>
          <a:xfrm>
            <a:off x="0" y="518760"/>
            <a:ext cx="12191760" cy="633888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Once the Anaconda installation is done. And when we try to launch anaconda navigator, If it is throwing any error or unable to launch then we need to reset the anaconda navigator </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For this open the anaconda prompt by simply typing “anaconda prompt”. </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It will be looking like our </a:t>
            </a:r>
            <a:r>
              <a:rPr b="1" lang="en-US" sz="1800" spc="-1" strike="noStrike">
                <a:solidFill>
                  <a:srgbClr val="000000"/>
                </a:solidFill>
                <a:latin typeface="Calibri"/>
              </a:rPr>
              <a:t>cmd</a:t>
            </a:r>
            <a:r>
              <a:rPr b="0" lang="en-US" sz="1800" spc="-1" strike="noStrike">
                <a:solidFill>
                  <a:srgbClr val="000000"/>
                </a:solidFill>
                <a:latin typeface="Calibri"/>
              </a:rPr>
              <a:t> terminal. Once it is opened, past the below line and press enter. It will reset the Anaconda Navigator. </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Now we can using the </a:t>
            </a:r>
            <a:r>
              <a:rPr b="1" lang="en-US" sz="1800" spc="-1" strike="noStrike">
                <a:solidFill>
                  <a:srgbClr val="000000"/>
                </a:solidFill>
                <a:latin typeface="Calibri"/>
              </a:rPr>
              <a:t>spyder</a:t>
            </a:r>
            <a:r>
              <a:rPr b="0" lang="en-US" sz="1800" spc="-1" strike="noStrike">
                <a:solidFill>
                  <a:srgbClr val="000000"/>
                </a:solidFill>
                <a:latin typeface="Calibri"/>
              </a:rPr>
              <a:t>, </a:t>
            </a:r>
            <a:r>
              <a:rPr b="1" lang="en-US" sz="1800" spc="-1" strike="noStrike">
                <a:solidFill>
                  <a:srgbClr val="000000"/>
                </a:solidFill>
                <a:latin typeface="Calibri"/>
              </a:rPr>
              <a:t>Anaconda</a:t>
            </a:r>
            <a:r>
              <a:rPr b="0" lang="en-US" sz="1800" spc="-1" strike="noStrike">
                <a:solidFill>
                  <a:srgbClr val="000000"/>
                </a:solidFill>
                <a:latin typeface="Calibri"/>
              </a:rPr>
              <a:t> </a:t>
            </a:r>
            <a:r>
              <a:rPr b="1" lang="en-US" sz="1800" spc="-1" strike="noStrike">
                <a:solidFill>
                  <a:srgbClr val="000000"/>
                </a:solidFill>
                <a:latin typeface="Calibri"/>
              </a:rPr>
              <a:t>Navigator</a:t>
            </a:r>
            <a:r>
              <a:rPr b="0" lang="en-US" sz="1800" spc="-1" strike="noStrike">
                <a:solidFill>
                  <a:srgbClr val="000000"/>
                </a:solidFill>
                <a:latin typeface="Calibri"/>
              </a:rPr>
              <a:t> and other applications with out any kind of interruptions.  Below are the lines to reset specific applications.</a:t>
            </a:r>
            <a:endParaRPr b="0" lang="en-US" sz="1800" spc="-1" strike="noStrike">
              <a:solidFill>
                <a:srgbClr val="000000"/>
              </a:solidFill>
              <a:latin typeface="Calibri"/>
            </a:endParaRPr>
          </a:p>
          <a:p>
            <a:pPr>
              <a:lnSpc>
                <a:spcPct val="90000"/>
              </a:lnSpc>
              <a:spcBef>
                <a:spcPts val="1001"/>
              </a:spcBef>
            </a:pPr>
            <a:r>
              <a:rPr b="0" lang="en-US" sz="1800" spc="-1" strike="noStrike">
                <a:solidFill>
                  <a:srgbClr val="000000"/>
                </a:solidFill>
                <a:latin typeface="Calibri"/>
              </a:rPr>
              <a:t># Below lines should be done in Anaconda prompt </a:t>
            </a: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a:lnSpc>
                <a:spcPct val="90000"/>
              </a:lnSpc>
              <a:spcBef>
                <a:spcPts val="1001"/>
              </a:spcBef>
            </a:pPr>
            <a:r>
              <a:rPr b="0" lang="en-US" sz="1800" spc="-1" strike="noStrike">
                <a:solidFill>
                  <a:srgbClr val="000000"/>
                </a:solidFill>
                <a:latin typeface="Calibri"/>
              </a:rPr>
              <a:t>Anaconda navigator :  </a:t>
            </a:r>
            <a:r>
              <a:rPr b="1" lang="en-IN" sz="1800" spc="-1" strike="noStrike">
                <a:solidFill>
                  <a:srgbClr val="000000"/>
                </a:solidFill>
                <a:latin typeface="Calibri"/>
              </a:rPr>
              <a:t>anaconda</a:t>
            </a:r>
            <a:r>
              <a:rPr b="0" lang="en-IN" sz="1800" spc="-1" strike="noStrike">
                <a:solidFill>
                  <a:srgbClr val="000000"/>
                </a:solidFill>
                <a:latin typeface="Calibri"/>
              </a:rPr>
              <a:t>-</a:t>
            </a:r>
            <a:r>
              <a:rPr b="1" lang="en-IN" sz="1800" spc="-1" strike="noStrike">
                <a:solidFill>
                  <a:srgbClr val="000000"/>
                </a:solidFill>
                <a:latin typeface="Calibri"/>
              </a:rPr>
              <a:t>navigator</a:t>
            </a:r>
            <a:r>
              <a:rPr b="0" lang="en-IN" sz="1800" spc="-1" strike="noStrike">
                <a:solidFill>
                  <a:srgbClr val="000000"/>
                </a:solidFill>
                <a:latin typeface="Calibri"/>
              </a:rPr>
              <a:t> --</a:t>
            </a:r>
            <a:r>
              <a:rPr b="1" lang="en-IN" sz="1800" spc="-1" strike="noStrike">
                <a:solidFill>
                  <a:srgbClr val="000000"/>
                </a:solidFill>
                <a:latin typeface="Calibri"/>
              </a:rPr>
              <a:t>reset</a:t>
            </a:r>
            <a:endParaRPr b="0" lang="en-US" sz="1800" spc="-1" strike="noStrike">
              <a:solidFill>
                <a:srgbClr val="000000"/>
              </a:solidFill>
              <a:latin typeface="Calibri"/>
            </a:endParaRPr>
          </a:p>
          <a:p>
            <a:pPr>
              <a:lnSpc>
                <a:spcPct val="90000"/>
              </a:lnSpc>
              <a:spcBef>
                <a:spcPts val="1001"/>
              </a:spcBef>
            </a:pPr>
            <a:r>
              <a:rPr b="0" lang="en-US" sz="1800" spc="-1" strike="noStrike">
                <a:solidFill>
                  <a:srgbClr val="000000"/>
                </a:solidFill>
                <a:latin typeface="Calibri"/>
              </a:rPr>
              <a:t>S</a:t>
            </a:r>
            <a:r>
              <a:rPr b="0" lang="en-IN" sz="1800" spc="-1" strike="noStrike">
                <a:solidFill>
                  <a:srgbClr val="000000"/>
                </a:solidFill>
                <a:latin typeface="Calibri"/>
              </a:rPr>
              <a:t>pyder :  </a:t>
            </a:r>
            <a:r>
              <a:rPr b="1" lang="en-IN" sz="1800" spc="-1" strike="noStrike">
                <a:solidFill>
                  <a:srgbClr val="000000"/>
                </a:solidFill>
                <a:latin typeface="Calibri"/>
              </a:rPr>
              <a:t>spyder</a:t>
            </a:r>
            <a:r>
              <a:rPr b="0" lang="en-IN" sz="1800" spc="-1" strike="noStrike">
                <a:solidFill>
                  <a:srgbClr val="000000"/>
                </a:solidFill>
                <a:latin typeface="Calibri"/>
              </a:rPr>
              <a:t> --</a:t>
            </a:r>
            <a:r>
              <a:rPr b="1" lang="en-IN" sz="1800" spc="-1" strike="noStrike">
                <a:solidFill>
                  <a:srgbClr val="000000"/>
                </a:solidFill>
                <a:latin typeface="Calibri"/>
              </a:rPr>
              <a:t>reset     </a:t>
            </a: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123</TotalTime>
  <Application>LibreOffice/6.4.3.2$Linux_X86_64 LibreOffice_project/40$Build-2</Application>
  <Words>746</Words>
  <Paragraphs>64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2017-07-13T06:01:45Z</dcterms:created>
  <dc:creator>Pavan</dc:creator>
  <dc:description/>
  <dc:language>en-IN</dc:language>
  <cp:lastModifiedBy/>
  <dcterms:modified xsi:type="dcterms:W3CDTF">2020-06-26T19:04:07Z</dcterms:modified>
  <cp:revision>17</cp:revision>
  <dc:subject/>
  <dc:title>Installation of Anacoda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9</vt:i4>
  </property>
</Properties>
</file>