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14" r:id="rId20"/>
    <p:sldId id="303" r:id="rId21"/>
    <p:sldId id="304" r:id="rId22"/>
    <p:sldId id="316" r:id="rId23"/>
    <p:sldId id="305" r:id="rId24"/>
    <p:sldId id="306" r:id="rId25"/>
    <p:sldId id="307" r:id="rId26"/>
    <p:sldId id="309" r:id="rId27"/>
    <p:sldId id="310" r:id="rId28"/>
    <p:sldId id="311"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17" r:id="rId44"/>
    <p:sldId id="333" r:id="rId45"/>
    <p:sldId id="26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7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2/6/19</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pathname/stylesheet.c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Design &amp; Analytics</a:t>
            </a:r>
            <a:endParaRPr lang="en-US" dirty="0"/>
          </a:p>
        </p:txBody>
      </p:sp>
      <p:sp>
        <p:nvSpPr>
          <p:cNvPr id="3" name="Subtitle 2"/>
          <p:cNvSpPr>
            <a:spLocks noGrp="1"/>
          </p:cNvSpPr>
          <p:nvPr>
            <p:ph type="subTitle" idx="1"/>
          </p:nvPr>
        </p:nvSpPr>
        <p:spPr/>
        <p:txBody>
          <a:bodyPr>
            <a:normAutofit lnSpcReduction="10000"/>
          </a:bodyPr>
          <a:lstStyle/>
          <a:p>
            <a:r>
              <a:rPr lang="en-US" dirty="0"/>
              <a:t>Lecture </a:t>
            </a:r>
            <a:r>
              <a:rPr lang="en-US" dirty="0"/>
              <a:t>3</a:t>
            </a:r>
            <a:endParaRPr lang="en-US" dirty="0" smtClean="0"/>
          </a:p>
          <a:p>
            <a:r>
              <a:rPr lang="en-IE" dirty="0">
                <a:latin typeface="Arial" charset="0"/>
              </a:rPr>
              <a:t>Cascading Style Sheets</a:t>
            </a:r>
            <a:endParaRPr lang="en-GB" dirty="0">
              <a:latin typeface="Arial" charset="0"/>
            </a:endParaRPr>
          </a:p>
          <a:p>
            <a:r>
              <a:rPr lang="en-US" dirty="0" smtClean="0"/>
              <a:t>MIS </a:t>
            </a:r>
            <a:r>
              <a:rPr lang="en-US" dirty="0" smtClean="0"/>
              <a:t>10040</a:t>
            </a:r>
          </a:p>
        </p:txBody>
      </p:sp>
      <p:sp>
        <p:nvSpPr>
          <p:cNvPr id="4" name="Subtitle 2"/>
          <p:cNvSpPr txBox="1">
            <a:spLocks/>
          </p:cNvSpPr>
          <p:nvPr/>
        </p:nvSpPr>
        <p:spPr>
          <a:xfrm>
            <a:off x="1475321" y="4981743"/>
            <a:ext cx="6498159" cy="916641"/>
          </a:xfrm>
          <a:prstGeom prst="rect">
            <a:avLst/>
          </a:prstGeo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75000"/>
                </a:schemeClr>
              </a:buClr>
              <a:buSzPct val="110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75000"/>
                </a:schemeClr>
              </a:buClr>
              <a:buSzPct val="11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9pPr>
          </a:lstStyle>
          <a:p>
            <a:r>
              <a:rPr lang="en-US" smtClean="0"/>
              <a:t>Darren Redmond UCD</a:t>
            </a:r>
            <a:endParaRPr lang="en-US" dirty="0"/>
          </a:p>
        </p:txBody>
      </p:sp>
      <p:pic>
        <p:nvPicPr>
          <p:cNvPr id="6" name="Picture 5" descr="UCD-Connect-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423" y="546099"/>
            <a:ext cx="685800" cy="977900"/>
          </a:xfrm>
          <a:prstGeom prst="rect">
            <a:avLst/>
          </a:prstGeom>
        </p:spPr>
      </p:pic>
    </p:spTree>
    <p:extLst>
      <p:ext uri="{BB962C8B-B14F-4D97-AF65-F5344CB8AC3E}">
        <p14:creationId xmlns:p14="http://schemas.microsoft.com/office/powerpoint/2010/main" val="396723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1" y="1404797"/>
            <a:ext cx="9144000" cy="4044728"/>
          </a:xfrm>
        </p:spPr>
        <p:txBody>
          <a:bodyPr>
            <a:normAutofit/>
          </a:bodyPr>
          <a:lstStyle/>
          <a:p>
            <a:pPr marL="660400" indent="-660400"/>
            <a:r>
              <a:rPr lang="en-IE" sz="2800" dirty="0">
                <a:latin typeface="Arial" charset="0"/>
              </a:rPr>
              <a:t>Style rules can be applied to documents in three ways:</a:t>
            </a:r>
          </a:p>
          <a:p>
            <a:pPr marL="660400" indent="-660400">
              <a:buFontTx/>
              <a:buAutoNum type="romanLcParenBoth"/>
            </a:pPr>
            <a:r>
              <a:rPr lang="en-IE" sz="2800" dirty="0">
                <a:latin typeface="Arial" charset="0"/>
              </a:rPr>
              <a:t>As inline style directions.</a:t>
            </a:r>
          </a:p>
          <a:p>
            <a:pPr marL="660400" indent="-660400">
              <a:buFontTx/>
              <a:buAutoNum type="romanLcParenBoth"/>
            </a:pPr>
            <a:r>
              <a:rPr lang="en-IE" sz="2800" dirty="0">
                <a:latin typeface="Arial" charset="0"/>
              </a:rPr>
              <a:t>As style elements embedded at the top of the document itself.</a:t>
            </a:r>
          </a:p>
          <a:p>
            <a:pPr marL="660400" indent="-660400">
              <a:buFontTx/>
              <a:buAutoNum type="romanLcParenBoth"/>
            </a:pPr>
            <a:r>
              <a:rPr lang="en-IE" sz="2800" dirty="0">
                <a:latin typeface="Arial" charset="0"/>
              </a:rPr>
              <a:t>As external files that can be either linked to or imported into the document.</a:t>
            </a:r>
          </a:p>
          <a:p>
            <a:pPr eaLnBrk="1" hangingPunct="1">
              <a:lnSpc>
                <a:spcPct val="80000"/>
              </a:lnSpc>
            </a:pPr>
            <a:endParaRPr lang="en-GB" sz="2000"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Adding Style to a Document</a:t>
            </a:r>
            <a:endParaRPr lang="en-GB" sz="4000" dirty="0">
              <a:latin typeface="Arial" charset="0"/>
            </a:endParaRPr>
          </a:p>
        </p:txBody>
      </p:sp>
    </p:spTree>
    <p:extLst>
      <p:ext uri="{BB962C8B-B14F-4D97-AF65-F5344CB8AC3E}">
        <p14:creationId xmlns:p14="http://schemas.microsoft.com/office/powerpoint/2010/main" val="18359731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457200" y="1481772"/>
            <a:ext cx="8229600" cy="4438951"/>
          </a:xfrm>
        </p:spPr>
        <p:txBody>
          <a:bodyPr>
            <a:normAutofit/>
          </a:bodyPr>
          <a:lstStyle/>
          <a:p>
            <a:pPr marL="660400" indent="-660400"/>
            <a:r>
              <a:rPr lang="en-IE" dirty="0" smtClean="0">
                <a:latin typeface="Arial" charset="0"/>
              </a:rPr>
              <a:t>You </a:t>
            </a:r>
            <a:r>
              <a:rPr lang="en-IE" dirty="0">
                <a:latin typeface="Arial" charset="0"/>
              </a:rPr>
              <a:t>can add style information to an individual element by using the </a:t>
            </a:r>
            <a:r>
              <a:rPr lang="en-IE" b="1" dirty="0">
                <a:latin typeface="Arial" charset="0"/>
              </a:rPr>
              <a:t>style </a:t>
            </a:r>
            <a:r>
              <a:rPr lang="en-IE" dirty="0">
                <a:latin typeface="Arial" charset="0"/>
              </a:rPr>
              <a:t>attribute within the (X)HTML tag for that element</a:t>
            </a:r>
            <a:r>
              <a:rPr lang="en-IE" dirty="0" smtClean="0">
                <a:latin typeface="Arial" charset="0"/>
              </a:rPr>
              <a:t>.</a:t>
            </a:r>
            <a:endParaRPr lang="en-IE" dirty="0">
              <a:latin typeface="Arial" charset="0"/>
            </a:endParaRPr>
          </a:p>
          <a:p>
            <a:pPr marL="660400" indent="-660400">
              <a:buNone/>
            </a:pPr>
            <a:r>
              <a:rPr lang="en-IE" dirty="0">
                <a:latin typeface="Arial" charset="0"/>
              </a:rPr>
              <a:t>	&lt;h1 style=“color: red”&gt;This heading will be red&lt;/h1&gt;</a:t>
            </a:r>
            <a:endParaRPr lang="en-GB" dirty="0">
              <a:latin typeface="Arial" charset="0"/>
            </a:endParaRPr>
          </a:p>
          <a:p>
            <a:pPr eaLnBrk="1" hangingPunct="1">
              <a:lnSpc>
                <a:spcPct val="80000"/>
              </a:lnSpc>
              <a:buFontTx/>
              <a:buNone/>
            </a:pPr>
            <a:endParaRPr lang="en-GB" sz="2400" b="1"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Inline Styles</a:t>
            </a:r>
            <a:endParaRPr lang="en-GB" sz="4000" dirty="0">
              <a:latin typeface="Arial" charset="0"/>
            </a:endParaRPr>
          </a:p>
        </p:txBody>
      </p:sp>
    </p:spTree>
    <p:extLst>
      <p:ext uri="{BB962C8B-B14F-4D97-AF65-F5344CB8AC3E}">
        <p14:creationId xmlns:p14="http://schemas.microsoft.com/office/powerpoint/2010/main" val="39781769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4294967295"/>
          </p:nvPr>
        </p:nvSpPr>
        <p:spPr>
          <a:xfrm>
            <a:off x="457200" y="1366310"/>
            <a:ext cx="8229600" cy="5443024"/>
          </a:xfrm>
        </p:spPr>
        <p:txBody>
          <a:bodyPr>
            <a:normAutofit/>
          </a:bodyPr>
          <a:lstStyle/>
          <a:p>
            <a:r>
              <a:rPr lang="en-IE" dirty="0" smtClean="0">
                <a:latin typeface="Arial" charset="0"/>
              </a:rPr>
              <a:t>A </a:t>
            </a:r>
            <a:r>
              <a:rPr lang="en-IE" dirty="0">
                <a:latin typeface="Arial" charset="0"/>
              </a:rPr>
              <a:t>more compact method for adding </a:t>
            </a:r>
            <a:r>
              <a:rPr lang="en-IE" b="1" dirty="0">
                <a:latin typeface="Arial" charset="0"/>
              </a:rPr>
              <a:t>style sheets </a:t>
            </a:r>
            <a:r>
              <a:rPr lang="en-IE" dirty="0">
                <a:latin typeface="Arial" charset="0"/>
              </a:rPr>
              <a:t>is to embed a style sheet block in the top of the HTML document using the </a:t>
            </a:r>
            <a:r>
              <a:rPr lang="en-IE" b="1" dirty="0">
                <a:latin typeface="Arial" charset="0"/>
              </a:rPr>
              <a:t>style </a:t>
            </a:r>
            <a:r>
              <a:rPr lang="en-IE" dirty="0">
                <a:latin typeface="Arial" charset="0"/>
              </a:rPr>
              <a:t>element summarised here</a:t>
            </a:r>
            <a:r>
              <a:rPr lang="en-IE" dirty="0" smtClean="0">
                <a:latin typeface="Arial" charset="0"/>
              </a:rPr>
              <a:t>.</a:t>
            </a:r>
            <a:endParaRPr lang="en-IE" dirty="0">
              <a:latin typeface="Arial" charset="0"/>
            </a:endParaRPr>
          </a:p>
          <a:p>
            <a:pPr>
              <a:buNone/>
            </a:pPr>
            <a:r>
              <a:rPr lang="en-IE" dirty="0" smtClean="0">
                <a:latin typeface="Arial" charset="0"/>
              </a:rPr>
              <a:t>&lt;</a:t>
            </a:r>
            <a:r>
              <a:rPr lang="en-IE" dirty="0">
                <a:latin typeface="Arial" charset="0"/>
              </a:rPr>
              <a:t>style&gt;…&lt;/style&gt;</a:t>
            </a:r>
          </a:p>
          <a:p>
            <a:pPr>
              <a:buNone/>
            </a:pPr>
            <a:r>
              <a:rPr lang="en-IE" b="1" dirty="0">
                <a:latin typeface="Arial" charset="0"/>
              </a:rPr>
              <a:t>Attributes</a:t>
            </a:r>
          </a:p>
          <a:p>
            <a:pPr>
              <a:buNone/>
            </a:pPr>
            <a:r>
              <a:rPr lang="en-IE" b="1" dirty="0">
                <a:latin typeface="Arial" charset="0"/>
              </a:rPr>
              <a:t>	</a:t>
            </a:r>
            <a:r>
              <a:rPr lang="en-IE" dirty="0">
                <a:latin typeface="Arial" charset="0"/>
              </a:rPr>
              <a:t>media=“all|aural|braile|handheld|print|project”</a:t>
            </a:r>
          </a:p>
          <a:p>
            <a:pPr>
              <a:buNone/>
            </a:pPr>
            <a:r>
              <a:rPr lang="en-IE" b="1" dirty="0">
                <a:latin typeface="Arial" charset="0"/>
              </a:rPr>
              <a:t>	</a:t>
            </a:r>
            <a:r>
              <a:rPr lang="en-IE" dirty="0">
                <a:latin typeface="Arial" charset="0"/>
              </a:rPr>
              <a:t>title=“text”</a:t>
            </a:r>
          </a:p>
          <a:p>
            <a:pPr>
              <a:buNone/>
            </a:pPr>
            <a:r>
              <a:rPr lang="en-IE" dirty="0">
                <a:latin typeface="Arial" charset="0"/>
              </a:rPr>
              <a:t>	type=“content type” (Required</a:t>
            </a:r>
            <a:r>
              <a:rPr lang="en-IE" dirty="0" smtClean="0">
                <a:latin typeface="Arial" charset="0"/>
              </a:rPr>
              <a:t>)</a:t>
            </a:r>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Embedded Style Sheets</a:t>
            </a:r>
            <a:endParaRPr lang="en-GB" sz="4000" dirty="0">
              <a:latin typeface="Arial" charset="0"/>
            </a:endParaRPr>
          </a:p>
        </p:txBody>
      </p:sp>
    </p:spTree>
    <p:extLst>
      <p:ext uri="{BB962C8B-B14F-4D97-AF65-F5344CB8AC3E}">
        <p14:creationId xmlns:p14="http://schemas.microsoft.com/office/powerpoint/2010/main" val="22068386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49275" y="40973"/>
            <a:ext cx="8042276" cy="1055280"/>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Example</a:t>
            </a:r>
            <a:endParaRPr lang="en-GB" sz="4000" dirty="0">
              <a:latin typeface="Arial"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65" y="1079830"/>
            <a:ext cx="8497888"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2384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457200" y="2020595"/>
            <a:ext cx="8229600" cy="4105567"/>
          </a:xfrm>
        </p:spPr>
        <p:txBody>
          <a:bodyPr/>
          <a:lstStyle/>
          <a:p>
            <a:r>
              <a:rPr lang="en-IE" dirty="0" smtClean="0">
                <a:latin typeface="Arial" charset="0"/>
              </a:rPr>
              <a:t>The </a:t>
            </a:r>
            <a:r>
              <a:rPr lang="en-IE" dirty="0">
                <a:latin typeface="Arial" charset="0"/>
              </a:rPr>
              <a:t>most powerful way to use CSS is to collect all the style rules in a separate text document and create links to that document from all pages in a site.</a:t>
            </a:r>
          </a:p>
          <a:p>
            <a:r>
              <a:rPr lang="en-IE" dirty="0">
                <a:latin typeface="Arial" charset="0"/>
              </a:rPr>
              <a:t>In this way, you make stylistic changes consistently across a whole site by editing the style information in a single document. This is a powerful tool for large-scale sites (and small ones too for that matter)</a:t>
            </a:r>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External Style Sheets</a:t>
            </a:r>
            <a:endParaRPr lang="en-GB" sz="4000" dirty="0">
              <a:latin typeface="Arial" charset="0"/>
            </a:endParaRPr>
          </a:p>
        </p:txBody>
      </p:sp>
    </p:spTree>
    <p:extLst>
      <p:ext uri="{BB962C8B-B14F-4D97-AF65-F5344CB8AC3E}">
        <p14:creationId xmlns:p14="http://schemas.microsoft.com/office/powerpoint/2010/main" val="33566825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457200" y="1654965"/>
            <a:ext cx="8229600" cy="4471198"/>
          </a:xfrm>
        </p:spPr>
        <p:txBody>
          <a:bodyPr>
            <a:normAutofit fontScale="92500" lnSpcReduction="10000"/>
          </a:bodyPr>
          <a:lstStyle/>
          <a:p>
            <a:r>
              <a:rPr lang="en-IE" dirty="0">
                <a:latin typeface="Arial" charset="0"/>
              </a:rPr>
              <a:t>The style sheet document is a plain-text document that contains at least one style sheet rule.</a:t>
            </a:r>
          </a:p>
          <a:p>
            <a:r>
              <a:rPr lang="en-IE" dirty="0">
                <a:latin typeface="Arial" charset="0"/>
              </a:rPr>
              <a:t>It may </a:t>
            </a:r>
            <a:r>
              <a:rPr lang="en-IE" b="1" i="1" dirty="0">
                <a:latin typeface="Arial" charset="0"/>
              </a:rPr>
              <a:t>not </a:t>
            </a:r>
            <a:r>
              <a:rPr lang="en-IE" dirty="0">
                <a:latin typeface="Arial" charset="0"/>
              </a:rPr>
              <a:t>contain HTML tags and so including HTML tags may cause parts of the style sheet to be ignored.</a:t>
            </a:r>
          </a:p>
          <a:p>
            <a:r>
              <a:rPr lang="en-IE" dirty="0">
                <a:latin typeface="Arial" charset="0"/>
              </a:rPr>
              <a:t>HTML comments are also not permitted, however, comments may be inserted in the style sheet by using CSS comment syntax shown here</a:t>
            </a:r>
            <a:r>
              <a:rPr lang="en-IE" dirty="0" smtClean="0">
                <a:latin typeface="Arial" charset="0"/>
              </a:rPr>
              <a:t>:</a:t>
            </a:r>
          </a:p>
          <a:p>
            <a:pPr>
              <a:buNone/>
            </a:pPr>
            <a:r>
              <a:rPr lang="en-IE" dirty="0" smtClean="0">
                <a:latin typeface="Arial" charset="0"/>
              </a:rPr>
              <a:t> 	/* This is my comment!! */</a:t>
            </a:r>
          </a:p>
          <a:p>
            <a:r>
              <a:rPr lang="en-IE" dirty="0" smtClean="0">
                <a:latin typeface="Arial" charset="0"/>
              </a:rPr>
              <a:t>There </a:t>
            </a:r>
            <a:r>
              <a:rPr lang="en-IE" dirty="0">
                <a:latin typeface="Arial" charset="0"/>
              </a:rPr>
              <a:t>are two ways to refer to external style sheets (which should be named with the .css suffix) from within a document: the link element and the @import directive</a:t>
            </a:r>
            <a:r>
              <a:rPr lang="en-IE" dirty="0" smtClean="0">
                <a:latin typeface="Arial" charset="0"/>
              </a:rPr>
              <a:t>.</a:t>
            </a:r>
            <a:endParaRPr lang="en-GB"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Stylesheet Content</a:t>
            </a:r>
            <a:endParaRPr lang="en-GB" sz="4000" dirty="0">
              <a:latin typeface="Arial" charset="0"/>
            </a:endParaRPr>
          </a:p>
        </p:txBody>
      </p:sp>
    </p:spTree>
    <p:extLst>
      <p:ext uri="{BB962C8B-B14F-4D97-AF65-F5344CB8AC3E}">
        <p14:creationId xmlns:p14="http://schemas.microsoft.com/office/powerpoint/2010/main" val="5612216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204849" y="1443283"/>
            <a:ext cx="8836725" cy="4682880"/>
          </a:xfrm>
        </p:spPr>
        <p:txBody>
          <a:bodyPr>
            <a:normAutofit fontScale="92500" lnSpcReduction="10000"/>
          </a:bodyPr>
          <a:lstStyle/>
          <a:p>
            <a:r>
              <a:rPr lang="en-IE" dirty="0">
                <a:latin typeface="Arial" charset="0"/>
              </a:rPr>
              <a:t>The best supported method for referring to external style sheets is to create a link to the CSS document using the </a:t>
            </a:r>
            <a:r>
              <a:rPr lang="en-IE" b="1" dirty="0">
                <a:latin typeface="Arial" charset="0"/>
              </a:rPr>
              <a:t>link </a:t>
            </a:r>
            <a:r>
              <a:rPr lang="en-IE" dirty="0">
                <a:latin typeface="Arial" charset="0"/>
              </a:rPr>
              <a:t>element in the </a:t>
            </a:r>
            <a:r>
              <a:rPr lang="en-IE" b="1" dirty="0">
                <a:latin typeface="Arial" charset="0"/>
              </a:rPr>
              <a:t>head </a:t>
            </a:r>
            <a:r>
              <a:rPr lang="en-IE" dirty="0">
                <a:latin typeface="Arial" charset="0"/>
              </a:rPr>
              <a:t>of the document as shown below</a:t>
            </a:r>
            <a:r>
              <a:rPr lang="en-IE" dirty="0" smtClean="0">
                <a:latin typeface="Arial" charset="0"/>
              </a:rPr>
              <a:t>:</a:t>
            </a:r>
            <a:endParaRPr lang="en-IE" b="1" dirty="0">
              <a:latin typeface="Arial" charset="0"/>
            </a:endParaRPr>
          </a:p>
          <a:p>
            <a:pPr>
              <a:buNone/>
            </a:pPr>
            <a:r>
              <a:rPr lang="en-IE" b="1" dirty="0">
                <a:latin typeface="Arial" charset="0"/>
              </a:rPr>
              <a:t>	</a:t>
            </a:r>
            <a:r>
              <a:rPr lang="en-IE" dirty="0">
                <a:latin typeface="Arial" charset="0"/>
              </a:rPr>
              <a:t>&lt;head&gt;</a:t>
            </a:r>
          </a:p>
          <a:p>
            <a:pPr>
              <a:buNone/>
            </a:pPr>
            <a:r>
              <a:rPr lang="en-IE" dirty="0">
                <a:latin typeface="Arial" charset="0"/>
              </a:rPr>
              <a:t>		&lt;link rel=“stylesheet” href=“/pathname/stylesheet.css” type=“text/css” /&gt;</a:t>
            </a:r>
          </a:p>
          <a:p>
            <a:pPr>
              <a:buNone/>
            </a:pPr>
            <a:r>
              <a:rPr lang="en-IE" dirty="0">
                <a:latin typeface="Arial" charset="0"/>
              </a:rPr>
              <a:t>	&lt;/head&gt;</a:t>
            </a:r>
          </a:p>
          <a:p>
            <a:r>
              <a:rPr lang="en-IE" dirty="0">
                <a:latin typeface="Arial" charset="0"/>
              </a:rPr>
              <a:t>The </a:t>
            </a:r>
            <a:r>
              <a:rPr lang="en-IE" b="1" dirty="0">
                <a:latin typeface="Arial" charset="0"/>
              </a:rPr>
              <a:t>rel</a:t>
            </a:r>
            <a:r>
              <a:rPr lang="en-IE" dirty="0">
                <a:latin typeface="Arial" charset="0"/>
              </a:rPr>
              <a:t> attribute  defines the linked document’s relation to the current document – a “style sheet”.</a:t>
            </a:r>
          </a:p>
          <a:p>
            <a:r>
              <a:rPr lang="en-IE" dirty="0">
                <a:latin typeface="Arial" charset="0"/>
              </a:rPr>
              <a:t>The </a:t>
            </a:r>
            <a:r>
              <a:rPr lang="en-IE" b="1" dirty="0">
                <a:latin typeface="Arial" charset="0"/>
              </a:rPr>
              <a:t>href </a:t>
            </a:r>
            <a:r>
              <a:rPr lang="en-IE" dirty="0">
                <a:latin typeface="Arial" charset="0"/>
              </a:rPr>
              <a:t>attribute provides the URL of the style sheet document.</a:t>
            </a:r>
            <a:endParaRPr lang="en-GB"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Using Link</a:t>
            </a:r>
            <a:endParaRPr lang="en-IE" sz="4000" dirty="0">
              <a:latin typeface="Arial" charset="0"/>
            </a:endParaRPr>
          </a:p>
        </p:txBody>
      </p:sp>
    </p:spTree>
    <p:extLst>
      <p:ext uri="{BB962C8B-B14F-4D97-AF65-F5344CB8AC3E}">
        <p14:creationId xmlns:p14="http://schemas.microsoft.com/office/powerpoint/2010/main" val="725955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9275" y="61458"/>
            <a:ext cx="8042276" cy="97333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Example</a:t>
            </a:r>
            <a:endParaRPr lang="en-IE" sz="4000" dirty="0">
              <a:latin typeface="Arial"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05" y="967419"/>
            <a:ext cx="9001125"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6957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457200" y="1308577"/>
            <a:ext cx="8229600" cy="4817586"/>
          </a:xfrm>
        </p:spPr>
        <p:txBody>
          <a:bodyPr>
            <a:normAutofit/>
          </a:bodyPr>
          <a:lstStyle/>
          <a:p>
            <a:pPr>
              <a:buNone/>
            </a:pPr>
            <a:endParaRPr lang="en-IE" sz="2800" dirty="0" smtClean="0">
              <a:latin typeface="Arial" charset="0"/>
            </a:endParaRPr>
          </a:p>
          <a:p>
            <a:pPr>
              <a:buNone/>
            </a:pPr>
            <a:r>
              <a:rPr lang="en-IE" sz="2800" dirty="0" smtClean="0">
                <a:latin typeface="Arial" charset="0"/>
              </a:rPr>
              <a:t>/</a:t>
            </a:r>
            <a:r>
              <a:rPr lang="en-IE" sz="2800" dirty="0">
                <a:latin typeface="Arial" charset="0"/>
              </a:rPr>
              <a:t>* style.css - a simple style sheet */</a:t>
            </a:r>
          </a:p>
          <a:p>
            <a:pPr>
              <a:buNone/>
            </a:pPr>
            <a:r>
              <a:rPr lang="en-IE" sz="2800" dirty="0">
                <a:latin typeface="Arial" charset="0"/>
              </a:rPr>
              <a:t>body {</a:t>
            </a:r>
          </a:p>
          <a:p>
            <a:pPr>
              <a:buNone/>
            </a:pPr>
            <a:r>
              <a:rPr lang="en-IE" sz="2800" dirty="0">
                <a:latin typeface="Arial" charset="0"/>
              </a:rPr>
              <a:t>  margin-left: 20%; margin-right: 20%;</a:t>
            </a:r>
          </a:p>
          <a:p>
            <a:pPr>
              <a:buNone/>
            </a:pPr>
            <a:r>
              <a:rPr lang="en-IE" sz="2800" dirty="0">
                <a:latin typeface="Arial" charset="0"/>
              </a:rPr>
              <a:t>  color: red; background: white;</a:t>
            </a:r>
          </a:p>
          <a:p>
            <a:pPr>
              <a:buNone/>
            </a:pPr>
            <a:r>
              <a:rPr lang="en-IE" sz="2800" dirty="0">
                <a:latin typeface="Arial" charset="0"/>
              </a:rPr>
              <a:t>}</a:t>
            </a:r>
            <a:endParaRPr lang="en-GB" sz="2800"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The External File</a:t>
            </a:r>
            <a:endParaRPr lang="en-IE" sz="4000" dirty="0">
              <a:latin typeface="Arial" charset="0"/>
            </a:endParaRPr>
          </a:p>
        </p:txBody>
      </p:sp>
    </p:spTree>
    <p:extLst>
      <p:ext uri="{BB962C8B-B14F-4D97-AF65-F5344CB8AC3E}">
        <p14:creationId xmlns:p14="http://schemas.microsoft.com/office/powerpoint/2010/main" val="8618558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Importing</a:t>
            </a:r>
            <a:endParaRPr lang="en-IE" sz="4000" dirty="0">
              <a:latin typeface="Arial" charset="0"/>
            </a:endParaRPr>
          </a:p>
        </p:txBody>
      </p:sp>
      <p:sp>
        <p:nvSpPr>
          <p:cNvPr id="3" name="Rectangle 3"/>
          <p:cNvSpPr txBox="1">
            <a:spLocks noChangeArrowheads="1"/>
          </p:cNvSpPr>
          <p:nvPr/>
        </p:nvSpPr>
        <p:spPr>
          <a:xfrm>
            <a:off x="457200" y="1520261"/>
            <a:ext cx="8229600" cy="4817586"/>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IE" sz="1800" dirty="0">
                <a:latin typeface="Arial" charset="0"/>
              </a:rPr>
              <a:t>An alternative to linking is to import an external style sheet into a document using the </a:t>
            </a:r>
            <a:r>
              <a:rPr lang="en-IE" sz="1800" b="1" dirty="0">
                <a:latin typeface="Arial" charset="0"/>
              </a:rPr>
              <a:t>@import </a:t>
            </a:r>
            <a:r>
              <a:rPr lang="en-IE" sz="1800" dirty="0">
                <a:latin typeface="Arial" charset="0"/>
              </a:rPr>
              <a:t>function in the style element</a:t>
            </a:r>
            <a:r>
              <a:rPr lang="en-IE" sz="1800" dirty="0" smtClean="0">
                <a:latin typeface="Arial" charset="0"/>
              </a:rPr>
              <a:t>:</a:t>
            </a:r>
            <a:endParaRPr lang="en-IE" sz="1800" dirty="0">
              <a:latin typeface="Arial" charset="0"/>
            </a:endParaRPr>
          </a:p>
          <a:p>
            <a:pPr>
              <a:buNone/>
            </a:pPr>
            <a:r>
              <a:rPr lang="en-IE" sz="1800" dirty="0">
                <a:latin typeface="Arial" charset="0"/>
              </a:rPr>
              <a:t>&lt;style type=“text/css”&gt;</a:t>
            </a:r>
          </a:p>
          <a:p>
            <a:pPr>
              <a:buNone/>
            </a:pPr>
            <a:r>
              <a:rPr lang="en-IE" sz="1800" dirty="0">
                <a:latin typeface="Arial" charset="0"/>
              </a:rPr>
              <a:t>&lt;!- -</a:t>
            </a:r>
          </a:p>
          <a:p>
            <a:pPr>
              <a:buNone/>
            </a:pPr>
            <a:r>
              <a:rPr lang="en-IE" sz="1800" dirty="0">
                <a:latin typeface="Arial" charset="0"/>
              </a:rPr>
              <a:t>	</a:t>
            </a:r>
            <a:r>
              <a:rPr lang="en-IE" sz="1800" b="1" dirty="0">
                <a:latin typeface="Arial" charset="0"/>
              </a:rPr>
              <a:t>@import url(</a:t>
            </a:r>
            <a:r>
              <a:rPr lang="en-IE" sz="1800" b="1" dirty="0">
                <a:latin typeface="Arial" charset="0"/>
                <a:hlinkClick r:id="rId2"/>
              </a:rPr>
              <a:t>http://pathname/stylesheet.css</a:t>
            </a:r>
            <a:r>
              <a:rPr lang="en-IE" sz="1800" b="1" dirty="0">
                <a:latin typeface="Arial" charset="0"/>
              </a:rPr>
              <a:t>);</a:t>
            </a:r>
          </a:p>
          <a:p>
            <a:pPr>
              <a:buNone/>
            </a:pPr>
            <a:r>
              <a:rPr lang="en-IE" sz="1800" b="1" dirty="0">
                <a:latin typeface="Arial" charset="0"/>
              </a:rPr>
              <a:t>	p {font-face: Verdana;}</a:t>
            </a:r>
            <a:endParaRPr lang="en-IE" sz="1800" dirty="0">
              <a:latin typeface="Arial" charset="0"/>
            </a:endParaRPr>
          </a:p>
          <a:p>
            <a:pPr>
              <a:buNone/>
            </a:pPr>
            <a:r>
              <a:rPr lang="en-IE" sz="1800" dirty="0">
                <a:latin typeface="Arial" charset="0"/>
                <a:sym typeface="Wingdings" charset="0"/>
              </a:rPr>
              <a:t>- - &gt;</a:t>
            </a:r>
            <a:endParaRPr lang="en-IE" sz="1800" dirty="0">
              <a:latin typeface="Arial" charset="0"/>
            </a:endParaRPr>
          </a:p>
          <a:p>
            <a:pPr>
              <a:buNone/>
            </a:pPr>
            <a:r>
              <a:rPr lang="en-IE" sz="1800" dirty="0">
                <a:latin typeface="Arial" charset="0"/>
              </a:rPr>
              <a:t>&lt;/style</a:t>
            </a:r>
            <a:r>
              <a:rPr lang="en-IE" sz="1800" dirty="0" smtClean="0">
                <a:latin typeface="Arial" charset="0"/>
              </a:rPr>
              <a:t>&gt;</a:t>
            </a:r>
            <a:endParaRPr lang="en-GB" sz="1800" dirty="0">
              <a:latin typeface="Arial" charset="0"/>
            </a:endParaRPr>
          </a:p>
        </p:txBody>
      </p:sp>
    </p:spTree>
    <p:extLst>
      <p:ext uri="{BB962C8B-B14F-4D97-AF65-F5344CB8AC3E}">
        <p14:creationId xmlns:p14="http://schemas.microsoft.com/office/powerpoint/2010/main" val="392670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normAutofit/>
          </a:bodyPr>
          <a:lstStyle/>
          <a:p>
            <a:r>
              <a:rPr lang="en-US" sz="3600" dirty="0" smtClean="0"/>
              <a:t>The Presentation Layer</a:t>
            </a:r>
          </a:p>
          <a:p>
            <a:r>
              <a:rPr lang="en-US" sz="3600" dirty="0" smtClean="0"/>
              <a:t>Styles</a:t>
            </a:r>
          </a:p>
          <a:p>
            <a:r>
              <a:rPr lang="en-US" sz="3600" dirty="0" smtClean="0"/>
              <a:t>Selectors</a:t>
            </a:r>
          </a:p>
          <a:p>
            <a:r>
              <a:rPr lang="en-US" sz="3600" dirty="0" smtClean="0"/>
              <a:t>Positioning</a:t>
            </a:r>
          </a:p>
          <a:p>
            <a:r>
              <a:rPr lang="en-US" sz="3600" dirty="0" smtClean="0"/>
              <a:t>Layout</a:t>
            </a:r>
            <a:endParaRPr lang="en-US" sz="3600" dirty="0" smtClean="0"/>
          </a:p>
        </p:txBody>
      </p:sp>
    </p:spTree>
    <p:extLst>
      <p:ext uri="{BB962C8B-B14F-4D97-AF65-F5344CB8AC3E}">
        <p14:creationId xmlns:p14="http://schemas.microsoft.com/office/powerpoint/2010/main" val="3490886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457200" y="1444531"/>
            <a:ext cx="8229600" cy="5194571"/>
          </a:xfrm>
        </p:spPr>
        <p:txBody>
          <a:bodyPr>
            <a:normAutofit/>
          </a:bodyPr>
          <a:lstStyle/>
          <a:p>
            <a:r>
              <a:rPr lang="en-IE" sz="2000" dirty="0">
                <a:latin typeface="Arial" charset="0"/>
              </a:rPr>
              <a:t>In the example above, an absolute URL is provided, but a relative URL may also be used.</a:t>
            </a:r>
          </a:p>
          <a:p>
            <a:r>
              <a:rPr lang="en-IE" sz="2000" b="1" dirty="0">
                <a:latin typeface="Arial" charset="0"/>
              </a:rPr>
              <a:t>@import </a:t>
            </a:r>
            <a:r>
              <a:rPr lang="en-IE" sz="2000" dirty="0">
                <a:latin typeface="Arial" charset="0"/>
              </a:rPr>
              <a:t>commands must come </a:t>
            </a:r>
            <a:r>
              <a:rPr lang="en-IE" sz="2000" i="1" dirty="0">
                <a:latin typeface="Arial" charset="0"/>
              </a:rPr>
              <a:t>before </a:t>
            </a:r>
            <a:r>
              <a:rPr lang="en-IE" sz="2000" dirty="0">
                <a:latin typeface="Arial" charset="0"/>
              </a:rPr>
              <a:t>anything else.</a:t>
            </a:r>
          </a:p>
          <a:p>
            <a:r>
              <a:rPr lang="en-IE" sz="2000" dirty="0">
                <a:latin typeface="Arial" charset="0"/>
              </a:rPr>
              <a:t>Importing allows multiple style sheets to be applied to the same document.</a:t>
            </a:r>
          </a:p>
          <a:p>
            <a:r>
              <a:rPr lang="en-IE" sz="2000" dirty="0">
                <a:latin typeface="Arial" charset="0"/>
              </a:rPr>
              <a:t>When additional </a:t>
            </a:r>
            <a:r>
              <a:rPr lang="en-IE" sz="2000" b="1" dirty="0">
                <a:latin typeface="Arial" charset="0"/>
              </a:rPr>
              <a:t>@import </a:t>
            </a:r>
            <a:r>
              <a:rPr lang="en-IE" sz="2000" dirty="0">
                <a:latin typeface="Arial" charset="0"/>
              </a:rPr>
              <a:t>functions are added within the </a:t>
            </a:r>
            <a:r>
              <a:rPr lang="en-IE" sz="2000" b="1" dirty="0">
                <a:latin typeface="Arial" charset="0"/>
              </a:rPr>
              <a:t>style </a:t>
            </a:r>
            <a:r>
              <a:rPr lang="en-IE" sz="2000" dirty="0">
                <a:latin typeface="Arial" charset="0"/>
              </a:rPr>
              <a:t>element, the style information from the last read file takes precedence over the previous.</a:t>
            </a:r>
          </a:p>
          <a:p>
            <a:r>
              <a:rPr lang="en-IE" sz="2000" dirty="0">
                <a:latin typeface="Arial" charset="0"/>
              </a:rPr>
              <a:t>The </a:t>
            </a:r>
            <a:r>
              <a:rPr lang="en-IE" sz="2000" b="1" dirty="0">
                <a:latin typeface="Arial" charset="0"/>
              </a:rPr>
              <a:t>@import </a:t>
            </a:r>
            <a:r>
              <a:rPr lang="en-IE" sz="2000" dirty="0">
                <a:latin typeface="Arial" charset="0"/>
              </a:rPr>
              <a:t>directive may also be used in the style sheet itself to reference information in other .css files</a:t>
            </a:r>
            <a:r>
              <a:rPr lang="en-IE" sz="2000" dirty="0" smtClean="0">
                <a:latin typeface="Arial" charset="0"/>
              </a:rPr>
              <a:t>.</a:t>
            </a:r>
            <a:endParaRPr lang="en-GB" sz="2000" b="1"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Explained</a:t>
            </a:r>
            <a:endParaRPr lang="en-IE" sz="4000" dirty="0">
              <a:latin typeface="Arial" charset="0"/>
            </a:endParaRPr>
          </a:p>
        </p:txBody>
      </p:sp>
    </p:spTree>
    <p:extLst>
      <p:ext uri="{BB962C8B-B14F-4D97-AF65-F5344CB8AC3E}">
        <p14:creationId xmlns:p14="http://schemas.microsoft.com/office/powerpoint/2010/main" val="40178577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457200" y="1597231"/>
            <a:ext cx="8229600" cy="4952442"/>
          </a:xfrm>
        </p:spPr>
        <p:txBody>
          <a:bodyPr>
            <a:normAutofit/>
          </a:bodyPr>
          <a:lstStyle/>
          <a:p>
            <a:pPr marL="793750" lvl="1" indent="-457200">
              <a:buFont typeface="+mj-lt"/>
              <a:buAutoNum type="arabicPeriod"/>
            </a:pPr>
            <a:r>
              <a:rPr lang="en-IE" sz="4000" dirty="0" smtClean="0">
                <a:latin typeface="Arial" charset="0"/>
              </a:rPr>
              <a:t>Class</a:t>
            </a:r>
            <a:endParaRPr lang="en-IE" sz="4000" dirty="0">
              <a:latin typeface="Arial" charset="0"/>
            </a:endParaRPr>
          </a:p>
          <a:p>
            <a:pPr marL="793750" lvl="1" indent="-457200">
              <a:buFont typeface="+mj-lt"/>
              <a:buAutoNum type="arabicPeriod"/>
            </a:pPr>
            <a:r>
              <a:rPr lang="en-IE" sz="4000" dirty="0" smtClean="0">
                <a:latin typeface="Arial" charset="0"/>
              </a:rPr>
              <a:t>ID</a:t>
            </a:r>
            <a:endParaRPr lang="en-IE" sz="4000" dirty="0">
              <a:latin typeface="Arial" charset="0"/>
            </a:endParaRPr>
          </a:p>
          <a:p>
            <a:pPr marL="793750" lvl="1" indent="-457200">
              <a:buFont typeface="+mj-lt"/>
              <a:buAutoNum type="arabicPeriod"/>
            </a:pPr>
            <a:r>
              <a:rPr lang="en-IE" sz="4000" dirty="0" smtClean="0">
                <a:latin typeface="Arial" charset="0"/>
              </a:rPr>
              <a:t>Tag</a:t>
            </a:r>
            <a:endParaRPr lang="en-IE" sz="4000" dirty="0">
              <a:latin typeface="Arial" charset="0"/>
            </a:endParaRPr>
          </a:p>
          <a:p>
            <a:pPr eaLnBrk="1" hangingPunct="1">
              <a:buFontTx/>
              <a:buNone/>
            </a:pPr>
            <a:endParaRPr lang="en-GB" sz="2400"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CSS Selectors</a:t>
            </a:r>
            <a:endParaRPr lang="en-IE" sz="4000" dirty="0">
              <a:latin typeface="Arial" charset="0"/>
            </a:endParaRPr>
          </a:p>
        </p:txBody>
      </p:sp>
    </p:spTree>
    <p:extLst>
      <p:ext uri="{BB962C8B-B14F-4D97-AF65-F5344CB8AC3E}">
        <p14:creationId xmlns:p14="http://schemas.microsoft.com/office/powerpoint/2010/main" val="35038700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457200" y="921160"/>
            <a:ext cx="8229600" cy="4952442"/>
          </a:xfrm>
        </p:spPr>
        <p:txBody>
          <a:bodyPr>
            <a:normAutofit/>
          </a:bodyPr>
          <a:lstStyle/>
          <a:p>
            <a:r>
              <a:rPr lang="en-IE" dirty="0">
                <a:latin typeface="Arial" charset="0"/>
              </a:rPr>
              <a:t>The Class Selector allows us to give a HTML element multiple looks with CSS. Example:</a:t>
            </a:r>
          </a:p>
          <a:p>
            <a:pPr eaLnBrk="1" hangingPunct="1"/>
            <a:endParaRPr lang="en-IE" sz="2400" dirty="0">
              <a:latin typeface="Arial" charset="0"/>
            </a:endParaRPr>
          </a:p>
          <a:p>
            <a:pPr eaLnBrk="1" hangingPunct="1">
              <a:buFontTx/>
              <a:buNone/>
            </a:pPr>
            <a:endParaRPr lang="en-GB" sz="2400" dirty="0">
              <a:latin typeface="Arial" charset="0"/>
            </a:endParaRPr>
          </a:p>
        </p:txBody>
      </p:sp>
      <p:sp>
        <p:nvSpPr>
          <p:cNvPr id="3" name="Rectangle 2"/>
          <p:cNvSpPr txBox="1">
            <a:spLocks noChangeArrowheads="1"/>
          </p:cNvSpPr>
          <p:nvPr/>
        </p:nvSpPr>
        <p:spPr>
          <a:xfrm>
            <a:off x="549275" y="81945"/>
            <a:ext cx="8042276" cy="80943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Class</a:t>
            </a:r>
            <a:endParaRPr lang="en-IE" sz="4000" dirty="0">
              <a:latin typeface="Arial"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79928"/>
            <a:ext cx="7993062" cy="517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7582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457200" y="788947"/>
            <a:ext cx="8229600" cy="4681631"/>
          </a:xfrm>
        </p:spPr>
        <p:txBody>
          <a:bodyPr>
            <a:normAutofit/>
          </a:bodyPr>
          <a:lstStyle/>
          <a:p>
            <a:r>
              <a:rPr lang="en-IE" dirty="0">
                <a:latin typeface="Arial" charset="0"/>
              </a:rPr>
              <a:t>The </a:t>
            </a:r>
            <a:r>
              <a:rPr lang="en-IE" dirty="0" smtClean="0">
                <a:latin typeface="Arial" charset="0"/>
              </a:rPr>
              <a:t>class </a:t>
            </a:r>
            <a:r>
              <a:rPr lang="en-IE" dirty="0">
                <a:latin typeface="Arial" charset="0"/>
              </a:rPr>
              <a:t>ID </a:t>
            </a:r>
            <a:r>
              <a:rPr lang="en-IE" dirty="0" smtClean="0">
                <a:latin typeface="Arial" charset="0"/>
              </a:rPr>
              <a:t>is </a:t>
            </a:r>
            <a:r>
              <a:rPr lang="en-IE" dirty="0">
                <a:latin typeface="Arial" charset="0"/>
              </a:rPr>
              <a:t>a “unique identifier to an element”.</a:t>
            </a:r>
          </a:p>
          <a:p>
            <a:r>
              <a:rPr lang="en-IE" dirty="0">
                <a:latin typeface="Arial" charset="0"/>
              </a:rPr>
              <a:t>CSS Ids are similar to classes in that they define a special case for an element.</a:t>
            </a:r>
            <a:endParaRPr lang="en-IE" dirty="0">
              <a:latin typeface="Arial" charset="0"/>
            </a:endParaRPr>
          </a:p>
        </p:txBody>
      </p:sp>
      <p:sp>
        <p:nvSpPr>
          <p:cNvPr id="3" name="Rectangle 2"/>
          <p:cNvSpPr txBox="1">
            <a:spLocks noChangeArrowheads="1"/>
          </p:cNvSpPr>
          <p:nvPr/>
        </p:nvSpPr>
        <p:spPr>
          <a:xfrm>
            <a:off x="549275" y="81945"/>
            <a:ext cx="8042276" cy="727489"/>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Id</a:t>
            </a:r>
            <a:endParaRPr lang="en-IE" sz="4000" dirty="0">
              <a:latin typeface="Arial"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36035"/>
            <a:ext cx="79216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361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IE" dirty="0" smtClean="0">
                <a:latin typeface="Arial" charset="0"/>
              </a:rPr>
              <a:t>Id Example Explained</a:t>
            </a:r>
            <a:endParaRPr lang="en-GB" dirty="0">
              <a:latin typeface="Arial" charset="0"/>
            </a:endParaRPr>
          </a:p>
        </p:txBody>
      </p:sp>
      <p:sp>
        <p:nvSpPr>
          <p:cNvPr id="21507" name="Rectangle 3"/>
          <p:cNvSpPr>
            <a:spLocks noGrp="1" noChangeArrowheads="1"/>
          </p:cNvSpPr>
          <p:nvPr>
            <p:ph type="body" idx="4294967295"/>
          </p:nvPr>
        </p:nvSpPr>
        <p:spPr/>
        <p:txBody>
          <a:bodyPr/>
          <a:lstStyle/>
          <a:p>
            <a:r>
              <a:rPr lang="en-IE" dirty="0">
                <a:latin typeface="Arial" charset="0"/>
              </a:rPr>
              <a:t>Notice that an ID's CSS is prefixed by a "#", and finally ID's name. The end result looks something like "#idname". </a:t>
            </a:r>
          </a:p>
          <a:p>
            <a:r>
              <a:rPr lang="en-IE" dirty="0">
                <a:latin typeface="Arial" charset="0"/>
              </a:rPr>
              <a:t>Also, be sure to absorb the fact that when an ID is used in HTML, we must use "id=name" instead of "class=name" to reference it!</a:t>
            </a:r>
            <a:endParaRPr lang="en-IE" dirty="0">
              <a:latin typeface="Arial" charset="0"/>
            </a:endParaRPr>
          </a:p>
        </p:txBody>
      </p:sp>
    </p:spTree>
    <p:extLst>
      <p:ext uri="{BB962C8B-B14F-4D97-AF65-F5344CB8AC3E}">
        <p14:creationId xmlns:p14="http://schemas.microsoft.com/office/powerpoint/2010/main" val="31922717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457200" y="1444531"/>
            <a:ext cx="8229600" cy="5413469"/>
          </a:xfrm>
        </p:spPr>
        <p:txBody>
          <a:bodyPr>
            <a:normAutofit/>
          </a:bodyPr>
          <a:lstStyle/>
          <a:p>
            <a:r>
              <a:rPr lang="en-IE" dirty="0">
                <a:latin typeface="Arial" charset="0"/>
              </a:rPr>
              <a:t>IDs for layout and </a:t>
            </a:r>
            <a:r>
              <a:rPr lang="en-IE" dirty="0" smtClean="0">
                <a:latin typeface="Arial" charset="0"/>
              </a:rPr>
              <a:t>uniqueness:</a:t>
            </a:r>
          </a:p>
          <a:p>
            <a:pPr lvl="1"/>
            <a:r>
              <a:rPr lang="en-IE" dirty="0" smtClean="0">
                <a:latin typeface="Arial" charset="0"/>
              </a:rPr>
              <a:t>Standards </a:t>
            </a:r>
            <a:r>
              <a:rPr lang="en-IE" dirty="0">
                <a:latin typeface="Arial" charset="0"/>
              </a:rPr>
              <a:t>specify that any given ID name can only be referenced once within a page or </a:t>
            </a:r>
            <a:r>
              <a:rPr lang="en-IE" dirty="0" smtClean="0">
                <a:latin typeface="Arial" charset="0"/>
              </a:rPr>
              <a:t>document.</a:t>
            </a:r>
          </a:p>
          <a:p>
            <a:pPr lvl="1"/>
            <a:r>
              <a:rPr lang="en-IE" dirty="0" smtClean="0">
                <a:latin typeface="Arial" charset="0"/>
              </a:rPr>
              <a:t>IDs </a:t>
            </a:r>
            <a:r>
              <a:rPr lang="en-IE" dirty="0">
                <a:latin typeface="Arial" charset="0"/>
              </a:rPr>
              <a:t>are most commonly used correctly in CSS </a:t>
            </a:r>
            <a:r>
              <a:rPr lang="en-IE" dirty="0" smtClean="0">
                <a:latin typeface="Arial" charset="0"/>
              </a:rPr>
              <a:t>layouts.</a:t>
            </a:r>
          </a:p>
          <a:p>
            <a:pPr lvl="1"/>
            <a:r>
              <a:rPr lang="en-IE" dirty="0" smtClean="0">
                <a:latin typeface="Arial" charset="0"/>
              </a:rPr>
              <a:t>This </a:t>
            </a:r>
            <a:r>
              <a:rPr lang="en-IE" dirty="0">
                <a:latin typeface="Arial" charset="0"/>
              </a:rPr>
              <a:t>makes sense because there are usually only one menu per page, one banner, and usually only one content pane.</a:t>
            </a:r>
          </a:p>
          <a:p>
            <a:r>
              <a:rPr lang="en-IE" dirty="0">
                <a:latin typeface="Arial" charset="0"/>
              </a:rPr>
              <a:t>Use IDs when there is only one occurence per </a:t>
            </a:r>
            <a:r>
              <a:rPr lang="en-IE" dirty="0" smtClean="0">
                <a:latin typeface="Arial" charset="0"/>
              </a:rPr>
              <a:t>page.</a:t>
            </a:r>
          </a:p>
          <a:p>
            <a:r>
              <a:rPr lang="en-IE" dirty="0" smtClean="0">
                <a:latin typeface="Arial" charset="0"/>
              </a:rPr>
              <a:t>Use </a:t>
            </a:r>
            <a:r>
              <a:rPr lang="en-IE" dirty="0">
                <a:latin typeface="Arial" charset="0"/>
              </a:rPr>
              <a:t>classes when there are one or more occurences per page.</a:t>
            </a:r>
          </a:p>
          <a:p>
            <a:pPr eaLnBrk="1" hangingPunct="1">
              <a:buFontTx/>
              <a:buNone/>
            </a:pPr>
            <a:endParaRPr lang="en-GB" sz="2000"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smtClean="0">
                <a:latin typeface="Arial" charset="0"/>
              </a:rPr>
              <a:t>Classes </a:t>
            </a:r>
            <a:r>
              <a:rPr lang="en-US" dirty="0" err="1" smtClean="0">
                <a:latin typeface="Arial" charset="0"/>
              </a:rPr>
              <a:t>vs</a:t>
            </a:r>
            <a:r>
              <a:rPr lang="en-US" dirty="0" smtClean="0">
                <a:latin typeface="Arial" charset="0"/>
              </a:rPr>
              <a:t> Id</a:t>
            </a:r>
            <a:endParaRPr lang="en-GB" dirty="0">
              <a:latin typeface="Arial" charset="0"/>
            </a:endParaRPr>
          </a:p>
        </p:txBody>
      </p:sp>
    </p:spTree>
    <p:extLst>
      <p:ext uri="{BB962C8B-B14F-4D97-AF65-F5344CB8AC3E}">
        <p14:creationId xmlns:p14="http://schemas.microsoft.com/office/powerpoint/2010/main" val="176402606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179388" y="1539502"/>
            <a:ext cx="8785225" cy="5318498"/>
          </a:xfrm>
        </p:spPr>
        <p:txBody>
          <a:bodyPr>
            <a:normAutofit/>
          </a:bodyPr>
          <a:lstStyle/>
          <a:p>
            <a:r>
              <a:rPr lang="en-IE" sz="2000" dirty="0">
                <a:latin typeface="Arial" charset="0"/>
              </a:rPr>
              <a:t>The tag selector is used to redefine existing HTML tags. </a:t>
            </a:r>
          </a:p>
          <a:p>
            <a:r>
              <a:rPr lang="en-IE" sz="2000" dirty="0">
                <a:latin typeface="Arial" charset="0"/>
              </a:rPr>
              <a:t>CSS Code</a:t>
            </a:r>
            <a:r>
              <a:rPr lang="en-IE" sz="2000" dirty="0" smtClean="0">
                <a:latin typeface="Arial" charset="0"/>
              </a:rPr>
              <a:t>:</a:t>
            </a:r>
          </a:p>
          <a:p>
            <a:endParaRPr lang="en-IE" sz="2000" dirty="0">
              <a:latin typeface="Arial" charset="0"/>
            </a:endParaRPr>
          </a:p>
          <a:p>
            <a:endParaRPr lang="en-IE" sz="2000" dirty="0" smtClean="0">
              <a:latin typeface="Arial" charset="0"/>
            </a:endParaRPr>
          </a:p>
          <a:p>
            <a:endParaRPr lang="en-IE" sz="2000" dirty="0">
              <a:latin typeface="Arial" charset="0"/>
            </a:endParaRPr>
          </a:p>
          <a:p>
            <a:endParaRPr lang="en-IE" sz="2000" dirty="0" smtClean="0">
              <a:latin typeface="Arial" charset="0"/>
            </a:endParaRPr>
          </a:p>
          <a:p>
            <a:r>
              <a:rPr lang="en-IE" sz="2000" dirty="0">
                <a:latin typeface="Arial" charset="0"/>
              </a:rPr>
              <a:t>HTML Code:</a:t>
            </a:r>
          </a:p>
          <a:p>
            <a:endParaRPr lang="en-IE" sz="2000" dirty="0">
              <a:latin typeface="Arial" charset="0"/>
            </a:endParaRPr>
          </a:p>
          <a:p>
            <a:pPr eaLnBrk="1" hangingPunct="1">
              <a:lnSpc>
                <a:spcPct val="90000"/>
              </a:lnSpc>
              <a:buFontTx/>
              <a:buNone/>
            </a:pPr>
            <a:endParaRPr lang="en-GB" sz="2400" dirty="0">
              <a:latin typeface="Arial" charset="0"/>
            </a:endParaRPr>
          </a:p>
          <a:p>
            <a:pPr eaLnBrk="1" hangingPunct="1">
              <a:lnSpc>
                <a:spcPct val="90000"/>
              </a:lnSpc>
              <a:buFontTx/>
              <a:buNone/>
            </a:pPr>
            <a:endParaRPr lang="en-GB" sz="2000" dirty="0">
              <a:latin typeface="Arial" charset="0"/>
            </a:endParaRPr>
          </a:p>
        </p:txBody>
      </p:sp>
      <p:sp>
        <p:nvSpPr>
          <p:cNvPr id="3" name="Rectangle 2"/>
          <p:cNvSpPr txBox="1">
            <a:spLocks noChangeArrowheads="1"/>
          </p:cNvSpPr>
          <p:nvPr/>
        </p:nvSpPr>
        <p:spPr>
          <a:xfrm>
            <a:off x="549275" y="0"/>
            <a:ext cx="8042276" cy="829924"/>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Tag</a:t>
            </a:r>
            <a:endParaRPr lang="en-GB" dirty="0">
              <a:latin typeface="Arial"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549637"/>
            <a:ext cx="446563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5314320"/>
            <a:ext cx="4612492" cy="86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2064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179388" y="1462527"/>
            <a:ext cx="8785225" cy="4663636"/>
          </a:xfrm>
        </p:spPr>
        <p:txBody>
          <a:bodyPr>
            <a:normAutofit/>
          </a:bodyPr>
          <a:lstStyle/>
          <a:p>
            <a:r>
              <a:rPr lang="en-IE" altLang="en-US" dirty="0"/>
              <a:t>Create an External Style Sheet to style the lists as follows</a:t>
            </a:r>
            <a:r>
              <a:rPr lang="en-IE" altLang="en-US" dirty="0" smtClean="0"/>
              <a:t>:</a:t>
            </a:r>
            <a:endParaRPr lang="en-IE" altLang="en-US" dirty="0"/>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Exercise</a:t>
            </a:r>
            <a:endParaRPr lang="en-GB" dirty="0">
              <a:latin typeface="Arial"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8" y="2770790"/>
            <a:ext cx="58007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22562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79388" y="1308577"/>
            <a:ext cx="8785225" cy="5216048"/>
          </a:xfrm>
        </p:spPr>
        <p:txBody>
          <a:bodyPr>
            <a:normAutofit/>
          </a:bodyPr>
          <a:lstStyle/>
          <a:p>
            <a:r>
              <a:rPr lang="en-IE" dirty="0" smtClean="0">
                <a:latin typeface="Arial" charset="0"/>
              </a:rPr>
              <a:t>One </a:t>
            </a:r>
            <a:r>
              <a:rPr lang="en-IE" dirty="0">
                <a:latin typeface="Arial" charset="0"/>
              </a:rPr>
              <a:t>of the major benefits of using CSS is that you’re no longer forced to lay your sites out in tables. The layout possibilities of CSS give you complete control over the positions and dimensions of all page elements</a:t>
            </a:r>
            <a:r>
              <a:rPr lang="en-IE" dirty="0" smtClean="0">
                <a:latin typeface="Arial" charset="0"/>
              </a:rPr>
              <a:t>.</a:t>
            </a:r>
            <a:endParaRPr lang="en-IE" dirty="0">
              <a:latin typeface="Arial" charset="0"/>
            </a:endParaRPr>
          </a:p>
          <a:p>
            <a:r>
              <a:rPr lang="en-IE" dirty="0">
                <a:latin typeface="Arial" charset="0"/>
              </a:rPr>
              <a:t>If you’ve tried laying out a page with tables, you have probably been irritated in the past by the inability of your browser to render your page exactly as you had wanted</a:t>
            </a:r>
            <a:r>
              <a:rPr lang="en-IE" dirty="0" smtClean="0">
                <a:latin typeface="Arial" charset="0"/>
              </a:rPr>
              <a:t>.</a:t>
            </a:r>
            <a:endParaRPr lang="en-IE" dirty="0">
              <a:latin typeface="Arial" charset="0"/>
            </a:endParaRPr>
          </a:p>
          <a:p>
            <a:r>
              <a:rPr lang="en-IE" dirty="0">
                <a:latin typeface="Arial" charset="0"/>
              </a:rPr>
              <a:t>Table structures aren’t the most flexible of page layout devices, as they weren’t really designed for this purpose. Now however, with some reliable browser support in the current generation of browsers, you have a new and much improved option</a:t>
            </a:r>
            <a:r>
              <a:rPr lang="en-IE" dirty="0" smtClean="0">
                <a:latin typeface="Arial" charset="0"/>
              </a:rPr>
              <a:t>.</a:t>
            </a:r>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Positioning and Layout</a:t>
            </a:r>
            <a:endParaRPr lang="en-GB" dirty="0">
              <a:latin typeface="Arial" charset="0"/>
            </a:endParaRPr>
          </a:p>
        </p:txBody>
      </p:sp>
    </p:spTree>
    <p:extLst>
      <p:ext uri="{BB962C8B-B14F-4D97-AF65-F5344CB8AC3E}">
        <p14:creationId xmlns:p14="http://schemas.microsoft.com/office/powerpoint/2010/main" val="25080675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79388" y="1308577"/>
            <a:ext cx="8785225" cy="5216048"/>
          </a:xfrm>
        </p:spPr>
        <p:txBody>
          <a:bodyPr>
            <a:normAutofit fontScale="92500" lnSpcReduction="10000"/>
          </a:bodyPr>
          <a:lstStyle/>
          <a:p>
            <a:r>
              <a:rPr lang="en-IE" dirty="0">
                <a:latin typeface="Arial" charset="0"/>
              </a:rPr>
              <a:t>The CSS positioning properties allow you to position an element. It can also place an element behind another, and specify what should happen when an element's content is too big.</a:t>
            </a:r>
          </a:p>
          <a:p>
            <a:r>
              <a:rPr lang="en-IE" dirty="0">
                <a:latin typeface="Arial" charset="0"/>
              </a:rPr>
              <a:t>Elements can be positioned using the </a:t>
            </a:r>
            <a:r>
              <a:rPr lang="en-IE" b="1" dirty="0">
                <a:latin typeface="Arial" charset="0"/>
              </a:rPr>
              <a:t>top</a:t>
            </a:r>
            <a:r>
              <a:rPr lang="en-IE" dirty="0">
                <a:latin typeface="Arial" charset="0"/>
              </a:rPr>
              <a:t>, </a:t>
            </a:r>
            <a:r>
              <a:rPr lang="en-IE" b="1" dirty="0">
                <a:latin typeface="Arial" charset="0"/>
              </a:rPr>
              <a:t>bottom</a:t>
            </a:r>
            <a:r>
              <a:rPr lang="en-IE" dirty="0">
                <a:latin typeface="Arial" charset="0"/>
              </a:rPr>
              <a:t>, </a:t>
            </a:r>
            <a:r>
              <a:rPr lang="en-IE" b="1" dirty="0">
                <a:latin typeface="Arial" charset="0"/>
              </a:rPr>
              <a:t>left</a:t>
            </a:r>
            <a:r>
              <a:rPr lang="en-IE" dirty="0">
                <a:latin typeface="Arial" charset="0"/>
              </a:rPr>
              <a:t>, and </a:t>
            </a:r>
            <a:r>
              <a:rPr lang="en-IE" b="1" dirty="0">
                <a:latin typeface="Arial" charset="0"/>
              </a:rPr>
              <a:t>right</a:t>
            </a:r>
            <a:r>
              <a:rPr lang="en-IE" dirty="0">
                <a:latin typeface="Arial" charset="0"/>
              </a:rPr>
              <a:t> properties. However, these properties will not work unless the position property is set </a:t>
            </a:r>
            <a:r>
              <a:rPr lang="en-IE" dirty="0" smtClean="0">
                <a:latin typeface="Arial" charset="0"/>
              </a:rPr>
              <a:t>first.</a:t>
            </a:r>
          </a:p>
          <a:p>
            <a:pPr>
              <a:buNone/>
            </a:pPr>
            <a:r>
              <a:rPr lang="en-IE" b="1" dirty="0">
                <a:latin typeface="Arial" charset="0"/>
              </a:rPr>
              <a:t>Types of Positioning</a:t>
            </a:r>
          </a:p>
          <a:p>
            <a:pPr>
              <a:buNone/>
            </a:pPr>
            <a:r>
              <a:rPr lang="en-IE" dirty="0">
                <a:latin typeface="Arial" charset="0"/>
              </a:rPr>
              <a:t>1 Static</a:t>
            </a:r>
          </a:p>
          <a:p>
            <a:pPr>
              <a:buNone/>
            </a:pPr>
            <a:r>
              <a:rPr lang="en-IE" dirty="0">
                <a:latin typeface="Arial" charset="0"/>
              </a:rPr>
              <a:t>2 Fixed</a:t>
            </a:r>
          </a:p>
          <a:p>
            <a:pPr>
              <a:buNone/>
            </a:pPr>
            <a:r>
              <a:rPr lang="en-IE" dirty="0">
                <a:latin typeface="Arial" charset="0"/>
              </a:rPr>
              <a:t>3 Relative</a:t>
            </a:r>
          </a:p>
          <a:p>
            <a:pPr>
              <a:buNone/>
            </a:pPr>
            <a:r>
              <a:rPr lang="en-IE" dirty="0">
                <a:latin typeface="Arial" charset="0"/>
              </a:rPr>
              <a:t>4 Absolute</a:t>
            </a:r>
          </a:p>
          <a:p>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CSS Positioning</a:t>
            </a:r>
            <a:endParaRPr lang="en-GB" dirty="0">
              <a:latin typeface="Arial" charset="0"/>
            </a:endParaRPr>
          </a:p>
        </p:txBody>
      </p:sp>
    </p:spTree>
    <p:extLst>
      <p:ext uri="{BB962C8B-B14F-4D97-AF65-F5344CB8AC3E}">
        <p14:creationId xmlns:p14="http://schemas.microsoft.com/office/powerpoint/2010/main" val="34924554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p:txBody>
          <a:bodyPr/>
          <a:lstStyle/>
          <a:p>
            <a:pPr eaLnBrk="1" hangingPunct="1"/>
            <a:r>
              <a:rPr lang="en-IE" sz="4000" dirty="0" smtClean="0">
                <a:latin typeface="Arial" charset="0"/>
              </a:rPr>
              <a:t>CSS Fundamentals</a:t>
            </a:r>
            <a:endParaRPr lang="en-GB" sz="4000" dirty="0">
              <a:latin typeface="Arial" charset="0"/>
            </a:endParaRPr>
          </a:p>
        </p:txBody>
      </p:sp>
      <p:sp>
        <p:nvSpPr>
          <p:cNvPr id="2051" name="Rectangle 3"/>
          <p:cNvSpPr>
            <a:spLocks noGrp="1" noChangeArrowheads="1"/>
          </p:cNvSpPr>
          <p:nvPr>
            <p:ph type="body" idx="4294967295"/>
          </p:nvPr>
        </p:nvSpPr>
        <p:spPr>
          <a:xfrm>
            <a:off x="245820" y="1600200"/>
            <a:ext cx="8706133" cy="5058051"/>
          </a:xfrm>
        </p:spPr>
        <p:txBody>
          <a:bodyPr>
            <a:normAutofit/>
          </a:bodyPr>
          <a:lstStyle/>
          <a:p>
            <a:pPr>
              <a:lnSpc>
                <a:spcPct val="90000"/>
              </a:lnSpc>
            </a:pPr>
            <a:r>
              <a:rPr lang="en-IE" dirty="0">
                <a:latin typeface="Arial" charset="0"/>
              </a:rPr>
              <a:t>Cascading Style Sheets (CSS) is a W3C standard for defining the presentation of web documents.</a:t>
            </a:r>
          </a:p>
          <a:p>
            <a:pPr>
              <a:lnSpc>
                <a:spcPct val="90000"/>
              </a:lnSpc>
            </a:pPr>
            <a:r>
              <a:rPr lang="en-IE" b="1" i="1" dirty="0">
                <a:latin typeface="Arial" charset="0"/>
              </a:rPr>
              <a:t>Presentation</a:t>
            </a:r>
            <a:r>
              <a:rPr lang="en-IE" i="1" dirty="0">
                <a:latin typeface="Arial" charset="0"/>
              </a:rPr>
              <a:t> </a:t>
            </a:r>
            <a:r>
              <a:rPr lang="en-IE" dirty="0">
                <a:latin typeface="Arial" charset="0"/>
              </a:rPr>
              <a:t>refers to the way a document is displayed or delivered to the use, whether it’s on a computer monitor, a mobile phone display, or read aloud by a screen reader.</a:t>
            </a:r>
          </a:p>
          <a:p>
            <a:pPr>
              <a:lnSpc>
                <a:spcPct val="90000"/>
              </a:lnSpc>
            </a:pPr>
            <a:r>
              <a:rPr lang="en-IE" dirty="0">
                <a:latin typeface="Arial" charset="0"/>
              </a:rPr>
              <a:t>CSS is the mechanism for providing these types of style instructions to elements in a document that has been marked up with XHTML, HTML or any XML language.</a:t>
            </a:r>
          </a:p>
          <a:p>
            <a:pPr>
              <a:lnSpc>
                <a:spcPct val="90000"/>
              </a:lnSpc>
            </a:pPr>
            <a:r>
              <a:rPr lang="en-IE" dirty="0">
                <a:latin typeface="Arial" charset="0"/>
              </a:rPr>
              <a:t>Most importantly, CSS keeps these presentation instructions separate from the content and its structural and semantic markup.</a:t>
            </a:r>
            <a:endParaRPr lang="en-GB" i="1" dirty="0">
              <a:latin typeface="Arial" charset="0"/>
            </a:endParaRPr>
          </a:p>
          <a:p>
            <a:pPr eaLnBrk="1" hangingPunct="1"/>
            <a:endParaRPr lang="en-IE" sz="2400" dirty="0">
              <a:latin typeface="Arial" charset="0"/>
            </a:endParaRPr>
          </a:p>
          <a:p>
            <a:pPr eaLnBrk="1" hangingPunct="1"/>
            <a:endParaRPr lang="en-IE" sz="2400" dirty="0">
              <a:latin typeface="Arial" charset="0"/>
            </a:endParaRPr>
          </a:p>
          <a:p>
            <a:pPr eaLnBrk="1" hangingPunct="1">
              <a:buFontTx/>
              <a:buNone/>
            </a:pPr>
            <a:endParaRPr lang="en-GB" dirty="0">
              <a:latin typeface="Arial" charset="0"/>
            </a:endParaRPr>
          </a:p>
        </p:txBody>
      </p:sp>
    </p:spTree>
    <p:extLst>
      <p:ext uri="{BB962C8B-B14F-4D97-AF65-F5344CB8AC3E}">
        <p14:creationId xmlns:p14="http://schemas.microsoft.com/office/powerpoint/2010/main" val="23980497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79388" y="1308577"/>
            <a:ext cx="8785225" cy="5216048"/>
          </a:xfrm>
        </p:spPr>
        <p:txBody>
          <a:bodyPr>
            <a:normAutofit/>
          </a:bodyPr>
          <a:lstStyle/>
          <a:p>
            <a:r>
              <a:rPr lang="en-GB" dirty="0">
                <a:latin typeface="Arial" charset="0"/>
              </a:rPr>
              <a:t>HTML elements are positioned static by default. A static positioned element is always positioned according to the normal flow of the page.</a:t>
            </a:r>
          </a:p>
          <a:p>
            <a:r>
              <a:rPr lang="en-IE" dirty="0">
                <a:latin typeface="Arial" charset="0"/>
              </a:rPr>
              <a:t>Static positioned elements are not affected by the top, bottom, left, and right properties.</a:t>
            </a:r>
            <a:endParaRPr lang="en-GB" dirty="0">
              <a:latin typeface="Arial" charset="0"/>
            </a:endParaRPr>
          </a:p>
          <a:p>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Status</a:t>
            </a:r>
            <a:endParaRPr lang="en-GB" dirty="0">
              <a:latin typeface="Arial" charset="0"/>
            </a:endParaRPr>
          </a:p>
        </p:txBody>
      </p:sp>
    </p:spTree>
    <p:extLst>
      <p:ext uri="{BB962C8B-B14F-4D97-AF65-F5344CB8AC3E}">
        <p14:creationId xmlns:p14="http://schemas.microsoft.com/office/powerpoint/2010/main" val="156764120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79388" y="1308577"/>
            <a:ext cx="8785225" cy="5216048"/>
          </a:xfrm>
        </p:spPr>
        <p:txBody>
          <a:bodyPr>
            <a:normAutofit/>
          </a:bodyPr>
          <a:lstStyle/>
          <a:p>
            <a:r>
              <a:rPr lang="en-GB" dirty="0">
                <a:latin typeface="Arial" charset="0"/>
              </a:rPr>
              <a:t>HTML elements are positioned static by default. A static positioned element is always positioned according to the normal flow of the page.</a:t>
            </a:r>
          </a:p>
          <a:p>
            <a:r>
              <a:rPr lang="en-IE" dirty="0">
                <a:latin typeface="Arial" charset="0"/>
              </a:rPr>
              <a:t>Static positioned elements are not affected by the top, bottom, left, and right properties.</a:t>
            </a:r>
            <a:endParaRPr lang="en-GB" dirty="0">
              <a:latin typeface="Arial" charset="0"/>
            </a:endParaRPr>
          </a:p>
          <a:p>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Fixed</a:t>
            </a:r>
            <a:endParaRPr lang="en-GB" dirty="0">
              <a:latin typeface="Arial"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742616"/>
            <a:ext cx="83534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67789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9" y="256290"/>
            <a:ext cx="8569325"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5717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79388" y="1308577"/>
            <a:ext cx="8785225" cy="5216048"/>
          </a:xfrm>
        </p:spPr>
        <p:txBody>
          <a:bodyPr>
            <a:normAutofit/>
          </a:bodyPr>
          <a:lstStyle/>
          <a:p>
            <a:r>
              <a:rPr lang="en-IE" dirty="0">
                <a:latin typeface="Arial" charset="0"/>
              </a:rPr>
              <a:t>A relative positioned element is positioned relative to its normal position.</a:t>
            </a:r>
          </a:p>
          <a:p>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Relative</a:t>
            </a:r>
            <a:endParaRPr lang="en-GB" dirty="0">
              <a:latin typeface="Arial"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983" y="2192436"/>
            <a:ext cx="5832475" cy="448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04585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800" y="260350"/>
            <a:ext cx="7200900" cy="625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817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79388" y="1308577"/>
            <a:ext cx="8785225" cy="5216048"/>
          </a:xfrm>
        </p:spPr>
        <p:txBody>
          <a:bodyPr>
            <a:normAutofit/>
          </a:bodyPr>
          <a:lstStyle/>
          <a:p>
            <a:r>
              <a:rPr lang="en-IE" dirty="0">
                <a:latin typeface="Arial" charset="0"/>
              </a:rPr>
              <a:t>An absolute position element is positioned relative to the first parent element that has a position other than static.</a:t>
            </a:r>
          </a:p>
          <a:p>
            <a:r>
              <a:rPr lang="en-IE" dirty="0">
                <a:latin typeface="Arial" charset="0"/>
              </a:rPr>
              <a:t>Absolutely positioned elements are removed from the normal flow. The document and other elements behave like the absolutely positioned element does not exist.</a:t>
            </a:r>
          </a:p>
          <a:p>
            <a:r>
              <a:rPr lang="en-IE" dirty="0">
                <a:latin typeface="Arial" charset="0"/>
              </a:rPr>
              <a:t>Absolutely positioned elements can overlap other elements.</a:t>
            </a:r>
          </a:p>
          <a:p>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Absolute</a:t>
            </a:r>
            <a:endParaRPr lang="en-GB" dirty="0">
              <a:latin typeface="Arial" charset="0"/>
            </a:endParaRPr>
          </a:p>
        </p:txBody>
      </p:sp>
    </p:spTree>
    <p:extLst>
      <p:ext uri="{BB962C8B-B14F-4D97-AF65-F5344CB8AC3E}">
        <p14:creationId xmlns:p14="http://schemas.microsoft.com/office/powerpoint/2010/main" val="23583971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79388" y="1308577"/>
            <a:ext cx="8785225" cy="5216048"/>
          </a:xfrm>
        </p:spPr>
        <p:txBody>
          <a:bodyPr>
            <a:normAutofit/>
          </a:bodyPr>
          <a:lstStyle/>
          <a:p>
            <a:r>
              <a:rPr lang="en-IE" dirty="0">
                <a:latin typeface="Arial" charset="0"/>
              </a:rPr>
              <a:t>Example ruleset for a div with an id of abs:</a:t>
            </a:r>
          </a:p>
          <a:p>
            <a:endParaRPr lang="en-IE" dirty="0">
              <a:latin typeface="Arial" charset="0"/>
            </a:endParaRPr>
          </a:p>
          <a:p>
            <a:pPr lvl="4">
              <a:buNone/>
            </a:pPr>
            <a:r>
              <a:rPr lang="en-IE" sz="2800" dirty="0">
                <a:latin typeface="Arial" charset="0"/>
              </a:rPr>
              <a:t>#abs {</a:t>
            </a:r>
          </a:p>
          <a:p>
            <a:pPr lvl="4">
              <a:buNone/>
            </a:pPr>
            <a:r>
              <a:rPr lang="en-IE" sz="2800" dirty="0">
                <a:latin typeface="Arial" charset="0"/>
              </a:rPr>
              <a:t> position: absolute;</a:t>
            </a:r>
          </a:p>
          <a:p>
            <a:pPr lvl="4">
              <a:buNone/>
            </a:pPr>
            <a:r>
              <a:rPr lang="en-IE" sz="2800" dirty="0">
                <a:latin typeface="Arial" charset="0"/>
              </a:rPr>
              <a:t> top: 1em;</a:t>
            </a:r>
          </a:p>
          <a:p>
            <a:pPr lvl="4">
              <a:buNone/>
            </a:pPr>
            <a:r>
              <a:rPr lang="en-IE" sz="2800" dirty="0">
                <a:latin typeface="Arial" charset="0"/>
              </a:rPr>
              <a:t> left: 20%;</a:t>
            </a:r>
          </a:p>
          <a:p>
            <a:pPr lvl="4">
              <a:buNone/>
            </a:pPr>
            <a:r>
              <a:rPr lang="en-IE" sz="2800" dirty="0">
                <a:latin typeface="Arial" charset="0"/>
              </a:rPr>
              <a:t> width: 60%;</a:t>
            </a:r>
          </a:p>
          <a:p>
            <a:pPr lvl="4">
              <a:buNone/>
            </a:pPr>
            <a:r>
              <a:rPr lang="en-IE" sz="2800" dirty="0">
                <a:latin typeface="Arial" charset="0"/>
              </a:rPr>
              <a:t>}</a:t>
            </a:r>
            <a:endParaRPr lang="en-GB" sz="2800" dirty="0">
              <a:latin typeface="Arial" charset="0"/>
            </a:endParaRPr>
          </a:p>
          <a:p>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dirty="0" smtClean="0">
                <a:latin typeface="Arial" charset="0"/>
              </a:rPr>
              <a:t>Absolute Example</a:t>
            </a:r>
            <a:endParaRPr lang="en-GB" dirty="0">
              <a:latin typeface="Arial" charset="0"/>
            </a:endParaRPr>
          </a:p>
        </p:txBody>
      </p:sp>
    </p:spTree>
    <p:extLst>
      <p:ext uri="{BB962C8B-B14F-4D97-AF65-F5344CB8AC3E}">
        <p14:creationId xmlns:p14="http://schemas.microsoft.com/office/powerpoint/2010/main" val="104538488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15" y="321811"/>
            <a:ext cx="8893175" cy="615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774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699" y="776337"/>
            <a:ext cx="8337403" cy="6081663"/>
          </a:xfrm>
          <a:prstGeom prst="rect">
            <a:avLst/>
          </a:prstGeom>
        </p:spPr>
        <p:txBody>
          <a:bodyPr wrap="square">
            <a:spAutoFit/>
          </a:bodyPr>
          <a:lstStyle/>
          <a:p>
            <a:pPr>
              <a:lnSpc>
                <a:spcPct val="90000"/>
              </a:lnSpc>
            </a:pPr>
            <a:r>
              <a:rPr lang="en-IE" sz="2400" b="1" dirty="0">
                <a:latin typeface="Arial" charset="0"/>
              </a:rPr>
              <a:t>Absolute Positioning - Watch out for overlaps!</a:t>
            </a:r>
            <a:r>
              <a:rPr lang="en-IE" sz="2400" dirty="0">
                <a:latin typeface="Arial" charset="0"/>
              </a:rPr>
              <a:t> </a:t>
            </a:r>
          </a:p>
          <a:p>
            <a:pPr>
              <a:lnSpc>
                <a:spcPct val="90000"/>
              </a:lnSpc>
            </a:pPr>
            <a:r>
              <a:rPr lang="en-IE" sz="2400" dirty="0">
                <a:latin typeface="Arial" charset="0"/>
              </a:rPr>
              <a:t>The single biggest potential problem with absolute positioning is that, if you aren't careful, absolute positioned elements can overlap unpositioned (or even other positioned) elements on the page. The margin technique is the most widely spread method of avoiding this, and has a very good track record.</a:t>
            </a:r>
          </a:p>
          <a:p>
            <a:pPr>
              <a:lnSpc>
                <a:spcPct val="90000"/>
              </a:lnSpc>
            </a:pPr>
            <a:endParaRPr lang="en-IE" sz="2400" dirty="0">
              <a:latin typeface="Arial" charset="0"/>
            </a:endParaRPr>
          </a:p>
          <a:p>
            <a:pPr>
              <a:lnSpc>
                <a:spcPct val="90000"/>
              </a:lnSpc>
            </a:pPr>
            <a:r>
              <a:rPr lang="en-IE" sz="2400" b="1" dirty="0">
                <a:latin typeface="Arial" charset="0"/>
              </a:rPr>
              <a:t>Advantages of Absolute Positioning </a:t>
            </a:r>
          </a:p>
          <a:p>
            <a:pPr>
              <a:lnSpc>
                <a:spcPct val="90000"/>
              </a:lnSpc>
            </a:pPr>
            <a:r>
              <a:rPr lang="en-IE" sz="2400" dirty="0">
                <a:latin typeface="Arial" charset="0"/>
              </a:rPr>
              <a:t>Full control over where elements are positioned on the page - much more control than is possible with tables. </a:t>
            </a:r>
          </a:p>
          <a:p>
            <a:pPr>
              <a:lnSpc>
                <a:spcPct val="90000"/>
              </a:lnSpc>
            </a:pPr>
            <a:r>
              <a:rPr lang="en-IE" sz="2400" dirty="0">
                <a:latin typeface="Arial" charset="0"/>
              </a:rPr>
              <a:t>The order of the divs in the HTML source code doesn't matter - once something is absolute positioned it is "pulled out of the flow" of the document, so it can be placed pretty much anywhere in that document. This allows you to have your content before your navigation structures, which is good for accessibility and good for search engine optimisation. </a:t>
            </a:r>
            <a:endParaRPr lang="en-IE" sz="2400" dirty="0">
              <a:latin typeface="Arial" charset="0"/>
            </a:endParaRPr>
          </a:p>
        </p:txBody>
      </p:sp>
      <p:sp>
        <p:nvSpPr>
          <p:cNvPr id="3" name="Rectangle 2"/>
          <p:cNvSpPr txBox="1">
            <a:spLocks noChangeArrowheads="1"/>
          </p:cNvSpPr>
          <p:nvPr/>
        </p:nvSpPr>
        <p:spPr>
          <a:xfrm>
            <a:off x="457200" y="-122922"/>
            <a:ext cx="8229600" cy="98107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Concerns &amp; Advantages</a:t>
            </a:r>
            <a:endParaRPr lang="en-GB" sz="4000" dirty="0">
              <a:latin typeface="Arial" charset="0"/>
            </a:endParaRPr>
          </a:p>
        </p:txBody>
      </p:sp>
    </p:spTree>
    <p:extLst>
      <p:ext uri="{BB962C8B-B14F-4D97-AF65-F5344CB8AC3E}">
        <p14:creationId xmlns:p14="http://schemas.microsoft.com/office/powerpoint/2010/main" val="649136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699" y="776337"/>
            <a:ext cx="8337403" cy="430887"/>
          </a:xfrm>
          <a:prstGeom prst="rect">
            <a:avLst/>
          </a:prstGeom>
        </p:spPr>
        <p:txBody>
          <a:bodyPr wrap="square">
            <a:spAutoFit/>
          </a:bodyPr>
          <a:lstStyle/>
          <a:p>
            <a:pPr>
              <a:lnSpc>
                <a:spcPct val="90000"/>
              </a:lnSpc>
            </a:pPr>
            <a:endParaRPr lang="en-IE" sz="2400" dirty="0">
              <a:latin typeface="Arial" charset="0"/>
            </a:endParaRPr>
          </a:p>
        </p:txBody>
      </p:sp>
      <p:sp>
        <p:nvSpPr>
          <p:cNvPr id="3" name="Rectangle 2"/>
          <p:cNvSpPr txBox="1">
            <a:spLocks noChangeArrowheads="1"/>
          </p:cNvSpPr>
          <p:nvPr/>
        </p:nvSpPr>
        <p:spPr>
          <a:xfrm>
            <a:off x="457200" y="-122922"/>
            <a:ext cx="8229600" cy="98107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CSS Floating</a:t>
            </a:r>
            <a:endParaRPr lang="en-GB" sz="4000" dirty="0">
              <a:latin typeface="Arial" charset="0"/>
            </a:endParaRPr>
          </a:p>
        </p:txBody>
      </p:sp>
      <p:sp>
        <p:nvSpPr>
          <p:cNvPr id="4" name="TextBox 3"/>
          <p:cNvSpPr txBox="1"/>
          <p:nvPr/>
        </p:nvSpPr>
        <p:spPr>
          <a:xfrm>
            <a:off x="3339058" y="983373"/>
            <a:ext cx="184666" cy="369332"/>
          </a:xfrm>
          <a:prstGeom prst="rect">
            <a:avLst/>
          </a:prstGeom>
          <a:noFill/>
        </p:spPr>
        <p:txBody>
          <a:bodyPr wrap="none" rtlCol="0">
            <a:spAutoFit/>
          </a:bodyPr>
          <a:lstStyle/>
          <a:p>
            <a:endParaRPr lang="en-US" dirty="0"/>
          </a:p>
        </p:txBody>
      </p:sp>
      <p:sp>
        <p:nvSpPr>
          <p:cNvPr id="5" name="Rectangle 3"/>
          <p:cNvSpPr txBox="1">
            <a:spLocks noChangeArrowheads="1"/>
          </p:cNvSpPr>
          <p:nvPr/>
        </p:nvSpPr>
        <p:spPr>
          <a:xfrm>
            <a:off x="179388" y="1308577"/>
            <a:ext cx="8785225" cy="521604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IE" dirty="0">
                <a:latin typeface="Arial" charset="0"/>
              </a:rPr>
              <a:t>In the normal flow of a document, text elements are laid out from top to bottom, and from left to right. This is the default behaviour of the web browser.</a:t>
            </a:r>
          </a:p>
          <a:p>
            <a:r>
              <a:rPr lang="en-IE" dirty="0">
                <a:latin typeface="Arial" charset="0"/>
              </a:rPr>
              <a:t>In normal flow, block level elements stack on top of one another and inline elements fill the available space.</a:t>
            </a:r>
          </a:p>
          <a:p>
            <a:r>
              <a:rPr lang="en-IE" dirty="0">
                <a:latin typeface="Arial" charset="0"/>
              </a:rPr>
              <a:t>When the browser window is resized, the block elements expand or contract to the new width, and the inline content reflows to fit.</a:t>
            </a:r>
          </a:p>
          <a:p>
            <a:endParaRPr lang="en-IE" dirty="0">
              <a:latin typeface="Arial" charset="0"/>
            </a:endParaRPr>
          </a:p>
        </p:txBody>
      </p:sp>
    </p:spTree>
    <p:extLst>
      <p:ext uri="{BB962C8B-B14F-4D97-AF65-F5344CB8AC3E}">
        <p14:creationId xmlns:p14="http://schemas.microsoft.com/office/powerpoint/2010/main" val="271383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4294967295"/>
          </p:nvPr>
        </p:nvSpPr>
        <p:spPr>
          <a:xfrm>
            <a:off x="457200" y="1444531"/>
            <a:ext cx="8229600" cy="4681631"/>
          </a:xfrm>
        </p:spPr>
        <p:txBody>
          <a:bodyPr>
            <a:normAutofit/>
          </a:bodyPr>
          <a:lstStyle/>
          <a:p>
            <a:r>
              <a:rPr lang="en-IE" dirty="0">
                <a:latin typeface="Arial" charset="0"/>
              </a:rPr>
              <a:t>Before CSS, web designers were at the mercy of the browser’s rendering engine and internal style sheets for the way HTML elements looked in the browser window.</a:t>
            </a:r>
          </a:p>
          <a:p>
            <a:r>
              <a:rPr lang="en-IE" dirty="0">
                <a:latin typeface="Arial" charset="0"/>
              </a:rPr>
              <a:t>Cascading Style Sheets (CSS) or just “style sheets” hand the visual display decisions back to designers and authors.</a:t>
            </a:r>
          </a:p>
          <a:p>
            <a:r>
              <a:rPr lang="en-IE" dirty="0">
                <a:latin typeface="Arial" charset="0"/>
              </a:rPr>
              <a:t>This section lays an important foundation for understanding how CSS works, including rule syntax and how style sheets are applied to documents.</a:t>
            </a:r>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Before CSS</a:t>
            </a:r>
            <a:endParaRPr lang="en-GB" sz="4000" dirty="0">
              <a:latin typeface="Arial" charset="0"/>
            </a:endParaRPr>
          </a:p>
        </p:txBody>
      </p:sp>
    </p:spTree>
    <p:extLst>
      <p:ext uri="{BB962C8B-B14F-4D97-AF65-F5344CB8AC3E}">
        <p14:creationId xmlns:p14="http://schemas.microsoft.com/office/powerpoint/2010/main" val="8272038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699" y="776337"/>
            <a:ext cx="8337403" cy="430887"/>
          </a:xfrm>
          <a:prstGeom prst="rect">
            <a:avLst/>
          </a:prstGeom>
        </p:spPr>
        <p:txBody>
          <a:bodyPr wrap="square">
            <a:spAutoFit/>
          </a:bodyPr>
          <a:lstStyle/>
          <a:p>
            <a:pPr>
              <a:lnSpc>
                <a:spcPct val="90000"/>
              </a:lnSpc>
            </a:pPr>
            <a:endParaRPr lang="en-IE" sz="2400" dirty="0">
              <a:latin typeface="Arial" charset="0"/>
            </a:endParaRPr>
          </a:p>
        </p:txBody>
      </p:sp>
      <p:sp>
        <p:nvSpPr>
          <p:cNvPr id="3" name="Rectangle 2"/>
          <p:cNvSpPr txBox="1">
            <a:spLocks noChangeArrowheads="1"/>
          </p:cNvSpPr>
          <p:nvPr/>
        </p:nvSpPr>
        <p:spPr>
          <a:xfrm>
            <a:off x="457200" y="-122922"/>
            <a:ext cx="8229600" cy="98107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Floating</a:t>
            </a:r>
            <a:endParaRPr lang="en-GB" sz="4000" dirty="0">
              <a:latin typeface="Arial" charset="0"/>
            </a:endParaRPr>
          </a:p>
        </p:txBody>
      </p:sp>
      <p:sp>
        <p:nvSpPr>
          <p:cNvPr id="4" name="TextBox 3"/>
          <p:cNvSpPr txBox="1"/>
          <p:nvPr/>
        </p:nvSpPr>
        <p:spPr>
          <a:xfrm>
            <a:off x="3339058" y="983373"/>
            <a:ext cx="184666" cy="369332"/>
          </a:xfrm>
          <a:prstGeom prst="rect">
            <a:avLst/>
          </a:prstGeom>
          <a:noFill/>
        </p:spPr>
        <p:txBody>
          <a:bodyPr wrap="none" rtlCol="0">
            <a:spAutoFit/>
          </a:bodyPr>
          <a:lstStyle/>
          <a:p>
            <a:endParaRPr lang="en-US" dirty="0"/>
          </a:p>
        </p:txBody>
      </p:sp>
      <p:sp>
        <p:nvSpPr>
          <p:cNvPr id="5" name="Rectangle 3"/>
          <p:cNvSpPr txBox="1">
            <a:spLocks noChangeArrowheads="1"/>
          </p:cNvSpPr>
          <p:nvPr/>
        </p:nvSpPr>
        <p:spPr>
          <a:xfrm>
            <a:off x="179388" y="1308577"/>
            <a:ext cx="8785225" cy="5216048"/>
          </a:xfrm>
          <a:prstGeom prst="rect">
            <a:avLst/>
          </a:prstGeom>
        </p:spPr>
        <p:txBody>
          <a:bodyPr vert="horz" lIns="91440" tIns="45720" rIns="91440" bIns="45720" rtlCol="0">
            <a:normAutofit fontScale="9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IE" dirty="0">
                <a:latin typeface="Arial" charset="0"/>
              </a:rPr>
              <a:t>If you’ve ever aligned an image to the right or left margin and allowed text to wrap around it, then you understand the concept behind floats in CSS.</a:t>
            </a:r>
          </a:p>
          <a:p>
            <a:r>
              <a:rPr lang="en-IE" dirty="0">
                <a:latin typeface="Arial" charset="0"/>
              </a:rPr>
              <a:t>That is precisely the function that the </a:t>
            </a:r>
            <a:r>
              <a:rPr lang="en-IE" b="1" dirty="0">
                <a:latin typeface="Arial" charset="0"/>
              </a:rPr>
              <a:t>float </a:t>
            </a:r>
            <a:r>
              <a:rPr lang="en-IE" dirty="0">
                <a:latin typeface="Arial" charset="0"/>
              </a:rPr>
              <a:t>property was created for.</a:t>
            </a:r>
          </a:p>
          <a:p>
            <a:r>
              <a:rPr lang="en-IE" dirty="0">
                <a:latin typeface="Arial" charset="0"/>
              </a:rPr>
              <a:t>The primary difference is that you can float any element with CSS (paragraphs, lists, divs and so on), not just images.</a:t>
            </a:r>
          </a:p>
          <a:p>
            <a:r>
              <a:rPr lang="en-IE" dirty="0">
                <a:latin typeface="Arial" charset="0"/>
              </a:rPr>
              <a:t>Floats are useful for more than just pushing an image off to one side.</a:t>
            </a:r>
          </a:p>
          <a:p>
            <a:r>
              <a:rPr lang="en-IE" dirty="0">
                <a:latin typeface="Arial" charset="0"/>
              </a:rPr>
              <a:t>They are one of the primary tools used in modern CSS-based design.</a:t>
            </a:r>
          </a:p>
          <a:p>
            <a:r>
              <a:rPr lang="en-IE" dirty="0">
                <a:latin typeface="Arial" charset="0"/>
              </a:rPr>
              <a:t>Floats are used to create multicolumn layouts, navigation toolbars from unordered lists, table-like alignment without tables, and more</a:t>
            </a:r>
            <a:r>
              <a:rPr lang="en-IE" dirty="0" smtClean="0">
                <a:latin typeface="Arial" charset="0"/>
              </a:rPr>
              <a:t>.</a:t>
            </a:r>
            <a:endParaRPr lang="en-GB" dirty="0">
              <a:latin typeface="Arial" charset="0"/>
            </a:endParaRPr>
          </a:p>
        </p:txBody>
      </p:sp>
    </p:spTree>
    <p:extLst>
      <p:ext uri="{BB962C8B-B14F-4D97-AF65-F5344CB8AC3E}">
        <p14:creationId xmlns:p14="http://schemas.microsoft.com/office/powerpoint/2010/main" val="4223394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699" y="776337"/>
            <a:ext cx="8337403" cy="430887"/>
          </a:xfrm>
          <a:prstGeom prst="rect">
            <a:avLst/>
          </a:prstGeom>
        </p:spPr>
        <p:txBody>
          <a:bodyPr wrap="square">
            <a:spAutoFit/>
          </a:bodyPr>
          <a:lstStyle/>
          <a:p>
            <a:pPr>
              <a:lnSpc>
                <a:spcPct val="90000"/>
              </a:lnSpc>
            </a:pPr>
            <a:endParaRPr lang="en-IE" sz="2400" dirty="0">
              <a:latin typeface="Arial" charset="0"/>
            </a:endParaRPr>
          </a:p>
        </p:txBody>
      </p:sp>
      <p:sp>
        <p:nvSpPr>
          <p:cNvPr id="3" name="Rectangle 2"/>
          <p:cNvSpPr txBox="1">
            <a:spLocks noChangeArrowheads="1"/>
          </p:cNvSpPr>
          <p:nvPr/>
        </p:nvSpPr>
        <p:spPr>
          <a:xfrm>
            <a:off x="457200" y="-122922"/>
            <a:ext cx="8229600" cy="98107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Floating</a:t>
            </a:r>
            <a:endParaRPr lang="en-GB" sz="4000" dirty="0">
              <a:latin typeface="Arial" charset="0"/>
            </a:endParaRPr>
          </a:p>
        </p:txBody>
      </p:sp>
      <p:sp>
        <p:nvSpPr>
          <p:cNvPr id="4" name="TextBox 3"/>
          <p:cNvSpPr txBox="1"/>
          <p:nvPr/>
        </p:nvSpPr>
        <p:spPr>
          <a:xfrm>
            <a:off x="3339058" y="983373"/>
            <a:ext cx="184666" cy="369332"/>
          </a:xfrm>
          <a:prstGeom prst="rect">
            <a:avLst/>
          </a:prstGeom>
          <a:noFill/>
        </p:spPr>
        <p:txBody>
          <a:bodyPr wrap="none" rtlCol="0">
            <a:spAutoFit/>
          </a:bodyPr>
          <a:lstStyle/>
          <a:p>
            <a:endParaRPr lang="en-US" dirty="0"/>
          </a:p>
        </p:txBody>
      </p:sp>
      <p:sp>
        <p:nvSpPr>
          <p:cNvPr id="5" name="Rectangle 3"/>
          <p:cNvSpPr txBox="1">
            <a:spLocks noChangeArrowheads="1"/>
          </p:cNvSpPr>
          <p:nvPr/>
        </p:nvSpPr>
        <p:spPr>
          <a:xfrm>
            <a:off x="179388" y="1308577"/>
            <a:ext cx="8785225" cy="521604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endParaRPr lang="en-GB" dirty="0">
              <a:latin typeface="Arial" charset="0"/>
            </a:endParaRPr>
          </a:p>
        </p:txBody>
      </p:sp>
      <p:sp>
        <p:nvSpPr>
          <p:cNvPr id="7" name="TextBox 6"/>
          <p:cNvSpPr txBox="1"/>
          <p:nvPr/>
        </p:nvSpPr>
        <p:spPr>
          <a:xfrm>
            <a:off x="3502938" y="1720902"/>
            <a:ext cx="184666" cy="369332"/>
          </a:xfrm>
          <a:prstGeom prst="rect">
            <a:avLst/>
          </a:prstGeom>
          <a:noFill/>
        </p:spPr>
        <p:txBody>
          <a:bodyPr wrap="none" rtlCol="0">
            <a:spAutoFit/>
          </a:bodyPr>
          <a:lstStyle/>
          <a:p>
            <a:endParaRPr lang="en-US" dirty="0"/>
          </a:p>
        </p:txBody>
      </p:sp>
      <p:sp>
        <p:nvSpPr>
          <p:cNvPr id="8" name="Rectangle 7"/>
          <p:cNvSpPr/>
          <p:nvPr/>
        </p:nvSpPr>
        <p:spPr>
          <a:xfrm>
            <a:off x="409699" y="983373"/>
            <a:ext cx="8554914" cy="5416866"/>
          </a:xfrm>
          <a:prstGeom prst="rect">
            <a:avLst/>
          </a:prstGeom>
        </p:spPr>
        <p:txBody>
          <a:bodyPr wrap="square">
            <a:spAutoFit/>
          </a:bodyPr>
          <a:lstStyle/>
          <a:p>
            <a:pPr>
              <a:lnSpc>
                <a:spcPct val="90000"/>
              </a:lnSpc>
            </a:pPr>
            <a:r>
              <a:rPr lang="en-IE" sz="2400" dirty="0">
                <a:latin typeface="Arial" charset="0"/>
              </a:rPr>
              <a:t>The </a:t>
            </a:r>
            <a:r>
              <a:rPr lang="en-IE" sz="2400" b="1" dirty="0">
                <a:latin typeface="Arial" charset="0"/>
              </a:rPr>
              <a:t>float </a:t>
            </a:r>
            <a:r>
              <a:rPr lang="en-IE" sz="2400" dirty="0">
                <a:latin typeface="Arial" charset="0"/>
              </a:rPr>
              <a:t>property is not limited to images!!!</a:t>
            </a:r>
          </a:p>
          <a:p>
            <a:pPr>
              <a:lnSpc>
                <a:spcPct val="90000"/>
              </a:lnSpc>
            </a:pPr>
            <a:r>
              <a:rPr lang="en-IE" sz="2400" dirty="0">
                <a:latin typeface="Arial" charset="0"/>
              </a:rPr>
              <a:t>It can be applied to any element. See the following example where we apply a float to text.</a:t>
            </a:r>
          </a:p>
          <a:p>
            <a:pPr>
              <a:lnSpc>
                <a:spcPct val="90000"/>
              </a:lnSpc>
            </a:pPr>
            <a:endParaRPr lang="en-IE" sz="2400" dirty="0">
              <a:latin typeface="Arial" charset="0"/>
            </a:endParaRPr>
          </a:p>
          <a:p>
            <a:pPr>
              <a:lnSpc>
                <a:spcPct val="90000"/>
              </a:lnSpc>
            </a:pPr>
            <a:r>
              <a:rPr lang="en-IE" sz="2400" dirty="0">
                <a:latin typeface="Arial" charset="0"/>
              </a:rPr>
              <a:t>	.notes {</a:t>
            </a:r>
          </a:p>
          <a:p>
            <a:pPr>
              <a:lnSpc>
                <a:spcPct val="90000"/>
              </a:lnSpc>
            </a:pPr>
            <a:r>
              <a:rPr lang="en-IE" sz="2400" dirty="0">
                <a:latin typeface="Arial" charset="0"/>
              </a:rPr>
              <a:t>		float: right;</a:t>
            </a:r>
          </a:p>
          <a:p>
            <a:pPr>
              <a:lnSpc>
                <a:spcPct val="90000"/>
              </a:lnSpc>
            </a:pPr>
            <a:r>
              <a:rPr lang="en-IE" sz="2400" dirty="0">
                <a:latin typeface="Arial" charset="0"/>
              </a:rPr>
              <a:t>		width: 200px;</a:t>
            </a:r>
          </a:p>
          <a:p>
            <a:pPr>
              <a:lnSpc>
                <a:spcPct val="90000"/>
              </a:lnSpc>
            </a:pPr>
            <a:r>
              <a:rPr lang="en-IE" sz="2400" dirty="0">
                <a:latin typeface="Arial" charset="0"/>
              </a:rPr>
              <a:t>		margin: 20px;</a:t>
            </a:r>
          </a:p>
          <a:p>
            <a:pPr>
              <a:lnSpc>
                <a:spcPct val="90000"/>
              </a:lnSpc>
            </a:pPr>
            <a:r>
              <a:rPr lang="en-IE" sz="2400" dirty="0">
                <a:latin typeface="Arial" charset="0"/>
              </a:rPr>
              <a:t>		background-color: #0F6;</a:t>
            </a:r>
          </a:p>
          <a:p>
            <a:pPr>
              <a:lnSpc>
                <a:spcPct val="90000"/>
              </a:lnSpc>
            </a:pPr>
            <a:r>
              <a:rPr lang="en-IE" sz="2400" dirty="0">
                <a:latin typeface="Arial" charset="0"/>
              </a:rPr>
              <a:t>		font-weight: bold;	}</a:t>
            </a:r>
          </a:p>
          <a:p>
            <a:pPr>
              <a:lnSpc>
                <a:spcPct val="90000"/>
              </a:lnSpc>
            </a:pPr>
            <a:r>
              <a:rPr lang="en-IE" sz="2400" dirty="0">
                <a:latin typeface="Arial" charset="0"/>
              </a:rPr>
              <a:t>	</a:t>
            </a:r>
          </a:p>
          <a:p>
            <a:pPr>
              <a:lnSpc>
                <a:spcPct val="90000"/>
              </a:lnSpc>
            </a:pPr>
            <a:r>
              <a:rPr lang="en-IE" sz="2400" dirty="0">
                <a:latin typeface="Arial" charset="0"/>
              </a:rPr>
              <a:t>	p {border: solid 2px #666; padding: 30px }</a:t>
            </a:r>
          </a:p>
          <a:p>
            <a:pPr>
              <a:lnSpc>
                <a:spcPct val="90000"/>
              </a:lnSpc>
            </a:pPr>
            <a:r>
              <a:rPr lang="en-IE" sz="2400" dirty="0">
                <a:latin typeface="Arial" charset="0"/>
              </a:rPr>
              <a:t>	</a:t>
            </a:r>
          </a:p>
          <a:p>
            <a:pPr>
              <a:lnSpc>
                <a:spcPct val="90000"/>
              </a:lnSpc>
            </a:pPr>
            <a:r>
              <a:rPr lang="en-IE" sz="2400" dirty="0">
                <a:latin typeface="Arial" charset="0"/>
              </a:rPr>
              <a:t>	&lt;p&gt;&lt;span class=“notes”&gt;I’m going to go over here for a little while. Don’t mind me.&lt;/span&gt; Lorem dolor sit amet, consectetuer….. </a:t>
            </a:r>
            <a:endParaRPr lang="en-GB" sz="2400" dirty="0">
              <a:latin typeface="Arial" charset="0"/>
            </a:endParaRPr>
          </a:p>
        </p:txBody>
      </p:sp>
    </p:spTree>
    <p:extLst>
      <p:ext uri="{BB962C8B-B14F-4D97-AF65-F5344CB8AC3E}">
        <p14:creationId xmlns:p14="http://schemas.microsoft.com/office/powerpoint/2010/main" val="1717573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699" y="776337"/>
            <a:ext cx="8337403" cy="430887"/>
          </a:xfrm>
          <a:prstGeom prst="rect">
            <a:avLst/>
          </a:prstGeom>
        </p:spPr>
        <p:txBody>
          <a:bodyPr wrap="square">
            <a:spAutoFit/>
          </a:bodyPr>
          <a:lstStyle/>
          <a:p>
            <a:pPr>
              <a:lnSpc>
                <a:spcPct val="90000"/>
              </a:lnSpc>
            </a:pPr>
            <a:endParaRPr lang="en-IE" sz="2400" dirty="0">
              <a:latin typeface="Arial" charset="0"/>
            </a:endParaRPr>
          </a:p>
        </p:txBody>
      </p:sp>
      <p:sp>
        <p:nvSpPr>
          <p:cNvPr id="3" name="Rectangle 2"/>
          <p:cNvSpPr txBox="1">
            <a:spLocks noChangeArrowheads="1"/>
          </p:cNvSpPr>
          <p:nvPr/>
        </p:nvSpPr>
        <p:spPr>
          <a:xfrm>
            <a:off x="457200" y="-122922"/>
            <a:ext cx="8229600" cy="98107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Clearing</a:t>
            </a:r>
            <a:endParaRPr lang="en-GB" sz="4000" dirty="0">
              <a:latin typeface="Arial" charset="0"/>
            </a:endParaRPr>
          </a:p>
        </p:txBody>
      </p:sp>
      <p:sp>
        <p:nvSpPr>
          <p:cNvPr id="4" name="TextBox 3"/>
          <p:cNvSpPr txBox="1"/>
          <p:nvPr/>
        </p:nvSpPr>
        <p:spPr>
          <a:xfrm>
            <a:off x="3339058" y="983373"/>
            <a:ext cx="184666" cy="369332"/>
          </a:xfrm>
          <a:prstGeom prst="rect">
            <a:avLst/>
          </a:prstGeom>
          <a:noFill/>
        </p:spPr>
        <p:txBody>
          <a:bodyPr wrap="none" rtlCol="0">
            <a:spAutoFit/>
          </a:bodyPr>
          <a:lstStyle/>
          <a:p>
            <a:endParaRPr lang="en-US" dirty="0"/>
          </a:p>
        </p:txBody>
      </p:sp>
      <p:sp>
        <p:nvSpPr>
          <p:cNvPr id="5" name="Rectangle 3"/>
          <p:cNvSpPr txBox="1">
            <a:spLocks noChangeArrowheads="1"/>
          </p:cNvSpPr>
          <p:nvPr/>
        </p:nvSpPr>
        <p:spPr>
          <a:xfrm>
            <a:off x="179388" y="1308577"/>
            <a:ext cx="8785225" cy="521604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IE" dirty="0">
                <a:latin typeface="Arial" charset="0"/>
              </a:rPr>
              <a:t>Wrapping can be a nice, space-saving layout effect, but it is not always appropriate.</a:t>
            </a:r>
          </a:p>
          <a:p>
            <a:r>
              <a:rPr lang="en-IE" dirty="0">
                <a:latin typeface="Arial" charset="0"/>
              </a:rPr>
              <a:t>There are certainly cases in which you want the area on the side of the floated element to be held clear and the following element to start at its normal position in the containing block.</a:t>
            </a:r>
          </a:p>
          <a:p>
            <a:r>
              <a:rPr lang="en-IE" dirty="0">
                <a:latin typeface="Arial" charset="0"/>
              </a:rPr>
              <a:t>For these instances, use the </a:t>
            </a:r>
            <a:r>
              <a:rPr lang="en-IE" b="1" dirty="0">
                <a:latin typeface="Arial" charset="0"/>
              </a:rPr>
              <a:t>clear </a:t>
            </a:r>
            <a:r>
              <a:rPr lang="en-IE" dirty="0">
                <a:latin typeface="Arial" charset="0"/>
              </a:rPr>
              <a:t>property to prevent an element from appearing next to a floated element.</a:t>
            </a:r>
          </a:p>
          <a:p>
            <a:r>
              <a:rPr lang="en-IE" dirty="0">
                <a:latin typeface="Arial" charset="0"/>
              </a:rPr>
              <a:t>The clear element may only be applied to block elements.</a:t>
            </a:r>
          </a:p>
          <a:p>
            <a:r>
              <a:rPr lang="en-IE" dirty="0">
                <a:latin typeface="Arial" charset="0"/>
              </a:rPr>
              <a:t>It is best explained with a simple example</a:t>
            </a:r>
            <a:r>
              <a:rPr lang="en-IE" dirty="0" smtClean="0">
                <a:latin typeface="Arial" charset="0"/>
              </a:rPr>
              <a:t>…</a:t>
            </a:r>
            <a:endParaRPr lang="en-GB" dirty="0">
              <a:latin typeface="Arial" charset="0"/>
            </a:endParaRPr>
          </a:p>
        </p:txBody>
      </p:sp>
    </p:spTree>
    <p:extLst>
      <p:ext uri="{BB962C8B-B14F-4D97-AF65-F5344CB8AC3E}">
        <p14:creationId xmlns:p14="http://schemas.microsoft.com/office/powerpoint/2010/main" val="146281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0"/>
            <a:ext cx="8229600" cy="981075"/>
          </a:xfrm>
        </p:spPr>
        <p:txBody>
          <a:bodyPr/>
          <a:lstStyle/>
          <a:p>
            <a:pPr eaLnBrk="1" hangingPunct="1"/>
            <a:r>
              <a:rPr lang="en-IE" sz="4000" dirty="0" smtClean="0">
                <a:latin typeface="Arial" charset="0"/>
              </a:rPr>
              <a:t>Exercises</a:t>
            </a:r>
            <a:endParaRPr lang="en-GB" sz="4000" dirty="0">
              <a:latin typeface="Arial" charset="0"/>
            </a:endParaRPr>
          </a:p>
        </p:txBody>
      </p:sp>
      <p:sp>
        <p:nvSpPr>
          <p:cNvPr id="4" name="Rectangle 3"/>
          <p:cNvSpPr txBox="1">
            <a:spLocks noChangeArrowheads="1"/>
          </p:cNvSpPr>
          <p:nvPr/>
        </p:nvSpPr>
        <p:spPr>
          <a:xfrm>
            <a:off x="179388" y="1308577"/>
            <a:ext cx="8785225" cy="521604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nSpc>
                <a:spcPct val="90000"/>
              </a:lnSpc>
              <a:buFontTx/>
              <a:buNone/>
            </a:pPr>
            <a:endParaRPr lang="en-GB" sz="2000" dirty="0">
              <a:latin typeface="Arial"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115923"/>
            <a:ext cx="8491538"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331788" y="1460977"/>
            <a:ext cx="8785225" cy="521604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buNone/>
            </a:pPr>
            <a:r>
              <a:rPr lang="en-IE" dirty="0">
                <a:latin typeface="Arial" charset="0"/>
              </a:rPr>
              <a:t> Create a page that looks like below.</a:t>
            </a:r>
          </a:p>
          <a:p>
            <a:pPr>
              <a:buNone/>
            </a:pPr>
            <a:r>
              <a:rPr lang="en-IE" dirty="0">
                <a:latin typeface="Arial" charset="0"/>
              </a:rPr>
              <a:t>   You will need to create two divs – one for the hyperlinks and one for the main </a:t>
            </a:r>
            <a:r>
              <a:rPr lang="en-IE" dirty="0" smtClean="0">
                <a:latin typeface="Arial" charset="0"/>
              </a:rPr>
              <a:t>content:</a:t>
            </a:r>
            <a:endParaRPr lang="en-GB" dirty="0">
              <a:latin typeface="Arial" charset="0"/>
            </a:endParaRPr>
          </a:p>
        </p:txBody>
      </p:sp>
    </p:spTree>
    <p:extLst>
      <p:ext uri="{BB962C8B-B14F-4D97-AF65-F5344CB8AC3E}">
        <p14:creationId xmlns:p14="http://schemas.microsoft.com/office/powerpoint/2010/main" val="3132024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0"/>
            <a:ext cx="8229600" cy="981075"/>
          </a:xfrm>
        </p:spPr>
        <p:txBody>
          <a:bodyPr/>
          <a:lstStyle/>
          <a:p>
            <a:pPr eaLnBrk="1" hangingPunct="1"/>
            <a:r>
              <a:rPr lang="en-IE" sz="4000" dirty="0" smtClean="0">
                <a:latin typeface="Arial" charset="0"/>
              </a:rPr>
              <a:t>Exercises 2</a:t>
            </a:r>
            <a:endParaRPr lang="en-GB" sz="4000" dirty="0">
              <a:latin typeface="Arial" charset="0"/>
            </a:endParaRPr>
          </a:p>
        </p:txBody>
      </p:sp>
      <p:sp>
        <p:nvSpPr>
          <p:cNvPr id="4" name="Rectangle 3"/>
          <p:cNvSpPr txBox="1">
            <a:spLocks noChangeArrowheads="1"/>
          </p:cNvSpPr>
          <p:nvPr/>
        </p:nvSpPr>
        <p:spPr>
          <a:xfrm>
            <a:off x="179388" y="1308577"/>
            <a:ext cx="8785225" cy="521604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nSpc>
                <a:spcPct val="90000"/>
              </a:lnSpc>
              <a:buFontTx/>
              <a:buNone/>
            </a:pPr>
            <a:endParaRPr lang="en-GB" sz="2000" dirty="0">
              <a:latin typeface="Arial" charset="0"/>
            </a:endParaRPr>
          </a:p>
        </p:txBody>
      </p:sp>
      <p:sp>
        <p:nvSpPr>
          <p:cNvPr id="6" name="Rectangle 3"/>
          <p:cNvSpPr txBox="1">
            <a:spLocks noChangeArrowheads="1"/>
          </p:cNvSpPr>
          <p:nvPr/>
        </p:nvSpPr>
        <p:spPr>
          <a:xfrm>
            <a:off x="331788" y="1460977"/>
            <a:ext cx="8785225" cy="521604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buNone/>
            </a:pPr>
            <a:r>
              <a:rPr lang="en-IE" dirty="0">
                <a:latin typeface="Arial" charset="0"/>
              </a:rPr>
              <a:t> Using the float attribute in your CSS apply the necessary Style Rules to make the page look like below:</a:t>
            </a:r>
            <a:endParaRPr lang="en-IE" dirty="0">
              <a:latin typeface="Arial"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5" y="2777101"/>
            <a:ext cx="9074150"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68266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Topics</a:t>
            </a:r>
            <a:endParaRPr lang="en-US" dirty="0"/>
          </a:p>
        </p:txBody>
      </p:sp>
      <p:sp>
        <p:nvSpPr>
          <p:cNvPr id="3" name="Content Placeholder 2"/>
          <p:cNvSpPr>
            <a:spLocks noGrp="1"/>
          </p:cNvSpPr>
          <p:nvPr>
            <p:ph idx="1"/>
          </p:nvPr>
        </p:nvSpPr>
        <p:spPr/>
        <p:txBody>
          <a:bodyPr/>
          <a:lstStyle/>
          <a:p>
            <a:r>
              <a:rPr lang="en-US" dirty="0" smtClean="0"/>
              <a:t>Future Topics:</a:t>
            </a:r>
          </a:p>
          <a:p>
            <a:pPr lvl="1"/>
            <a:r>
              <a:rPr lang="en-US" dirty="0"/>
              <a:t>Registering a domain name</a:t>
            </a:r>
          </a:p>
          <a:p>
            <a:pPr lvl="1"/>
            <a:r>
              <a:rPr lang="en-US" dirty="0"/>
              <a:t>Web Servers / Hosting websites</a:t>
            </a:r>
          </a:p>
          <a:p>
            <a:pPr lvl="1"/>
            <a:r>
              <a:rPr lang="en-US" dirty="0"/>
              <a:t>UI Design &amp; Image considerations</a:t>
            </a:r>
          </a:p>
          <a:p>
            <a:pPr lvl="1"/>
            <a:r>
              <a:rPr lang="en-US" dirty="0"/>
              <a:t>Responsive Web Design</a:t>
            </a:r>
          </a:p>
          <a:p>
            <a:pPr lvl="1"/>
            <a:r>
              <a:rPr lang="en-US" dirty="0"/>
              <a:t>Search Engine Optimization (SEO)</a:t>
            </a:r>
          </a:p>
          <a:p>
            <a:pPr lvl="1"/>
            <a:r>
              <a:rPr lang="en-US" dirty="0"/>
              <a:t>Google </a:t>
            </a:r>
            <a:r>
              <a:rPr lang="en-US" dirty="0" smtClean="0"/>
              <a:t>Analytics</a:t>
            </a:r>
          </a:p>
          <a:p>
            <a:pPr lvl="1"/>
            <a:r>
              <a:rPr lang="en-US" dirty="0" smtClean="0"/>
              <a:t>Internationalization</a:t>
            </a:r>
            <a:endParaRPr lang="en-US" dirty="0"/>
          </a:p>
        </p:txBody>
      </p:sp>
    </p:spTree>
    <p:extLst>
      <p:ext uri="{BB962C8B-B14F-4D97-AF65-F5344CB8AC3E}">
        <p14:creationId xmlns:p14="http://schemas.microsoft.com/office/powerpoint/2010/main" val="320941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457200" y="1577988"/>
            <a:ext cx="8229600" cy="5018803"/>
          </a:xfrm>
        </p:spPr>
        <p:txBody>
          <a:bodyPr>
            <a:normAutofit fontScale="92500" lnSpcReduction="20000"/>
          </a:bodyPr>
          <a:lstStyle/>
          <a:p>
            <a:r>
              <a:rPr lang="en-IE" i="1" dirty="0">
                <a:latin typeface="Arial" charset="0"/>
              </a:rPr>
              <a:t>Greater typography and page layout</a:t>
            </a:r>
            <a:r>
              <a:rPr lang="en-IE" dirty="0">
                <a:latin typeface="Arial" charset="0"/>
              </a:rPr>
              <a:t>: With style sheets, you can specify traditional typography features that you could never do with HTML alone(even with its presentational extensions).</a:t>
            </a:r>
          </a:p>
          <a:p>
            <a:r>
              <a:rPr lang="en-IE" i="1" dirty="0">
                <a:latin typeface="Arial" charset="0"/>
              </a:rPr>
              <a:t>Less work: </a:t>
            </a:r>
            <a:r>
              <a:rPr lang="en-IE" dirty="0">
                <a:latin typeface="Arial" charset="0"/>
              </a:rPr>
              <a:t>Not only can you format all similar elements in a document with a single style rule, external style sheets make it possible to edit the appearance of an entire site at once with a single style sheet edit.</a:t>
            </a:r>
          </a:p>
          <a:p>
            <a:r>
              <a:rPr lang="en-IE" i="1" dirty="0">
                <a:latin typeface="Arial" charset="0"/>
              </a:rPr>
              <a:t>Potentially smaller documents: </a:t>
            </a:r>
            <a:r>
              <a:rPr lang="en-IE" dirty="0">
                <a:latin typeface="Arial" charset="0"/>
              </a:rPr>
              <a:t>Redundant font tags and nested tables make for bloated documents. Stripping presentational HTML out of documents saves on file size.</a:t>
            </a:r>
          </a:p>
          <a:p>
            <a:r>
              <a:rPr lang="en-IE" i="1" dirty="0">
                <a:latin typeface="Arial" charset="0"/>
              </a:rPr>
              <a:t>Potentially more accessible documents: </a:t>
            </a:r>
            <a:r>
              <a:rPr lang="en-IE" dirty="0">
                <a:latin typeface="Arial" charset="0"/>
              </a:rPr>
              <a:t>Well-structured and semantically rich documents are accessible to a wider variety of devices and the people who use them.</a:t>
            </a:r>
            <a:endParaRPr lang="en-GB" i="1" dirty="0">
              <a:latin typeface="Arial" charset="0"/>
            </a:endParaRPr>
          </a:p>
          <a:p>
            <a:pPr eaLnBrk="1" hangingPunct="1">
              <a:buFontTx/>
              <a:buNone/>
            </a:pPr>
            <a:endParaRPr lang="en-GB" sz="2400" b="1"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Benefits</a:t>
            </a:r>
            <a:endParaRPr lang="en-GB" sz="4000" dirty="0">
              <a:latin typeface="Arial" charset="0"/>
            </a:endParaRPr>
          </a:p>
        </p:txBody>
      </p:sp>
    </p:spTree>
    <p:extLst>
      <p:ext uri="{BB962C8B-B14F-4D97-AF65-F5344CB8AC3E}">
        <p14:creationId xmlns:p14="http://schemas.microsoft.com/office/powerpoint/2010/main" val="42714548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457200" y="1443283"/>
            <a:ext cx="8229600" cy="4682880"/>
          </a:xfrm>
        </p:spPr>
        <p:txBody>
          <a:bodyPr>
            <a:normAutofit/>
          </a:bodyPr>
          <a:lstStyle/>
          <a:p>
            <a:r>
              <a:rPr lang="en-IE" i="1" dirty="0">
                <a:latin typeface="Arial" charset="0"/>
              </a:rPr>
              <a:t>Presentational HTML is on its way out: </a:t>
            </a:r>
            <a:r>
              <a:rPr lang="en-IE" dirty="0">
                <a:latin typeface="Arial" charset="0"/>
              </a:rPr>
              <a:t>The W3C has deprecated all presentational elements and attributes in the HTML and XHTML specifications. One day, browsers will not be required to support them.</a:t>
            </a:r>
          </a:p>
          <a:p>
            <a:r>
              <a:rPr lang="en-IE" i="1" dirty="0">
                <a:latin typeface="Arial" charset="0"/>
              </a:rPr>
              <a:t>It’s well supported: </a:t>
            </a:r>
            <a:r>
              <a:rPr lang="en-IE" dirty="0">
                <a:latin typeface="Arial" charset="0"/>
              </a:rPr>
              <a:t>Nearly every browser in current use supports nearly all of the CSS 3 specification.</a:t>
            </a:r>
          </a:p>
          <a:p>
            <a:endParaRPr lang="en-IE" dirty="0">
              <a:latin typeface="Arial" charset="0"/>
            </a:endParaRPr>
          </a:p>
          <a:p>
            <a:pPr>
              <a:buNone/>
            </a:pPr>
            <a:r>
              <a:rPr lang="en-IE" b="1" dirty="0" smtClean="0">
                <a:latin typeface="Arial" charset="0"/>
              </a:rPr>
              <a:t>Disadvantages? </a:t>
            </a:r>
            <a:r>
              <a:rPr lang="en-IE" dirty="0" smtClean="0">
                <a:latin typeface="Arial" charset="0"/>
              </a:rPr>
              <a:t>… there </a:t>
            </a:r>
            <a:r>
              <a:rPr lang="en-IE" dirty="0">
                <a:latin typeface="Arial" charset="0"/>
              </a:rPr>
              <a:t>aren’t </a:t>
            </a:r>
            <a:r>
              <a:rPr lang="en-IE" dirty="0" smtClean="0">
                <a:latin typeface="Arial" charset="0"/>
              </a:rPr>
              <a:t>any </a:t>
            </a:r>
            <a:r>
              <a:rPr lang="mr-IN" dirty="0" smtClean="0">
                <a:latin typeface="Arial" charset="0"/>
              </a:rPr>
              <a:t>–</a:t>
            </a:r>
            <a:r>
              <a:rPr lang="en-IE" dirty="0" smtClean="0">
                <a:latin typeface="Arial" charset="0"/>
              </a:rPr>
              <a:t> use it</a:t>
            </a:r>
            <a:endParaRPr lang="en-GB" dirty="0">
              <a:latin typeface="Arial" charset="0"/>
            </a:endParaRPr>
          </a:p>
          <a:p>
            <a:pPr eaLnBrk="1" hangingPunct="1">
              <a:lnSpc>
                <a:spcPct val="80000"/>
              </a:lnSpc>
            </a:pPr>
            <a:endParaRPr lang="en-GB" sz="2400"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More Benefits</a:t>
            </a:r>
            <a:endParaRPr lang="en-GB" sz="4000" dirty="0">
              <a:latin typeface="Arial" charset="0"/>
            </a:endParaRPr>
          </a:p>
        </p:txBody>
      </p:sp>
    </p:spTree>
    <p:extLst>
      <p:ext uri="{BB962C8B-B14F-4D97-AF65-F5344CB8AC3E}">
        <p14:creationId xmlns:p14="http://schemas.microsoft.com/office/powerpoint/2010/main" val="33489095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457200" y="1501013"/>
            <a:ext cx="8229600" cy="4625149"/>
          </a:xfrm>
        </p:spPr>
        <p:txBody>
          <a:bodyPr>
            <a:normAutofit fontScale="92500"/>
          </a:bodyPr>
          <a:lstStyle/>
          <a:p>
            <a:pPr marL="609600" indent="-609600">
              <a:buFont typeface="+mj-lt"/>
              <a:buAutoNum type="arabicPeriod"/>
            </a:pPr>
            <a:r>
              <a:rPr lang="en-IE" dirty="0">
                <a:latin typeface="Arial" charset="0"/>
              </a:rPr>
              <a:t>Start with an XHTML (or HTML) document. Ideally, this document will have been given a logical structure and semantic meaning using the appropriate XHTML elements.</a:t>
            </a:r>
          </a:p>
          <a:p>
            <a:pPr marL="609600" indent="-609600">
              <a:buNone/>
            </a:pPr>
            <a:r>
              <a:rPr lang="en-IE" dirty="0">
                <a:latin typeface="Arial" charset="0"/>
              </a:rPr>
              <a:t>	The XHMTL markup is commonly referred to as the </a:t>
            </a:r>
            <a:r>
              <a:rPr lang="en-IE" b="1" i="1" dirty="0">
                <a:latin typeface="Arial" charset="0"/>
              </a:rPr>
              <a:t>structural layer </a:t>
            </a:r>
            <a:r>
              <a:rPr lang="en-IE" dirty="0">
                <a:latin typeface="Arial" charset="0"/>
              </a:rPr>
              <a:t>of the page. It forms the foundation upon which the </a:t>
            </a:r>
            <a:r>
              <a:rPr lang="en-IE" b="1" i="1" dirty="0">
                <a:latin typeface="Arial" charset="0"/>
              </a:rPr>
              <a:t>presentation layer </a:t>
            </a:r>
            <a:r>
              <a:rPr lang="en-IE" dirty="0">
                <a:latin typeface="Arial" charset="0"/>
              </a:rPr>
              <a:t>is applied.</a:t>
            </a:r>
          </a:p>
          <a:p>
            <a:pPr marL="609600" indent="-609600">
              <a:buFontTx/>
              <a:buAutoNum type="arabicPlain" startAt="2"/>
            </a:pPr>
            <a:r>
              <a:rPr lang="en-IE" dirty="0" smtClean="0">
                <a:latin typeface="Arial" charset="0"/>
              </a:rPr>
              <a:t>Write </a:t>
            </a:r>
            <a:r>
              <a:rPr lang="en-IE" dirty="0">
                <a:latin typeface="Arial" charset="0"/>
              </a:rPr>
              <a:t>style rules for how each element should ideally look.</a:t>
            </a:r>
          </a:p>
          <a:p>
            <a:pPr marL="609600" indent="-609600">
              <a:buFontTx/>
              <a:buAutoNum type="arabicPlain" startAt="2"/>
            </a:pPr>
            <a:r>
              <a:rPr lang="en-IE" dirty="0">
                <a:latin typeface="Arial" charset="0"/>
              </a:rPr>
              <a:t>Attach the styles to the document. The style rules may be gathered up into a separate document and applied to a whole site, or they may appear in the header and apply only to that document. </a:t>
            </a: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How CSS Works</a:t>
            </a:r>
            <a:endParaRPr lang="en-GB" sz="4000" dirty="0">
              <a:latin typeface="Arial" charset="0"/>
            </a:endParaRPr>
          </a:p>
        </p:txBody>
      </p:sp>
    </p:spTree>
    <p:extLst>
      <p:ext uri="{BB962C8B-B14F-4D97-AF65-F5344CB8AC3E}">
        <p14:creationId xmlns:p14="http://schemas.microsoft.com/office/powerpoint/2010/main" val="3080835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4294967295"/>
          </p:nvPr>
        </p:nvSpPr>
        <p:spPr>
          <a:xfrm>
            <a:off x="457200" y="1522148"/>
            <a:ext cx="8229600" cy="4952293"/>
          </a:xfrm>
        </p:spPr>
        <p:txBody>
          <a:bodyPr>
            <a:normAutofit fontScale="85000" lnSpcReduction="20000"/>
          </a:bodyPr>
          <a:lstStyle/>
          <a:p>
            <a:pPr>
              <a:lnSpc>
                <a:spcPct val="90000"/>
              </a:lnSpc>
            </a:pPr>
            <a:r>
              <a:rPr lang="en-IE" dirty="0">
                <a:latin typeface="Arial" charset="0"/>
              </a:rPr>
              <a:t>Style Sheets consist of one or more rules for describing how a page element should be displayed. The following example contains two rules. The first rule makes all the </a:t>
            </a:r>
            <a:r>
              <a:rPr lang="en-IE" b="1" dirty="0">
                <a:latin typeface="Arial" charset="0"/>
              </a:rPr>
              <a:t>h1</a:t>
            </a:r>
            <a:r>
              <a:rPr lang="en-IE" dirty="0">
                <a:latin typeface="Arial" charset="0"/>
              </a:rPr>
              <a:t>s</a:t>
            </a:r>
            <a:r>
              <a:rPr lang="en-IE" b="1" dirty="0">
                <a:latin typeface="Arial" charset="0"/>
              </a:rPr>
              <a:t> </a:t>
            </a:r>
            <a:r>
              <a:rPr lang="en-IE" dirty="0">
                <a:latin typeface="Arial" charset="0"/>
              </a:rPr>
              <a:t>in a document grey; the second specifies that paragraphs should be set in 12-pixel high Verdana or some sans-serif font</a:t>
            </a:r>
            <a:r>
              <a:rPr lang="en-IE" dirty="0" smtClean="0">
                <a:latin typeface="Arial" charset="0"/>
              </a:rPr>
              <a:t>:</a:t>
            </a:r>
            <a:endParaRPr lang="en-IE" dirty="0">
              <a:latin typeface="Arial" charset="0"/>
            </a:endParaRPr>
          </a:p>
          <a:p>
            <a:pPr>
              <a:lnSpc>
                <a:spcPct val="90000"/>
              </a:lnSpc>
              <a:buNone/>
            </a:pPr>
            <a:r>
              <a:rPr lang="en-IE" dirty="0">
                <a:latin typeface="Arial" charset="0"/>
              </a:rPr>
              <a:t>	h1 {color: #eee;}</a:t>
            </a:r>
          </a:p>
          <a:p>
            <a:pPr>
              <a:lnSpc>
                <a:spcPct val="90000"/>
              </a:lnSpc>
              <a:buNone/>
            </a:pPr>
            <a:r>
              <a:rPr lang="en-IE" dirty="0">
                <a:latin typeface="Arial" charset="0"/>
              </a:rPr>
              <a:t>	p {font-size: 12px;</a:t>
            </a:r>
          </a:p>
          <a:p>
            <a:pPr>
              <a:lnSpc>
                <a:spcPct val="90000"/>
              </a:lnSpc>
              <a:buNone/>
            </a:pPr>
            <a:r>
              <a:rPr lang="en-IE" dirty="0">
                <a:latin typeface="Arial" charset="0"/>
              </a:rPr>
              <a:t>	    font-family: Verdana, sans serif; </a:t>
            </a:r>
            <a:r>
              <a:rPr lang="en-IE" dirty="0" smtClean="0">
                <a:latin typeface="Arial" charset="0"/>
              </a:rPr>
              <a:t>}</a:t>
            </a:r>
            <a:endParaRPr lang="en-IE" dirty="0">
              <a:latin typeface="Arial" charset="0"/>
            </a:endParaRPr>
          </a:p>
          <a:p>
            <a:pPr>
              <a:lnSpc>
                <a:spcPct val="90000"/>
              </a:lnSpc>
            </a:pPr>
            <a:r>
              <a:rPr lang="en-IE" dirty="0">
                <a:latin typeface="Arial" charset="0"/>
              </a:rPr>
              <a:t>The two main sections of a style sheet rule are </a:t>
            </a:r>
            <a:r>
              <a:rPr lang="en-IE" dirty="0" smtClean="0">
                <a:latin typeface="Arial" charset="0"/>
              </a:rPr>
              <a:t>the</a:t>
            </a:r>
          </a:p>
          <a:p>
            <a:pPr lvl="1">
              <a:lnSpc>
                <a:spcPct val="90000"/>
              </a:lnSpc>
            </a:pPr>
            <a:r>
              <a:rPr lang="en-IE" b="1" i="1" dirty="0" smtClean="0">
                <a:latin typeface="Arial" charset="0"/>
              </a:rPr>
              <a:t>selector </a:t>
            </a:r>
            <a:r>
              <a:rPr lang="en-IE" dirty="0">
                <a:latin typeface="Arial" charset="0"/>
              </a:rPr>
              <a:t>(which indentifies the element to be styled</a:t>
            </a:r>
            <a:r>
              <a:rPr lang="en-IE" dirty="0" smtClean="0">
                <a:latin typeface="Arial" charset="0"/>
              </a:rPr>
              <a:t>)</a:t>
            </a:r>
          </a:p>
          <a:p>
            <a:pPr lvl="1">
              <a:lnSpc>
                <a:spcPct val="90000"/>
              </a:lnSpc>
            </a:pPr>
            <a:r>
              <a:rPr lang="en-IE" b="1" i="1" dirty="0" smtClean="0">
                <a:latin typeface="Arial" charset="0"/>
              </a:rPr>
              <a:t>declaration </a:t>
            </a:r>
            <a:r>
              <a:rPr lang="en-IE" dirty="0">
                <a:latin typeface="Arial" charset="0"/>
              </a:rPr>
              <a:t>(the style or display instructions to be applied to that element)</a:t>
            </a:r>
            <a:r>
              <a:rPr lang="en-IE" dirty="0" smtClean="0">
                <a:latin typeface="Arial" charset="0"/>
              </a:rPr>
              <a:t>.</a:t>
            </a:r>
          </a:p>
          <a:p>
            <a:pPr marL="349250" lvl="1" indent="0">
              <a:lnSpc>
                <a:spcPct val="90000"/>
              </a:lnSpc>
              <a:buNone/>
            </a:pPr>
            <a:endParaRPr lang="en-IE" dirty="0" smtClean="0">
              <a:latin typeface="Arial" charset="0"/>
            </a:endParaRPr>
          </a:p>
          <a:p>
            <a:pPr>
              <a:lnSpc>
                <a:spcPct val="90000"/>
              </a:lnSpc>
            </a:pPr>
            <a:r>
              <a:rPr lang="en-IE" dirty="0" smtClean="0">
                <a:latin typeface="Arial" charset="0"/>
              </a:rPr>
              <a:t>In </a:t>
            </a:r>
            <a:r>
              <a:rPr lang="en-IE" dirty="0">
                <a:latin typeface="Arial" charset="0"/>
              </a:rPr>
              <a:t>above example h1 and p elements are the selectors. The declaration is made up of a property and its value.</a:t>
            </a:r>
            <a:endParaRPr lang="en-GB" dirty="0">
              <a:latin typeface="Arial" charset="0"/>
            </a:endParaRPr>
          </a:p>
          <a:p>
            <a:pPr marL="0" indent="0" eaLnBrk="1" hangingPunct="1">
              <a:lnSpc>
                <a:spcPct val="80000"/>
              </a:lnSpc>
              <a:buNone/>
            </a:pPr>
            <a:endParaRPr lang="en-IE"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Rule Syntax</a:t>
            </a:r>
            <a:endParaRPr lang="en-GB" sz="4000" dirty="0">
              <a:latin typeface="Arial" charset="0"/>
            </a:endParaRPr>
          </a:p>
        </p:txBody>
      </p:sp>
    </p:spTree>
    <p:extLst>
      <p:ext uri="{BB962C8B-B14F-4D97-AF65-F5344CB8AC3E}">
        <p14:creationId xmlns:p14="http://schemas.microsoft.com/office/powerpoint/2010/main" val="10681459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611188" y="1641967"/>
            <a:ext cx="828198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E" sz="2400" dirty="0">
                <a:latin typeface="Arial" charset="0"/>
              </a:rPr>
              <a:t>A declaration may contain several property/value pairs. Multiple properties must be separated by semicolons (;) as shown in the example below:</a:t>
            </a:r>
          </a:p>
          <a:p>
            <a:r>
              <a:rPr lang="en-IE" sz="2400" dirty="0">
                <a:latin typeface="Arial" charset="0"/>
              </a:rPr>
              <a:t>	</a:t>
            </a:r>
          </a:p>
          <a:p>
            <a:r>
              <a:rPr lang="en-IE" sz="2400" dirty="0">
                <a:latin typeface="Arial" charset="0"/>
              </a:rPr>
              <a:t>	p {font-size: 11px; font-weight: bold; color: #C06; }</a:t>
            </a:r>
          </a:p>
          <a:p>
            <a:endParaRPr lang="en-IE" sz="2400" dirty="0">
              <a:latin typeface="Arial" charset="0"/>
            </a:endParaRPr>
          </a:p>
          <a:p>
            <a:r>
              <a:rPr lang="en-IE" sz="2400" dirty="0">
                <a:latin typeface="Arial" charset="0"/>
              </a:rPr>
              <a:t>Note that CSS ignores whitespace and line returns. This same rule could be written like this to make the properties easier to find on the page:</a:t>
            </a:r>
          </a:p>
          <a:p>
            <a:r>
              <a:rPr lang="en-IE" sz="2400" dirty="0">
                <a:latin typeface="Arial" charset="0"/>
              </a:rPr>
              <a:t>	</a:t>
            </a:r>
            <a:r>
              <a:rPr lang="en-IE" sz="2400" dirty="0" smtClean="0">
                <a:latin typeface="Arial" charset="0"/>
              </a:rPr>
              <a:t>p {</a:t>
            </a:r>
            <a:endParaRPr lang="en-IE" sz="2400" dirty="0">
              <a:latin typeface="Arial" charset="0"/>
            </a:endParaRPr>
          </a:p>
          <a:p>
            <a:r>
              <a:rPr lang="en-IE" sz="2400" dirty="0">
                <a:latin typeface="Arial" charset="0"/>
              </a:rPr>
              <a:t>	   font-size: 11px;</a:t>
            </a:r>
          </a:p>
          <a:p>
            <a:r>
              <a:rPr lang="en-IE" sz="2400" dirty="0">
                <a:latin typeface="Arial" charset="0"/>
              </a:rPr>
              <a:t>	   font-weight: bold;</a:t>
            </a:r>
          </a:p>
          <a:p>
            <a:r>
              <a:rPr lang="en-IE" sz="2400" dirty="0">
                <a:latin typeface="Arial" charset="0"/>
              </a:rPr>
              <a:t>	   color: #C06;</a:t>
            </a:r>
          </a:p>
          <a:p>
            <a:r>
              <a:rPr lang="en-IE" sz="2400" dirty="0">
                <a:latin typeface="Arial" charset="0"/>
              </a:rPr>
              <a:t>	</a:t>
            </a:r>
            <a:r>
              <a:rPr lang="en-IE" sz="2400" dirty="0" smtClean="0">
                <a:latin typeface="Arial" charset="0"/>
              </a:rPr>
              <a:t>}</a:t>
            </a:r>
            <a:endParaRPr lang="en-GB" sz="2400" dirty="0">
              <a:latin typeface="Arial" charset="0"/>
            </a:endParaRPr>
          </a:p>
        </p:txBody>
      </p:sp>
      <p:sp>
        <p:nvSpPr>
          <p:cNvPr id="3" name="Rectangle 2"/>
          <p:cNvSpPr txBox="1">
            <a:spLocks noChangeArrowheads="1"/>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IE" sz="4000" dirty="0" smtClean="0">
                <a:latin typeface="Arial" charset="0"/>
              </a:rPr>
              <a:t>Multiple Properties</a:t>
            </a:r>
            <a:endParaRPr lang="en-GB" sz="4000" dirty="0">
              <a:latin typeface="Arial" charset="0"/>
            </a:endParaRPr>
          </a:p>
        </p:txBody>
      </p:sp>
    </p:spTree>
    <p:extLst>
      <p:ext uri="{BB962C8B-B14F-4D97-AF65-F5344CB8AC3E}">
        <p14:creationId xmlns:p14="http://schemas.microsoft.com/office/powerpoint/2010/main" val="3395019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783</TotalTime>
  <Words>2194</Words>
  <Application>Microsoft Macintosh PowerPoint</Application>
  <PresentationFormat>On-screen Show (4:3)</PresentationFormat>
  <Paragraphs>226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Breeze</vt:lpstr>
      <vt:lpstr>Web  Design &amp; Analytics</vt:lpstr>
      <vt:lpstr>Topics Covered</vt:lpstr>
      <vt:lpstr>CSS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 Example Explained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Exercises</vt:lpstr>
      <vt:lpstr>Exercises 2</vt:lpstr>
      <vt:lpstr>Future Topics</vt:lpstr>
    </vt:vector>
  </TitlesOfParts>
  <Company>groupon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&amp; Analytics</dc:title>
  <dc:creator>Darren Redmond</dc:creator>
  <cp:lastModifiedBy>Darren Redmond</cp:lastModifiedBy>
  <cp:revision>28</cp:revision>
  <dcterms:created xsi:type="dcterms:W3CDTF">2019-01-23T07:00:42Z</dcterms:created>
  <dcterms:modified xsi:type="dcterms:W3CDTF">2019-02-06T12:48:28Z</dcterms:modified>
</cp:coreProperties>
</file>