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185" autoAdjust="0"/>
    <p:restoredTop sz="96461" autoAdjust="0"/>
  </p:normalViewPr>
  <p:slideViewPr>
    <p:cSldViewPr snapToGrid="0" snapToObjects="1" showGuides="1">
      <p:cViewPr varScale="1">
        <p:scale>
          <a:sx n="133" d="100"/>
          <a:sy n="133" d="100"/>
        </p:scale>
        <p:origin x="96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yyybraham/Downloads/job-postings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yyyybraham/Downloads/job-postings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Annual Salary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PHP</c:v>
                </c:pt>
                <c:pt idx="1">
                  <c:v>SQL</c:v>
                </c:pt>
                <c:pt idx="2">
                  <c:v>C#</c:v>
                </c:pt>
                <c:pt idx="3">
                  <c:v>R</c:v>
                </c:pt>
                <c:pt idx="4">
                  <c:v>Go</c:v>
                </c:pt>
                <c:pt idx="5">
                  <c:v>Java</c:v>
                </c:pt>
                <c:pt idx="6">
                  <c:v>Javascript</c:v>
                </c:pt>
                <c:pt idx="7">
                  <c:v>C++</c:v>
                </c:pt>
                <c:pt idx="8">
                  <c:v>Python</c:v>
                </c:pt>
                <c:pt idx="9">
                  <c:v>Swift</c:v>
                </c:pt>
              </c:strCache>
            </c:strRef>
          </c:cat>
          <c:val>
            <c:numRef>
              <c:f>Sheet1!$B$2:$B$11</c:f>
              <c:numCache>
                <c:formatCode>"$"#,##0_);[Red]\("$"#,##0\)</c:formatCode>
                <c:ptCount val="10"/>
                <c:pt idx="0">
                  <c:v>84727</c:v>
                </c:pt>
                <c:pt idx="1">
                  <c:v>84793</c:v>
                </c:pt>
                <c:pt idx="2">
                  <c:v>88726</c:v>
                </c:pt>
                <c:pt idx="3">
                  <c:v>92037</c:v>
                </c:pt>
                <c:pt idx="4">
                  <c:v>94082</c:v>
                </c:pt>
                <c:pt idx="5">
                  <c:v>101013</c:v>
                </c:pt>
                <c:pt idx="6">
                  <c:v>110981</c:v>
                </c:pt>
                <c:pt idx="7">
                  <c:v>113865</c:v>
                </c:pt>
                <c:pt idx="8">
                  <c:v>114383</c:v>
                </c:pt>
                <c:pt idx="9">
                  <c:v>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E4-E04B-B806-5F4D40E75A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5009264"/>
        <c:axId val="365010992"/>
      </c:barChart>
      <c:catAx>
        <c:axId val="365009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010992"/>
        <c:crosses val="autoZero"/>
        <c:auto val="1"/>
        <c:lblAlgn val="ctr"/>
        <c:lblOffset val="100"/>
        <c:noMultiLvlLbl val="0"/>
      </c:catAx>
      <c:valAx>
        <c:axId val="365010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00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Sheet!$B$1</c:f>
              <c:strCache>
                <c:ptCount val="1"/>
                <c:pt idx="0">
                  <c:v>Number of Jobs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Sheet!$A$2:$A$8</c:f>
              <c:strCache>
                <c:ptCount val="7"/>
                <c:pt idx="0">
                  <c:v>Austin</c:v>
                </c:pt>
                <c:pt idx="1">
                  <c:v>San Francisco</c:v>
                </c:pt>
                <c:pt idx="2">
                  <c:v>Los Angeles</c:v>
                </c:pt>
                <c:pt idx="3">
                  <c:v>New York</c:v>
                </c:pt>
                <c:pt idx="4">
                  <c:v>Seattle</c:v>
                </c:pt>
                <c:pt idx="5">
                  <c:v>Detroit</c:v>
                </c:pt>
                <c:pt idx="6">
                  <c:v>Washington DC</c:v>
                </c:pt>
              </c:strCache>
            </c:strRef>
          </c:cat>
          <c:val>
            <c:numRef>
              <c:f>Sheet!$B$2:$B$8</c:f>
              <c:numCache>
                <c:formatCode>General</c:formatCode>
                <c:ptCount val="7"/>
                <c:pt idx="0">
                  <c:v>434</c:v>
                </c:pt>
                <c:pt idx="1">
                  <c:v>435</c:v>
                </c:pt>
                <c:pt idx="2">
                  <c:v>640</c:v>
                </c:pt>
                <c:pt idx="3">
                  <c:v>3226</c:v>
                </c:pt>
                <c:pt idx="4">
                  <c:v>3375</c:v>
                </c:pt>
                <c:pt idx="5">
                  <c:v>3945</c:v>
                </c:pt>
                <c:pt idx="6">
                  <c:v>5316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9-7A43-B480-B3FB11593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54024672"/>
        <c:axId val="836485120"/>
      </c:barChart>
      <c:catAx>
        <c:axId val="1354024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485120"/>
        <c:crosses val="autoZero"/>
        <c:auto val="1"/>
        <c:lblAlgn val="ctr"/>
        <c:lblOffset val="100"/>
        <c:noMultiLvlLbl val="0"/>
      </c:catAx>
      <c:valAx>
        <c:axId val="836485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02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image" Target="../media/image13.png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19" Type="http://schemas.openxmlformats.org/officeDocument/2006/relationships/customXml" Target="../ink/ink40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4790900" cy="25056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Current and Future Data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51399"/>
            <a:ext cx="5181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Abraham Palma</a:t>
            </a:r>
          </a:p>
          <a:p>
            <a:pPr marL="0" indent="0">
              <a:buNone/>
            </a:pPr>
            <a:r>
              <a:rPr lang="en-US" dirty="0"/>
              <a:t>08/05/2023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based databases still most popular</a:t>
            </a:r>
          </a:p>
          <a:p>
            <a:r>
              <a:rPr lang="en-US" dirty="0"/>
              <a:t>SQL databases losing ground</a:t>
            </a:r>
          </a:p>
          <a:p>
            <a:r>
              <a:rPr lang="en-US" dirty="0"/>
              <a:t>Open source databases on 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and Microsoft SQL Server losing market share</a:t>
            </a:r>
          </a:p>
          <a:p>
            <a:r>
              <a:rPr lang="en-US" dirty="0"/>
              <a:t>NoSQL databases gaining ground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</a:t>
            </a:r>
            <a:r>
              <a:rPr lang="en-US" sz="2200" dirty="0" err="1"/>
              <a:t>dataplatform.cloud.ibm.com</a:t>
            </a:r>
            <a:r>
              <a:rPr lang="en-US" sz="2200" dirty="0"/>
              <a:t>/dashboards/3ef067ca-ae7c-4c92-808c-b03c5bd8e942/view/5463ca1d0cf532ce73c6d4e4079d2b0178377759e0bbd15582867b4906337897f33d40c0c82f4908db455666a0ec145f9d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55ACC7-E5BF-5F6B-E013-93C0EA97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8840"/>
            <a:ext cx="7772400" cy="44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B6ED2-A9A8-EA9B-2DA5-F3691711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23012"/>
            <a:ext cx="7772400" cy="448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8592E-E096-C8EB-2184-C2D2133A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00997"/>
            <a:ext cx="7772400" cy="45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losing market share but still on top</a:t>
            </a:r>
          </a:p>
          <a:p>
            <a:r>
              <a:rPr lang="en-US" dirty="0"/>
              <a:t>Male dominated field</a:t>
            </a:r>
          </a:p>
          <a:p>
            <a:r>
              <a:rPr lang="en-US" dirty="0"/>
              <a:t>Developers located in developed countries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Rapid changing technologies, companies need to be flexible</a:t>
            </a:r>
          </a:p>
          <a:p>
            <a:r>
              <a:rPr lang="en-US" dirty="0"/>
              <a:t>Developers localized to a few locations worldwide</a:t>
            </a:r>
          </a:p>
          <a:p>
            <a:r>
              <a:rPr lang="en-US" dirty="0"/>
              <a:t>Young developers with bachelors degree the majority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Current and Future Technology Trends</a:t>
            </a:r>
          </a:p>
          <a:p>
            <a:r>
              <a:rPr lang="en-US" dirty="0"/>
              <a:t>Programming Languages, Databases, and Platform data</a:t>
            </a:r>
          </a:p>
          <a:p>
            <a:r>
              <a:rPr lang="en-US" dirty="0"/>
              <a:t>Location, gender, and education demographics</a:t>
            </a:r>
          </a:p>
          <a:p>
            <a:r>
              <a:rPr lang="en-US" dirty="0"/>
              <a:t>Future changed due to AI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1C7963-4F4F-914E-84B8-27420D31720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914400" y="2190750"/>
          <a:ext cx="10488613" cy="286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247244-76A0-6340-B7E4-1BF6EC50DE9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8535244"/>
              </p:ext>
            </p:extLst>
          </p:nvPr>
        </p:nvGraphicFramePr>
        <p:xfrm>
          <a:off x="877888" y="2190750"/>
          <a:ext cx="10525125" cy="2863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Trends in programming languages, databases, and platforms for use in Data Analysis</a:t>
            </a:r>
            <a:endParaRPr lang="en-US" sz="1800" dirty="0"/>
          </a:p>
          <a:p>
            <a:r>
              <a:rPr lang="en-US" sz="2200" dirty="0"/>
              <a:t>Methodology</a:t>
            </a:r>
          </a:p>
          <a:p>
            <a:pPr lvl="1"/>
            <a:r>
              <a:rPr lang="en-US" sz="1800" dirty="0"/>
              <a:t>Data Wrangling</a:t>
            </a:r>
          </a:p>
          <a:p>
            <a:pPr lvl="1"/>
            <a:r>
              <a:rPr lang="en-US" sz="1800" dirty="0"/>
              <a:t>Data Analysis</a:t>
            </a:r>
          </a:p>
          <a:p>
            <a:pPr lvl="1"/>
            <a:r>
              <a:rPr lang="en-US" sz="1800" dirty="0"/>
              <a:t>Data Visualization</a:t>
            </a:r>
          </a:p>
          <a:p>
            <a:r>
              <a:rPr lang="en-US" sz="2200" dirty="0"/>
              <a:t>Demographics</a:t>
            </a:r>
          </a:p>
          <a:p>
            <a:r>
              <a:rPr lang="en-US" sz="2200" dirty="0"/>
              <a:t>Gender and Education disparity</a:t>
            </a:r>
          </a:p>
          <a:p>
            <a:r>
              <a:rPr lang="en-US" sz="2200" dirty="0"/>
              <a:t>Geographical disparities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Using Stack Overflow’s 2019 Developer Survey</a:t>
            </a:r>
          </a:p>
          <a:p>
            <a:r>
              <a:rPr lang="en-US" sz="2200" dirty="0"/>
              <a:t>Current Technology Usage</a:t>
            </a:r>
          </a:p>
          <a:p>
            <a:r>
              <a:rPr lang="en-US" sz="2200" dirty="0"/>
              <a:t>Future Technology Usage</a:t>
            </a:r>
          </a:p>
          <a:p>
            <a:r>
              <a:rPr lang="en-US" sz="2200" dirty="0"/>
              <a:t>Global Demographics</a:t>
            </a:r>
          </a:p>
          <a:p>
            <a:pPr lvl="1"/>
            <a:r>
              <a:rPr lang="en-US" sz="1800" dirty="0"/>
              <a:t>Gender</a:t>
            </a:r>
          </a:p>
          <a:p>
            <a:pPr lvl="1"/>
            <a:r>
              <a:rPr lang="en-US" sz="1800" dirty="0"/>
              <a:t>Education Level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Collecting data</a:t>
            </a:r>
          </a:p>
          <a:p>
            <a:pPr lvl="1"/>
            <a:r>
              <a:rPr lang="en-US" sz="1800" dirty="0"/>
              <a:t>Python APIs</a:t>
            </a:r>
          </a:p>
          <a:p>
            <a:pPr lvl="1"/>
            <a:r>
              <a:rPr lang="en-US" sz="1800" dirty="0"/>
              <a:t>Web Scraping</a:t>
            </a:r>
          </a:p>
          <a:p>
            <a:r>
              <a:rPr lang="en-US" sz="2200" dirty="0"/>
              <a:t>Data Wrangling</a:t>
            </a:r>
          </a:p>
          <a:p>
            <a:pPr lvl="1"/>
            <a:r>
              <a:rPr lang="en-US" sz="1800" dirty="0"/>
              <a:t>Removing Duplicates</a:t>
            </a:r>
          </a:p>
          <a:p>
            <a:pPr lvl="1"/>
            <a:r>
              <a:rPr lang="en-US" sz="1800" dirty="0"/>
              <a:t>Handling missing values</a:t>
            </a:r>
          </a:p>
          <a:p>
            <a:pPr lvl="1"/>
            <a:r>
              <a:rPr lang="en-US" sz="1800" dirty="0"/>
              <a:t>Normalizing Data</a:t>
            </a:r>
          </a:p>
          <a:p>
            <a:r>
              <a:rPr lang="en-US" sz="2200" dirty="0"/>
              <a:t>Data Analysis</a:t>
            </a:r>
          </a:p>
          <a:p>
            <a:r>
              <a:rPr lang="en-US" sz="2200" dirty="0"/>
              <a:t>Data Visualization</a:t>
            </a:r>
            <a:endParaRPr lang="en-US" sz="1800" dirty="0"/>
          </a:p>
          <a:p>
            <a:r>
              <a:rPr lang="en-US" sz="2200" dirty="0"/>
              <a:t>Dashboard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9EEE5-AD87-121A-13AA-F70B81E2B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67009-1034-1542-4B9A-A3FAAEA6C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327564"/>
            <a:ext cx="5024354" cy="287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FFB899-9044-2EEC-7459-C0984C248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352" y="2327564"/>
            <a:ext cx="5281882" cy="2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and HTML are top 2</a:t>
            </a:r>
          </a:p>
          <a:p>
            <a:r>
              <a:rPr lang="en-US" dirty="0"/>
              <a:t>Python and Typescript rising</a:t>
            </a:r>
          </a:p>
          <a:p>
            <a:r>
              <a:rPr lang="en-US" dirty="0"/>
              <a:t>PHP and C++ dropping off top10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Big Data still relies on SQL</a:t>
            </a:r>
          </a:p>
          <a:p>
            <a:r>
              <a:rPr lang="en-US" dirty="0"/>
              <a:t>Possible shift from JavaScript to TypeScript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D33073-A718-83D6-1E54-C5D5CE7D8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4" y="1825626"/>
            <a:ext cx="4981070" cy="27048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70973B-0722-AF58-5F4C-6B8AD936D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4330"/>
            <a:ext cx="4894102" cy="270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348</Words>
  <Application>Microsoft Macintosh PowerPoint</Application>
  <PresentationFormat>Widescreen</PresentationFormat>
  <Paragraphs>103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Current and Future Data Trends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USAGE</vt:lpstr>
      <vt:lpstr>FUTURE USAGE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Abraham Palma</cp:lastModifiedBy>
  <cp:revision>23</cp:revision>
  <dcterms:created xsi:type="dcterms:W3CDTF">2020-10-28T18:29:43Z</dcterms:created>
  <dcterms:modified xsi:type="dcterms:W3CDTF">2023-08-06T05:26:09Z</dcterms:modified>
</cp:coreProperties>
</file>