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2" autoAdjust="0"/>
    <p:restoredTop sz="94660"/>
  </p:normalViewPr>
  <p:slideViewPr>
    <p:cSldViewPr snapToGrid="0">
      <p:cViewPr varScale="1">
        <p:scale>
          <a:sx n="84" d="100"/>
          <a:sy n="84" d="100"/>
        </p:scale>
        <p:origin x="71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387598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95917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68425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4899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29CE2-892E-442A-8F3B-1F3C657A9A35}"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297261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B29CE2-892E-442A-8F3B-1F3C657A9A35}" type="datetimeFigureOut">
              <a:rPr lang="en-US" smtClean="0"/>
              <a:t>02-Feb-21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137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B29CE2-892E-442A-8F3B-1F3C657A9A35}" type="datetimeFigureOut">
              <a:rPr lang="en-US" smtClean="0"/>
              <a:t>02-Feb-21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4821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B29CE2-892E-442A-8F3B-1F3C657A9A35}" type="datetimeFigureOut">
              <a:rPr lang="en-US" smtClean="0"/>
              <a:t>02-Feb-21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9387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29CE2-892E-442A-8F3B-1F3C657A9A35}" type="datetimeFigureOut">
              <a:rPr lang="en-US" smtClean="0"/>
              <a:t>02-Feb-21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322556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29CE2-892E-442A-8F3B-1F3C657A9A35}" type="datetimeFigureOut">
              <a:rPr lang="en-US" smtClean="0"/>
              <a:t>02-Feb-21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27042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29CE2-892E-442A-8F3B-1F3C657A9A35}" type="datetimeFigureOut">
              <a:rPr lang="en-US" smtClean="0"/>
              <a:t>02-Feb-21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87688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29CE2-892E-442A-8F3B-1F3C657A9A35}" type="datetimeFigureOut">
              <a:rPr lang="en-US" smtClean="0"/>
              <a:t>02-Feb-21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A20F6-89D2-4A75-B2A3-92B120982EFE}" type="slidenum">
              <a:rPr lang="en-US" smtClean="0"/>
              <a:t>‹#›</a:t>
            </a:fld>
            <a:endParaRPr lang="en-US"/>
          </a:p>
        </p:txBody>
      </p:sp>
    </p:spTree>
    <p:extLst>
      <p:ext uri="{BB962C8B-B14F-4D97-AF65-F5344CB8AC3E}">
        <p14:creationId xmlns:p14="http://schemas.microsoft.com/office/powerpoint/2010/main" val="299922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Parliamentary VS Presidential </a:t>
            </a:r>
            <a:endParaRPr lang="en-US" dirty="0"/>
          </a:p>
        </p:txBody>
      </p:sp>
    </p:spTree>
    <p:extLst>
      <p:ext uri="{BB962C8B-B14F-4D97-AF65-F5344CB8AC3E}">
        <p14:creationId xmlns:p14="http://schemas.microsoft.com/office/powerpoint/2010/main" val="41674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Dissolution of lower house</a:t>
            </a:r>
            <a:endParaRPr lang="en-US" dirty="0"/>
          </a:p>
        </p:txBody>
      </p:sp>
      <p:sp>
        <p:nvSpPr>
          <p:cNvPr id="3" name="Content Placeholder 2"/>
          <p:cNvSpPr>
            <a:spLocks noGrp="1"/>
          </p:cNvSpPr>
          <p:nvPr>
            <p:ph idx="1"/>
          </p:nvPr>
        </p:nvSpPr>
        <p:spPr/>
        <p:txBody>
          <a:bodyPr/>
          <a:lstStyle/>
          <a:p>
            <a:r>
              <a:rPr lang="en-US" dirty="0" smtClean="0"/>
              <a:t>In the parliamentary setup, the prime minster can dissolve the lower house before the expiry of its constitutional life. In presidential form lower house cannot be dissolved.</a:t>
            </a:r>
            <a:endParaRPr lang="en-US" dirty="0"/>
          </a:p>
        </p:txBody>
      </p:sp>
    </p:spTree>
    <p:extLst>
      <p:ext uri="{BB962C8B-B14F-4D97-AF65-F5344CB8AC3E}">
        <p14:creationId xmlns:p14="http://schemas.microsoft.com/office/powerpoint/2010/main" val="49750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tenure</a:t>
            </a:r>
            <a:endParaRPr lang="en-US" dirty="0"/>
          </a:p>
        </p:txBody>
      </p:sp>
      <p:sp>
        <p:nvSpPr>
          <p:cNvPr id="3" name="Content Placeholder 2"/>
          <p:cNvSpPr>
            <a:spLocks noGrp="1"/>
          </p:cNvSpPr>
          <p:nvPr>
            <p:ph idx="1"/>
          </p:nvPr>
        </p:nvSpPr>
        <p:spPr/>
        <p:txBody>
          <a:bodyPr/>
          <a:lstStyle/>
          <a:p>
            <a:r>
              <a:rPr lang="en-US" dirty="0" smtClean="0"/>
              <a:t>In parliamentary form executive branch can be dismissed at any time through no confidence motion. A president cannot be removed before its constitutional tenure but by a complex process of impeachment</a:t>
            </a:r>
            <a:endParaRPr lang="en-US" dirty="0"/>
          </a:p>
        </p:txBody>
      </p:sp>
    </p:spTree>
    <p:extLst>
      <p:ext uri="{BB962C8B-B14F-4D97-AF65-F5344CB8AC3E}">
        <p14:creationId xmlns:p14="http://schemas.microsoft.com/office/powerpoint/2010/main" val="153498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Parliamentary pressure</a:t>
            </a:r>
            <a:endParaRPr lang="en-US" dirty="0"/>
          </a:p>
        </p:txBody>
      </p:sp>
      <p:sp>
        <p:nvSpPr>
          <p:cNvPr id="3" name="Content Placeholder 2"/>
          <p:cNvSpPr>
            <a:spLocks noGrp="1"/>
          </p:cNvSpPr>
          <p:nvPr>
            <p:ph idx="1"/>
          </p:nvPr>
        </p:nvSpPr>
        <p:spPr/>
        <p:txBody>
          <a:bodyPr/>
          <a:lstStyle/>
          <a:p>
            <a:r>
              <a:rPr lang="en-US" dirty="0" smtClean="0"/>
              <a:t>In parliamentary system the Prime minister is subject to parliamentary pressure. He/she has to keep the his party members and his supporters, (in case of coalition) to ensure the safety of his/her government. So most of the times succumbs to pressure and take unwanted decisions. In presidential system, the president is not subject to any such pressure because he/she does not need the support of MPs for his/her government.</a:t>
            </a:r>
            <a:endParaRPr lang="en-US" dirty="0"/>
          </a:p>
        </p:txBody>
      </p:sp>
    </p:spTree>
    <p:extLst>
      <p:ext uri="{BB962C8B-B14F-4D97-AF65-F5344CB8AC3E}">
        <p14:creationId xmlns:p14="http://schemas.microsoft.com/office/powerpoint/2010/main" val="1702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Domination of the head of the state</a:t>
            </a:r>
            <a:endParaRPr lang="en-US" dirty="0"/>
          </a:p>
        </p:txBody>
      </p:sp>
      <p:sp>
        <p:nvSpPr>
          <p:cNvPr id="3" name="Content Placeholder 2"/>
          <p:cNvSpPr>
            <a:spLocks noGrp="1"/>
          </p:cNvSpPr>
          <p:nvPr>
            <p:ph idx="1"/>
          </p:nvPr>
        </p:nvSpPr>
        <p:spPr/>
        <p:txBody>
          <a:bodyPr/>
          <a:lstStyle/>
          <a:p>
            <a:r>
              <a:rPr lang="en-US" dirty="0" smtClean="0"/>
              <a:t>In parliamentary system the head of the state DO NOT enjoy dominant position. He has to consult his cabinet on all issues and take decisions collectively. In presidential system there is domination of the president. Single person is the real boss of his cabinet with a dominant position.</a:t>
            </a:r>
            <a:endParaRPr lang="en-US" dirty="0"/>
          </a:p>
        </p:txBody>
      </p:sp>
    </p:spTree>
    <p:extLst>
      <p:ext uri="{BB962C8B-B14F-4D97-AF65-F5344CB8AC3E}">
        <p14:creationId xmlns:p14="http://schemas.microsoft.com/office/powerpoint/2010/main" val="419253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parliamentary form of government?</a:t>
            </a:r>
            <a:endParaRPr lang="en-US" dirty="0"/>
          </a:p>
        </p:txBody>
      </p:sp>
      <p:sp>
        <p:nvSpPr>
          <p:cNvPr id="3" name="Content Placeholder 2"/>
          <p:cNvSpPr>
            <a:spLocks noGrp="1"/>
          </p:cNvSpPr>
          <p:nvPr>
            <p:ph idx="1"/>
          </p:nvPr>
        </p:nvSpPr>
        <p:spPr/>
        <p:txBody>
          <a:bodyPr/>
          <a:lstStyle/>
          <a:p>
            <a:r>
              <a:rPr lang="en-US" dirty="0" smtClean="0"/>
              <a:t>Parliamentary form of government represents a system of democratic governance of a country, wherein the executive branch is derived from the legislative body, i.e. parliament. The executive </a:t>
            </a:r>
            <a:r>
              <a:rPr lang="en-US" smtClean="0"/>
              <a:t>is </a:t>
            </a:r>
            <a:r>
              <a:rPr lang="en-US" smtClean="0"/>
              <a:t>divided </a:t>
            </a:r>
            <a:r>
              <a:rPr lang="en-US" dirty="0" smtClean="0"/>
              <a:t>into </a:t>
            </a:r>
            <a:r>
              <a:rPr lang="en-US" dirty="0" smtClean="0"/>
              <a:t>two </a:t>
            </a:r>
            <a:r>
              <a:rPr lang="en-US" dirty="0" smtClean="0"/>
              <a:t>parts, the Head of the state i.e. the President who is just a nominal head and Prime Minister enjoys the real executive authority.</a:t>
            </a:r>
            <a:endParaRPr lang="en-US" dirty="0"/>
          </a:p>
        </p:txBody>
      </p:sp>
    </p:spTree>
    <p:extLst>
      <p:ext uri="{BB962C8B-B14F-4D97-AF65-F5344CB8AC3E}">
        <p14:creationId xmlns:p14="http://schemas.microsoft.com/office/powerpoint/2010/main" val="191805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presidential form of government?</a:t>
            </a:r>
            <a:endParaRPr lang="en-US" dirty="0"/>
          </a:p>
        </p:txBody>
      </p:sp>
      <p:sp>
        <p:nvSpPr>
          <p:cNvPr id="3" name="Content Placeholder 2"/>
          <p:cNvSpPr>
            <a:spLocks noGrp="1"/>
          </p:cNvSpPr>
          <p:nvPr>
            <p:ph idx="1"/>
          </p:nvPr>
        </p:nvSpPr>
        <p:spPr/>
        <p:txBody>
          <a:bodyPr/>
          <a:lstStyle/>
          <a:p>
            <a:pPr marL="0" indent="0">
              <a:buNone/>
            </a:pPr>
            <a:r>
              <a:rPr lang="en-US" dirty="0" smtClean="0"/>
              <a:t>In presidential form of government single person i.e. President is the head of the state and head of the government. Election of the president is held either directly under universal adult franchise or </a:t>
            </a:r>
            <a:r>
              <a:rPr lang="en-US" dirty="0" err="1" smtClean="0"/>
              <a:t>inderctly</a:t>
            </a:r>
            <a:r>
              <a:rPr lang="en-US" dirty="0" smtClean="0"/>
              <a:t> by an electoral college for a fixed tenure.</a:t>
            </a:r>
            <a:endParaRPr lang="en-US" dirty="0"/>
          </a:p>
        </p:txBody>
      </p:sp>
    </p:spTree>
    <p:extLst>
      <p:ext uri="{BB962C8B-B14F-4D97-AF65-F5344CB8AC3E}">
        <p14:creationId xmlns:p14="http://schemas.microsoft.com/office/powerpoint/2010/main" val="379985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11084182"/>
              </p:ext>
            </p:extLst>
          </p:nvPr>
        </p:nvGraphicFramePr>
        <p:xfrm>
          <a:off x="691896" y="646044"/>
          <a:ext cx="10947400" cy="5309310"/>
        </p:xfrm>
        <a:graphic>
          <a:graphicData uri="http://schemas.openxmlformats.org/drawingml/2006/table">
            <a:tbl>
              <a:tblPr firstRow="1" bandRow="1">
                <a:tableStyleId>{5C22544A-7EE6-4342-B048-85BDC9FD1C3A}</a:tableStyleId>
              </a:tblPr>
              <a:tblGrid>
                <a:gridCol w="5473700">
                  <a:extLst>
                    <a:ext uri="{9D8B030D-6E8A-4147-A177-3AD203B41FA5}">
                      <a16:colId xmlns:a16="http://schemas.microsoft.com/office/drawing/2014/main" val="20000"/>
                    </a:ext>
                  </a:extLst>
                </a:gridCol>
                <a:gridCol w="5473700">
                  <a:extLst>
                    <a:ext uri="{9D8B030D-6E8A-4147-A177-3AD203B41FA5}">
                      <a16:colId xmlns:a16="http://schemas.microsoft.com/office/drawing/2014/main" val="20001"/>
                    </a:ext>
                  </a:extLst>
                </a:gridCol>
              </a:tblGrid>
              <a:tr h="530931">
                <a:tc>
                  <a:txBody>
                    <a:bodyPr/>
                    <a:lstStyle/>
                    <a:p>
                      <a:r>
                        <a:rPr lang="en-US" dirty="0" smtClean="0"/>
                        <a:t>Parliamentary form of government </a:t>
                      </a:r>
                      <a:endParaRPr lang="en-US" dirty="0"/>
                    </a:p>
                  </a:txBody>
                  <a:tcPr/>
                </a:tc>
                <a:tc>
                  <a:txBody>
                    <a:bodyPr/>
                    <a:lstStyle/>
                    <a:p>
                      <a:r>
                        <a:rPr lang="en-US" dirty="0" smtClean="0"/>
                        <a:t>Presidential form of government</a:t>
                      </a:r>
                      <a:endParaRPr lang="en-US" dirty="0"/>
                    </a:p>
                  </a:txBody>
                  <a:tcPr/>
                </a:tc>
                <a:extLst>
                  <a:ext uri="{0D108BD9-81ED-4DB2-BD59-A6C34878D82A}">
                    <a16:rowId xmlns:a16="http://schemas.microsoft.com/office/drawing/2014/main" val="10000"/>
                  </a:ext>
                </a:extLst>
              </a:tr>
              <a:tr h="530931">
                <a:tc>
                  <a:txBody>
                    <a:bodyPr/>
                    <a:lstStyle/>
                    <a:p>
                      <a:r>
                        <a:rPr lang="en-US" dirty="0" smtClean="0"/>
                        <a:t>Dual executive</a:t>
                      </a:r>
                      <a:r>
                        <a:rPr lang="en-US" baseline="0" dirty="0" smtClean="0"/>
                        <a:t> </a:t>
                      </a:r>
                      <a:endParaRPr lang="en-US" dirty="0"/>
                    </a:p>
                  </a:txBody>
                  <a:tcPr/>
                </a:tc>
                <a:tc>
                  <a:txBody>
                    <a:bodyPr/>
                    <a:lstStyle/>
                    <a:p>
                      <a:r>
                        <a:rPr lang="en-US" dirty="0" smtClean="0"/>
                        <a:t>Single executive</a:t>
                      </a:r>
                      <a:endParaRPr lang="en-US" dirty="0"/>
                    </a:p>
                  </a:txBody>
                  <a:tcPr/>
                </a:tc>
                <a:extLst>
                  <a:ext uri="{0D108BD9-81ED-4DB2-BD59-A6C34878D82A}">
                    <a16:rowId xmlns:a16="http://schemas.microsoft.com/office/drawing/2014/main" val="10001"/>
                  </a:ext>
                </a:extLst>
              </a:tr>
              <a:tr h="530931">
                <a:tc>
                  <a:txBody>
                    <a:bodyPr/>
                    <a:lstStyle/>
                    <a:p>
                      <a:r>
                        <a:rPr lang="en-US" dirty="0" smtClean="0"/>
                        <a:t>Majority party rule</a:t>
                      </a:r>
                      <a:endParaRPr lang="en-US" dirty="0"/>
                    </a:p>
                  </a:txBody>
                  <a:tcPr/>
                </a:tc>
                <a:tc>
                  <a:txBody>
                    <a:bodyPr/>
                    <a:lstStyle/>
                    <a:p>
                      <a:r>
                        <a:rPr lang="en-US" dirty="0" smtClean="0"/>
                        <a:t>President and MPs are elected separately</a:t>
                      </a:r>
                      <a:endParaRPr lang="en-US" dirty="0"/>
                    </a:p>
                  </a:txBody>
                  <a:tcPr/>
                </a:tc>
                <a:extLst>
                  <a:ext uri="{0D108BD9-81ED-4DB2-BD59-A6C34878D82A}">
                    <a16:rowId xmlns:a16="http://schemas.microsoft.com/office/drawing/2014/main" val="10002"/>
                  </a:ext>
                </a:extLst>
              </a:tr>
              <a:tr h="530931">
                <a:tc>
                  <a:txBody>
                    <a:bodyPr/>
                    <a:lstStyle/>
                    <a:p>
                      <a:r>
                        <a:rPr lang="en-US" dirty="0" smtClean="0"/>
                        <a:t>Collective responsibility</a:t>
                      </a:r>
                      <a:r>
                        <a:rPr lang="en-US" baseline="0" dirty="0" smtClean="0"/>
                        <a:t> </a:t>
                      </a:r>
                      <a:endParaRPr lang="en-US" dirty="0"/>
                    </a:p>
                  </a:txBody>
                  <a:tcPr/>
                </a:tc>
                <a:tc>
                  <a:txBody>
                    <a:bodyPr/>
                    <a:lstStyle/>
                    <a:p>
                      <a:r>
                        <a:rPr lang="en-US" dirty="0" smtClean="0"/>
                        <a:t>No responsibility</a:t>
                      </a:r>
                      <a:endParaRPr lang="en-US" dirty="0"/>
                    </a:p>
                  </a:txBody>
                  <a:tcPr/>
                </a:tc>
                <a:extLst>
                  <a:ext uri="{0D108BD9-81ED-4DB2-BD59-A6C34878D82A}">
                    <a16:rowId xmlns:a16="http://schemas.microsoft.com/office/drawing/2014/main" val="10003"/>
                  </a:ext>
                </a:extLst>
              </a:tr>
              <a:tr h="530931">
                <a:tc>
                  <a:txBody>
                    <a:bodyPr/>
                    <a:lstStyle/>
                    <a:p>
                      <a:r>
                        <a:rPr lang="en-US" dirty="0" smtClean="0"/>
                        <a:t>Political homogeneity</a:t>
                      </a:r>
                      <a:endParaRPr lang="en-US" dirty="0"/>
                    </a:p>
                  </a:txBody>
                  <a:tcPr/>
                </a:tc>
                <a:tc>
                  <a:txBody>
                    <a:bodyPr/>
                    <a:lstStyle/>
                    <a:p>
                      <a:r>
                        <a:rPr lang="en-US" dirty="0" smtClean="0"/>
                        <a:t>There</a:t>
                      </a:r>
                      <a:r>
                        <a:rPr lang="en-US" baseline="0" dirty="0" smtClean="0"/>
                        <a:t> may be no political homogeneity</a:t>
                      </a:r>
                      <a:endParaRPr lang="en-US" dirty="0"/>
                    </a:p>
                  </a:txBody>
                  <a:tcPr/>
                </a:tc>
                <a:extLst>
                  <a:ext uri="{0D108BD9-81ED-4DB2-BD59-A6C34878D82A}">
                    <a16:rowId xmlns:a16="http://schemas.microsoft.com/office/drawing/2014/main" val="10004"/>
                  </a:ext>
                </a:extLst>
              </a:tr>
              <a:tr h="530931">
                <a:tc>
                  <a:txBody>
                    <a:bodyPr/>
                    <a:lstStyle/>
                    <a:p>
                      <a:r>
                        <a:rPr lang="en-US" dirty="0" smtClean="0"/>
                        <a:t>Double</a:t>
                      </a:r>
                      <a:r>
                        <a:rPr lang="en-US" baseline="0" dirty="0" smtClean="0"/>
                        <a:t> membership</a:t>
                      </a:r>
                      <a:endParaRPr lang="en-US" dirty="0"/>
                    </a:p>
                  </a:txBody>
                  <a:tcPr/>
                </a:tc>
                <a:tc>
                  <a:txBody>
                    <a:bodyPr/>
                    <a:lstStyle/>
                    <a:p>
                      <a:r>
                        <a:rPr lang="en-US" dirty="0" smtClean="0"/>
                        <a:t>Single membership</a:t>
                      </a:r>
                      <a:endParaRPr lang="en-US" dirty="0"/>
                    </a:p>
                  </a:txBody>
                  <a:tcPr/>
                </a:tc>
                <a:extLst>
                  <a:ext uri="{0D108BD9-81ED-4DB2-BD59-A6C34878D82A}">
                    <a16:rowId xmlns:a16="http://schemas.microsoft.com/office/drawing/2014/main" val="10005"/>
                  </a:ext>
                </a:extLst>
              </a:tr>
              <a:tr h="530931">
                <a:tc>
                  <a:txBody>
                    <a:bodyPr/>
                    <a:lstStyle/>
                    <a:p>
                      <a:r>
                        <a:rPr lang="en-US" dirty="0" smtClean="0"/>
                        <a:t>Leadership</a:t>
                      </a:r>
                      <a:r>
                        <a:rPr lang="en-US" baseline="0" dirty="0" smtClean="0"/>
                        <a:t> of prime minister</a:t>
                      </a:r>
                      <a:endParaRPr lang="en-US" dirty="0"/>
                    </a:p>
                  </a:txBody>
                  <a:tcPr/>
                </a:tc>
                <a:tc>
                  <a:txBody>
                    <a:bodyPr/>
                    <a:lstStyle/>
                    <a:p>
                      <a:r>
                        <a:rPr lang="en-US" dirty="0" smtClean="0"/>
                        <a:t>Domination of the president</a:t>
                      </a:r>
                      <a:endParaRPr lang="en-US" dirty="0"/>
                    </a:p>
                  </a:txBody>
                  <a:tcPr/>
                </a:tc>
                <a:extLst>
                  <a:ext uri="{0D108BD9-81ED-4DB2-BD59-A6C34878D82A}">
                    <a16:rowId xmlns:a16="http://schemas.microsoft.com/office/drawing/2014/main" val="10006"/>
                  </a:ext>
                </a:extLst>
              </a:tr>
              <a:tr h="530931">
                <a:tc>
                  <a:txBody>
                    <a:bodyPr/>
                    <a:lstStyle/>
                    <a:p>
                      <a:r>
                        <a:rPr lang="en-US" dirty="0" smtClean="0"/>
                        <a:t>Dissolution of the lower house</a:t>
                      </a:r>
                      <a:r>
                        <a:rPr lang="en-US" baseline="0" dirty="0" smtClean="0"/>
                        <a:t> </a:t>
                      </a:r>
                      <a:endParaRPr lang="en-US" dirty="0"/>
                    </a:p>
                  </a:txBody>
                  <a:tcPr/>
                </a:tc>
                <a:tc>
                  <a:txBody>
                    <a:bodyPr/>
                    <a:lstStyle/>
                    <a:p>
                      <a:r>
                        <a:rPr lang="en-US" dirty="0" smtClean="0"/>
                        <a:t>No dissolution</a:t>
                      </a:r>
                      <a:endParaRPr lang="en-US" baseline="0" dirty="0" smtClean="0"/>
                    </a:p>
                  </a:txBody>
                  <a:tcPr/>
                </a:tc>
                <a:extLst>
                  <a:ext uri="{0D108BD9-81ED-4DB2-BD59-A6C34878D82A}">
                    <a16:rowId xmlns:a16="http://schemas.microsoft.com/office/drawing/2014/main" val="10007"/>
                  </a:ext>
                </a:extLst>
              </a:tr>
              <a:tr h="530931">
                <a:tc>
                  <a:txBody>
                    <a:bodyPr/>
                    <a:lstStyle/>
                    <a:p>
                      <a:r>
                        <a:rPr lang="en-US" dirty="0" smtClean="0"/>
                        <a:t>Fusion</a:t>
                      </a:r>
                      <a:r>
                        <a:rPr lang="en-US" baseline="0" dirty="0" smtClean="0"/>
                        <a:t> of powers</a:t>
                      </a:r>
                      <a:endParaRPr lang="en-US" dirty="0"/>
                    </a:p>
                  </a:txBody>
                  <a:tcPr/>
                </a:tc>
                <a:tc>
                  <a:txBody>
                    <a:bodyPr/>
                    <a:lstStyle/>
                    <a:p>
                      <a:r>
                        <a:rPr lang="en-US" baseline="0" dirty="0" smtClean="0"/>
                        <a:t>Separation of powers</a:t>
                      </a:r>
                    </a:p>
                  </a:txBody>
                  <a:tcPr/>
                </a:tc>
                <a:extLst>
                  <a:ext uri="{0D108BD9-81ED-4DB2-BD59-A6C34878D82A}">
                    <a16:rowId xmlns:a16="http://schemas.microsoft.com/office/drawing/2014/main" val="10008"/>
                  </a:ext>
                </a:extLst>
              </a:tr>
              <a:tr h="530931">
                <a:tc>
                  <a:txBody>
                    <a:bodyPr/>
                    <a:lstStyle/>
                    <a:p>
                      <a:r>
                        <a:rPr lang="en-US" dirty="0" smtClean="0"/>
                        <a:t>Parliamentary</a:t>
                      </a:r>
                      <a:r>
                        <a:rPr lang="en-US" baseline="0" dirty="0" smtClean="0"/>
                        <a:t> pressure</a:t>
                      </a:r>
                      <a:endParaRPr lang="en-US" dirty="0"/>
                    </a:p>
                  </a:txBody>
                  <a:tcPr/>
                </a:tc>
                <a:tc>
                  <a:txBody>
                    <a:bodyPr/>
                    <a:lstStyle/>
                    <a:p>
                      <a:r>
                        <a:rPr lang="en-US" baseline="0" dirty="0" smtClean="0"/>
                        <a:t>No parliamentary pressure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6851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Executive </a:t>
            </a:r>
            <a:endParaRPr lang="en-US" dirty="0"/>
          </a:p>
        </p:txBody>
      </p:sp>
      <p:sp>
        <p:nvSpPr>
          <p:cNvPr id="3" name="Content Placeholder 2"/>
          <p:cNvSpPr>
            <a:spLocks noGrp="1"/>
          </p:cNvSpPr>
          <p:nvPr>
            <p:ph idx="1"/>
          </p:nvPr>
        </p:nvSpPr>
        <p:spPr/>
        <p:txBody>
          <a:bodyPr/>
          <a:lstStyle/>
          <a:p>
            <a:r>
              <a:rPr lang="en-US" dirty="0" smtClean="0"/>
              <a:t>In parliamentary form of government, the executive is divided into two parts i.e. the head of the state the president and head of government the prime minster. On the other hand in the presidential form of government president is the chief executive of the government</a:t>
            </a:r>
            <a:endParaRPr lang="en-US" dirty="0"/>
          </a:p>
        </p:txBody>
      </p:sp>
    </p:spTree>
    <p:extLst>
      <p:ext uri="{BB962C8B-B14F-4D97-AF65-F5344CB8AC3E}">
        <p14:creationId xmlns:p14="http://schemas.microsoft.com/office/powerpoint/2010/main" val="12687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responsibility</a:t>
            </a:r>
            <a:endParaRPr lang="en-US" dirty="0"/>
          </a:p>
        </p:txBody>
      </p:sp>
      <p:sp>
        <p:nvSpPr>
          <p:cNvPr id="3" name="Content Placeholder 2"/>
          <p:cNvSpPr>
            <a:spLocks noGrp="1"/>
          </p:cNvSpPr>
          <p:nvPr>
            <p:ph idx="1"/>
          </p:nvPr>
        </p:nvSpPr>
        <p:spPr/>
        <p:txBody>
          <a:bodyPr/>
          <a:lstStyle/>
          <a:p>
            <a:r>
              <a:rPr lang="en-US" dirty="0" smtClean="0"/>
              <a:t>In the parliamentary form of government, the executive body, </a:t>
            </a:r>
            <a:r>
              <a:rPr lang="en-US" dirty="0" err="1" smtClean="0"/>
              <a:t>i.e</a:t>
            </a:r>
            <a:r>
              <a:rPr lang="en-US" dirty="0" smtClean="0"/>
              <a:t> the Cabinet of ministers is collectively responsible to the parliament. While in presidential form of government there is no such accountability. The executive is not answerable to parliament</a:t>
            </a:r>
            <a:endParaRPr lang="en-US" dirty="0"/>
          </a:p>
        </p:txBody>
      </p:sp>
    </p:spTree>
    <p:extLst>
      <p:ext uri="{BB962C8B-B14F-4D97-AF65-F5344CB8AC3E}">
        <p14:creationId xmlns:p14="http://schemas.microsoft.com/office/powerpoint/2010/main" val="405911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Cabinet membership</a:t>
            </a:r>
            <a:endParaRPr lang="en-US" dirty="0"/>
          </a:p>
        </p:txBody>
      </p:sp>
      <p:sp>
        <p:nvSpPr>
          <p:cNvPr id="3" name="Content Placeholder 2"/>
          <p:cNvSpPr>
            <a:spLocks noGrp="1"/>
          </p:cNvSpPr>
          <p:nvPr>
            <p:ph idx="1"/>
          </p:nvPr>
        </p:nvSpPr>
        <p:spPr/>
        <p:txBody>
          <a:bodyPr/>
          <a:lstStyle/>
          <a:p>
            <a:r>
              <a:rPr lang="en-US" dirty="0" smtClean="0"/>
              <a:t>In parliamentary form the ministers must be the members of the parliament. In presidential form of government ministers are not members. The president can select/choose any person of his own choice as his minister</a:t>
            </a:r>
            <a:endParaRPr lang="en-US" dirty="0"/>
          </a:p>
        </p:txBody>
      </p:sp>
    </p:spTree>
    <p:extLst>
      <p:ext uri="{BB962C8B-B14F-4D97-AF65-F5344CB8AC3E}">
        <p14:creationId xmlns:p14="http://schemas.microsoft.com/office/powerpoint/2010/main" val="215285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process</a:t>
            </a:r>
            <a:endParaRPr lang="en-US" dirty="0"/>
          </a:p>
        </p:txBody>
      </p:sp>
      <p:sp>
        <p:nvSpPr>
          <p:cNvPr id="3" name="Content Placeholder 2"/>
          <p:cNvSpPr>
            <a:spLocks noGrp="1"/>
          </p:cNvSpPr>
          <p:nvPr>
            <p:ph idx="1"/>
          </p:nvPr>
        </p:nvSpPr>
        <p:spPr/>
        <p:txBody>
          <a:bodyPr/>
          <a:lstStyle/>
          <a:p>
            <a:r>
              <a:rPr lang="en-US" dirty="0" smtClean="0"/>
              <a:t>In parliamentary form of government the executive branch is elected by the legislature while in presidential from of government executive and legislature are elected separately. In presidential form the president is elected by people for a fixed term directly or indirectly.</a:t>
            </a:r>
            <a:endParaRPr lang="en-US" dirty="0"/>
          </a:p>
        </p:txBody>
      </p:sp>
    </p:spTree>
    <p:extLst>
      <p:ext uri="{BB962C8B-B14F-4D97-AF65-F5344CB8AC3E}">
        <p14:creationId xmlns:p14="http://schemas.microsoft.com/office/powerpoint/2010/main" val="291745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Content Placeholder 2"/>
          <p:cNvSpPr>
            <a:spLocks noGrp="1"/>
          </p:cNvSpPr>
          <p:nvPr>
            <p:ph idx="1"/>
          </p:nvPr>
        </p:nvSpPr>
        <p:spPr/>
        <p:txBody>
          <a:bodyPr/>
          <a:lstStyle/>
          <a:p>
            <a:r>
              <a:rPr lang="en-US" dirty="0" smtClean="0"/>
              <a:t>In parliamentary form a harmonious relationship exists between legislature and executive branches of the government. The executive branch is elected by the parliament form amongst its own members. While the judiciary works independently. In presidential for all the three branches of the government i.e. legislature, executive and judiciary are working independently.</a:t>
            </a:r>
          </a:p>
          <a:p>
            <a:r>
              <a:rPr lang="en-US" dirty="0" smtClean="0"/>
              <a:t>There is fusion of powers in parliamentary system while separation of powers in presidential system.</a:t>
            </a:r>
            <a:endParaRPr lang="en-US" dirty="0"/>
          </a:p>
        </p:txBody>
      </p:sp>
    </p:spTree>
    <p:extLst>
      <p:ext uri="{BB962C8B-B14F-4D97-AF65-F5344CB8AC3E}">
        <p14:creationId xmlns:p14="http://schemas.microsoft.com/office/powerpoint/2010/main" val="339117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645</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Parliamentary VS Presidential </vt:lpstr>
      <vt:lpstr>What is parliamentary form of government?</vt:lpstr>
      <vt:lpstr>What is presidential form of government?</vt:lpstr>
      <vt:lpstr>PowerPoint Presentation</vt:lpstr>
      <vt:lpstr>Dual Executive </vt:lpstr>
      <vt:lpstr>Collective responsibility</vt:lpstr>
      <vt:lpstr>Cabinet membership</vt:lpstr>
      <vt:lpstr>Election process</vt:lpstr>
      <vt:lpstr>Separation of powers</vt:lpstr>
      <vt:lpstr>Dissolution of lower house</vt:lpstr>
      <vt:lpstr>Fixed tenure</vt:lpstr>
      <vt:lpstr>Parliamentary pressure</vt:lpstr>
      <vt:lpstr>Domination of the head of the state</vt:lpstr>
    </vt:vector>
  </TitlesOfParts>
  <Company>Moorche 30 DVDs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Parliamentary VS Presidential</dc:title>
  <dc:creator>MRT www.Win2Farsi.com</dc:creator>
  <cp:lastModifiedBy>Saad Ahmad</cp:lastModifiedBy>
  <cp:revision>9</cp:revision>
  <dcterms:created xsi:type="dcterms:W3CDTF">2020-10-01T18:10:09Z</dcterms:created>
  <dcterms:modified xsi:type="dcterms:W3CDTF">2021-02-02T03:47:52Z</dcterms:modified>
</cp:coreProperties>
</file>