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5" r:id="rId5"/>
    <p:sldId id="259" r:id="rId6"/>
    <p:sldId id="260" r:id="rId7"/>
    <p:sldId id="266"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26436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5B642-E7C0-48B4-B35A-467026A491F1}" type="datetimeFigureOut">
              <a:rPr lang="en-US" smtClean="0"/>
              <a:t>07-Jul-21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421600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90926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93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261673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57678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199053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91376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220729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115874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417086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5B642-E7C0-48B4-B35A-467026A491F1}" type="datetimeFigureOut">
              <a:rPr lang="en-US" smtClean="0"/>
              <a:t>07-Jul-21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63619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5B642-E7C0-48B4-B35A-467026A491F1}" type="datetimeFigureOut">
              <a:rPr lang="en-US" smtClean="0"/>
              <a:t>07-Jul-21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36352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85872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1569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735B642-E7C0-48B4-B35A-467026A491F1}" type="datetimeFigureOut">
              <a:rPr lang="en-US" smtClean="0"/>
              <a:t>07-Jul-21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336070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5B642-E7C0-48B4-B35A-467026A491F1}" type="datetimeFigureOut">
              <a:rPr lang="en-US" smtClean="0"/>
              <a:t>07-Jul-21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E1D3E-6247-4B3A-BCE2-D7428E674C13}" type="slidenum">
              <a:rPr lang="en-US" smtClean="0"/>
              <a:t>‹#›</a:t>
            </a:fld>
            <a:endParaRPr lang="en-US"/>
          </a:p>
        </p:txBody>
      </p:sp>
    </p:spTree>
    <p:extLst>
      <p:ext uri="{BB962C8B-B14F-4D97-AF65-F5344CB8AC3E}">
        <p14:creationId xmlns:p14="http://schemas.microsoft.com/office/powerpoint/2010/main" val="193832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35B642-E7C0-48B4-B35A-467026A491F1}" type="datetimeFigureOut">
              <a:rPr lang="en-US" smtClean="0"/>
              <a:t>07-Jul-21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EE1D3E-6247-4B3A-BCE2-D7428E674C13}" type="slidenum">
              <a:rPr lang="en-US" smtClean="0"/>
              <a:t>‹#›</a:t>
            </a:fld>
            <a:endParaRPr lang="en-US"/>
          </a:p>
        </p:txBody>
      </p:sp>
    </p:spTree>
    <p:extLst>
      <p:ext uri="{BB962C8B-B14F-4D97-AF65-F5344CB8AC3E}">
        <p14:creationId xmlns:p14="http://schemas.microsoft.com/office/powerpoint/2010/main" val="187801564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434F-3C59-4D46-BA24-77A8306DB237}"/>
              </a:ext>
            </a:extLst>
          </p:cNvPr>
          <p:cNvSpPr>
            <a:spLocks noGrp="1"/>
          </p:cNvSpPr>
          <p:nvPr>
            <p:ph type="title"/>
          </p:nvPr>
        </p:nvSpPr>
        <p:spPr>
          <a:xfrm>
            <a:off x="3045368" y="1729492"/>
            <a:ext cx="6105194" cy="1423792"/>
          </a:xfrm>
        </p:spPr>
        <p:txBody>
          <a:bodyPr vert="horz" lIns="91440" tIns="45720" rIns="91440" bIns="45720" rtlCol="0" anchor="b">
            <a:normAutofit/>
          </a:bodyPr>
          <a:lstStyle/>
          <a:p>
            <a:pPr algn="ctr"/>
            <a:r>
              <a:rPr lang="en-US" kern="1200" dirty="0">
                <a:solidFill>
                  <a:srgbClr val="FFFFFF"/>
                </a:solidFill>
                <a:latin typeface="+mj-lt"/>
                <a:ea typeface="+mj-ea"/>
                <a:cs typeface="+mj-cs"/>
              </a:rPr>
              <a:t>THESIS STATEMENT  </a:t>
            </a:r>
          </a:p>
        </p:txBody>
      </p:sp>
      <p:sp>
        <p:nvSpPr>
          <p:cNvPr id="3" name="Subtitle 2">
            <a:extLst>
              <a:ext uri="{FF2B5EF4-FFF2-40B4-BE49-F238E27FC236}">
                <a16:creationId xmlns:a16="http://schemas.microsoft.com/office/drawing/2014/main" id="{F44197B6-A018-49B4-A361-DAE4F747DA3B}"/>
              </a:ext>
            </a:extLst>
          </p:cNvPr>
          <p:cNvSpPr>
            <a:spLocks noGrp="1"/>
          </p:cNvSpPr>
          <p:nvPr>
            <p:ph type="body" idx="1"/>
          </p:nvPr>
        </p:nvSpPr>
        <p:spPr>
          <a:xfrm>
            <a:off x="3045368" y="3153284"/>
            <a:ext cx="4839675" cy="1299446"/>
          </a:xfrm>
        </p:spPr>
        <p:txBody>
          <a:bodyPr vert="horz" lIns="91440" tIns="45720" rIns="91440" bIns="45720" rtlCol="0">
            <a:noAutofit/>
          </a:bodyPr>
          <a:lstStyle/>
          <a:p>
            <a:pPr algn="ctr"/>
            <a:r>
              <a:rPr lang="en-US" sz="2800" kern="1200" dirty="0">
                <a:solidFill>
                  <a:srgbClr val="FFFFFF"/>
                </a:solidFill>
                <a:latin typeface="+mn-lt"/>
                <a:ea typeface="+mn-ea"/>
                <a:cs typeface="+mn-cs"/>
              </a:rPr>
              <a:t>Topic + Controlling idea</a:t>
            </a:r>
          </a:p>
          <a:p>
            <a:pPr algn="ctr"/>
            <a:r>
              <a:rPr lang="en-US" sz="2800" kern="1200" dirty="0">
                <a:solidFill>
                  <a:srgbClr val="FFFFFF"/>
                </a:solidFill>
                <a:latin typeface="+mn-lt"/>
                <a:ea typeface="+mn-ea"/>
                <a:cs typeface="+mn-cs"/>
              </a:rPr>
              <a:t>And </a:t>
            </a:r>
          </a:p>
          <a:p>
            <a:pPr algn="ctr"/>
            <a:r>
              <a:rPr lang="en-US" sz="2800" kern="1200" dirty="0">
                <a:solidFill>
                  <a:srgbClr val="FFFFFF"/>
                </a:solidFill>
                <a:latin typeface="+mn-lt"/>
                <a:ea typeface="+mn-ea"/>
                <a:cs typeface="+mn-cs"/>
              </a:rPr>
              <a:t>Reasons</a:t>
            </a:r>
          </a:p>
        </p:txBody>
      </p:sp>
    </p:spTree>
    <p:extLst>
      <p:ext uri="{BB962C8B-B14F-4D97-AF65-F5344CB8AC3E}">
        <p14:creationId xmlns:p14="http://schemas.microsoft.com/office/powerpoint/2010/main" val="14881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12EC-A4FB-4991-AB85-1C1C3C5064ED}"/>
              </a:ext>
            </a:extLst>
          </p:cNvPr>
          <p:cNvSpPr>
            <a:spLocks noGrp="1"/>
          </p:cNvSpPr>
          <p:nvPr>
            <p:ph type="title"/>
          </p:nvPr>
        </p:nvSpPr>
        <p:spPr>
          <a:xfrm>
            <a:off x="831850" y="569844"/>
            <a:ext cx="10515600" cy="1311965"/>
          </a:xfrm>
        </p:spPr>
        <p:txBody>
          <a:bodyPr/>
          <a:lstStyle/>
          <a:p>
            <a:r>
              <a:rPr lang="en-US" dirty="0"/>
              <a:t>Topic + controlling idea </a:t>
            </a:r>
          </a:p>
        </p:txBody>
      </p:sp>
      <p:sp>
        <p:nvSpPr>
          <p:cNvPr id="3" name="Text Placeholder 2">
            <a:extLst>
              <a:ext uri="{FF2B5EF4-FFF2-40B4-BE49-F238E27FC236}">
                <a16:creationId xmlns:a16="http://schemas.microsoft.com/office/drawing/2014/main" id="{B33EE3B4-18A2-45E8-BA36-DD66A1BEC42D}"/>
              </a:ext>
            </a:extLst>
          </p:cNvPr>
          <p:cNvSpPr>
            <a:spLocks noGrp="1"/>
          </p:cNvSpPr>
          <p:nvPr>
            <p:ph type="body" idx="1"/>
          </p:nvPr>
        </p:nvSpPr>
        <p:spPr>
          <a:xfrm>
            <a:off x="730249" y="2006128"/>
            <a:ext cx="11316607" cy="4851872"/>
          </a:xfrm>
        </p:spPr>
        <p:txBody>
          <a:bodyPr>
            <a:normAutofit/>
          </a:bodyPr>
          <a:lstStyle/>
          <a:p>
            <a:r>
              <a:rPr lang="en-US" dirty="0">
                <a:solidFill>
                  <a:schemeClr val="tx1"/>
                </a:solidFill>
              </a:rPr>
              <a:t>What is a controlling idea ?</a:t>
            </a:r>
          </a:p>
          <a:p>
            <a:r>
              <a:rPr lang="en-US" b="0" i="0" dirty="0">
                <a:solidFill>
                  <a:schemeClr val="tx1"/>
                </a:solidFill>
                <a:effectLst/>
                <a:latin typeface="arial" panose="020B0604020202020204" pitchFamily="34" charset="0"/>
              </a:rPr>
              <a:t>The </a:t>
            </a:r>
            <a:r>
              <a:rPr lang="en-US" b="1" i="0" dirty="0">
                <a:solidFill>
                  <a:schemeClr val="tx1"/>
                </a:solidFill>
                <a:effectLst/>
                <a:latin typeface="arial" panose="020B0604020202020204" pitchFamily="34" charset="0"/>
              </a:rPr>
              <a:t>controlling idea</a:t>
            </a:r>
            <a:r>
              <a:rPr lang="en-US" b="0" i="0" dirty="0">
                <a:solidFill>
                  <a:schemeClr val="tx1"/>
                </a:solidFill>
                <a:effectLst/>
                <a:latin typeface="arial" panose="020B0604020202020204" pitchFamily="34" charset="0"/>
              </a:rPr>
              <a:t> in the </a:t>
            </a:r>
            <a:r>
              <a:rPr lang="en-US" b="1" i="0" dirty="0">
                <a:solidFill>
                  <a:schemeClr val="tx1"/>
                </a:solidFill>
                <a:effectLst/>
                <a:latin typeface="arial" panose="020B0604020202020204" pitchFamily="34" charset="0"/>
              </a:rPr>
              <a:t>thesis</a:t>
            </a:r>
            <a:r>
              <a:rPr lang="en-US" b="0" i="0" dirty="0">
                <a:solidFill>
                  <a:schemeClr val="tx1"/>
                </a:solidFill>
                <a:effectLst/>
                <a:latin typeface="arial" panose="020B0604020202020204" pitchFamily="34" charset="0"/>
              </a:rPr>
              <a:t> is a word, phrase, or clause that states the opinion, attitude, or stand that the writer takes about the </a:t>
            </a:r>
            <a:r>
              <a:rPr lang="en-US" b="1" i="0" dirty="0">
                <a:solidFill>
                  <a:schemeClr val="tx1"/>
                </a:solidFill>
                <a:effectLst/>
                <a:latin typeface="arial" panose="020B0604020202020204" pitchFamily="34" charset="0"/>
              </a:rPr>
              <a:t>subject.</a:t>
            </a:r>
            <a:r>
              <a:rPr lang="en-US" b="0" i="0" dirty="0">
                <a:solidFill>
                  <a:schemeClr val="tx1"/>
                </a:solidFill>
                <a:effectLst/>
                <a:latin typeface="arial" panose="020B0604020202020204" pitchFamily="34" charset="0"/>
              </a:rPr>
              <a:t>.</a:t>
            </a:r>
          </a:p>
          <a:p>
            <a:r>
              <a:rPr lang="en-US" dirty="0">
                <a:solidFill>
                  <a:schemeClr val="tx1"/>
                </a:solidFill>
                <a:latin typeface="arial" panose="020B0604020202020204" pitchFamily="34" charset="0"/>
              </a:rPr>
              <a:t> </a:t>
            </a:r>
          </a:p>
          <a:p>
            <a:r>
              <a:rPr lang="en-US" dirty="0">
                <a:solidFill>
                  <a:schemeClr val="tx1"/>
                </a:solidFill>
                <a:latin typeface="arial" panose="020B0604020202020204" pitchFamily="34" charset="0"/>
              </a:rPr>
              <a:t>FOR EXAMPLE :</a:t>
            </a:r>
          </a:p>
          <a:p>
            <a:r>
              <a:rPr lang="en-US" dirty="0">
                <a:solidFill>
                  <a:schemeClr val="tx1"/>
                </a:solidFill>
                <a:latin typeface="arial" panose="020B0604020202020204" pitchFamily="34" charset="0"/>
              </a:rPr>
              <a:t>Most People prefer to let their automatic dish washer to take care of the dinner dishes, but there are advantages to washing dishes by hand</a:t>
            </a:r>
          </a:p>
          <a:p>
            <a:r>
              <a:rPr lang="en-US" dirty="0">
                <a:solidFill>
                  <a:schemeClr val="tx1"/>
                </a:solidFill>
                <a:latin typeface="arial" panose="020B0604020202020204" pitchFamily="34" charset="0"/>
              </a:rPr>
              <a:t>Here the topic is “washing dishes by  hand”</a:t>
            </a:r>
          </a:p>
          <a:p>
            <a:r>
              <a:rPr lang="en-US" dirty="0">
                <a:solidFill>
                  <a:schemeClr val="tx1"/>
                </a:solidFill>
                <a:latin typeface="arial" panose="020B0604020202020204" pitchFamily="34" charset="0"/>
              </a:rPr>
              <a:t>The controlling  idea is “advantages”</a:t>
            </a:r>
          </a:p>
          <a:p>
            <a:r>
              <a:rPr lang="en-US" dirty="0">
                <a:solidFill>
                  <a:schemeClr val="tx1"/>
                </a:solidFill>
                <a:latin typeface="arial" panose="020B0604020202020204" pitchFamily="34" charset="0"/>
              </a:rPr>
              <a:t>The paragraph will talk about the advantages</a:t>
            </a:r>
          </a:p>
          <a:p>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80728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F2BDBF-AB43-4533-A0B5-3F7FA89F83FC}"/>
              </a:ext>
            </a:extLst>
          </p:cNvPr>
          <p:cNvSpPr>
            <a:spLocks noGrp="1"/>
          </p:cNvSpPr>
          <p:nvPr>
            <p:ph type="body" idx="1"/>
          </p:nvPr>
        </p:nvSpPr>
        <p:spPr>
          <a:xfrm>
            <a:off x="1155700" y="1206500"/>
            <a:ext cx="8824913" cy="4430713"/>
          </a:xfrm>
        </p:spPr>
        <p:txBody>
          <a:bodyPr/>
          <a:lstStyle/>
          <a:p>
            <a:r>
              <a:rPr lang="en-US" dirty="0">
                <a:solidFill>
                  <a:schemeClr val="tx1"/>
                </a:solidFill>
                <a:latin typeface="arial" panose="020B0604020202020204" pitchFamily="34" charset="0"/>
              </a:rPr>
              <a:t>FOR EXAMPLE :</a:t>
            </a:r>
          </a:p>
          <a:p>
            <a:pPr algn="l"/>
            <a:r>
              <a:rPr lang="en-US" b="1" i="0" dirty="0">
                <a:solidFill>
                  <a:schemeClr val="tx1"/>
                </a:solidFill>
                <a:effectLst/>
                <a:latin typeface="arial" panose="020B0604020202020204" pitchFamily="34" charset="0"/>
              </a:rPr>
              <a:t>Topic</a:t>
            </a:r>
            <a:r>
              <a:rPr lang="en-US" b="0" i="0" dirty="0">
                <a:solidFill>
                  <a:schemeClr val="tx1"/>
                </a:solidFill>
                <a:effectLst/>
                <a:latin typeface="arial" panose="020B0604020202020204" pitchFamily="34" charset="0"/>
              </a:rPr>
              <a:t> Sentence: There are many reasons why pollution in ABC Town is the worst in the world. the </a:t>
            </a:r>
            <a:r>
              <a:rPr lang="en-US" b="1" i="0" dirty="0">
                <a:solidFill>
                  <a:schemeClr val="tx1"/>
                </a:solidFill>
                <a:effectLst/>
                <a:latin typeface="arial" panose="020B0604020202020204" pitchFamily="34" charset="0"/>
              </a:rPr>
              <a:t>controlling idea</a:t>
            </a:r>
            <a:r>
              <a:rPr lang="en-US" b="0" i="0" dirty="0">
                <a:solidFill>
                  <a:schemeClr val="tx1"/>
                </a:solidFill>
                <a:effectLst/>
                <a:latin typeface="arial" panose="020B0604020202020204" pitchFamily="34" charset="0"/>
              </a:rPr>
              <a:t> is "many reasons."</a:t>
            </a:r>
          </a:p>
          <a:p>
            <a:endParaRPr lang="en-US" dirty="0">
              <a:solidFill>
                <a:schemeClr val="tx1"/>
              </a:solidFill>
            </a:endParaRPr>
          </a:p>
        </p:txBody>
      </p:sp>
    </p:spTree>
    <p:extLst>
      <p:ext uri="{BB962C8B-B14F-4D97-AF65-F5344CB8AC3E}">
        <p14:creationId xmlns:p14="http://schemas.microsoft.com/office/powerpoint/2010/main" val="180319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ACD6-5671-437F-B63B-C19965BF78F6}"/>
              </a:ext>
            </a:extLst>
          </p:cNvPr>
          <p:cNvSpPr>
            <a:spLocks noGrp="1"/>
          </p:cNvSpPr>
          <p:nvPr>
            <p:ph type="title"/>
          </p:nvPr>
        </p:nvSpPr>
        <p:spPr>
          <a:xfrm>
            <a:off x="1329128" y="-406400"/>
            <a:ext cx="8825657" cy="1915647"/>
          </a:xfrm>
        </p:spPr>
        <p:txBody>
          <a:bodyPr/>
          <a:lstStyle/>
          <a:p>
            <a:r>
              <a:rPr lang="en-US" dirty="0"/>
              <a:t>MAIN IDEA OF CONTROLLING IDEA:</a:t>
            </a:r>
          </a:p>
        </p:txBody>
      </p:sp>
      <p:sp>
        <p:nvSpPr>
          <p:cNvPr id="3" name="Text Placeholder 2">
            <a:extLst>
              <a:ext uri="{FF2B5EF4-FFF2-40B4-BE49-F238E27FC236}">
                <a16:creationId xmlns:a16="http://schemas.microsoft.com/office/drawing/2014/main" id="{3843B7B5-FB2F-4D7E-AD0C-C5A0324EDF33}"/>
              </a:ext>
            </a:extLst>
          </p:cNvPr>
          <p:cNvSpPr>
            <a:spLocks noGrp="1"/>
          </p:cNvSpPr>
          <p:nvPr>
            <p:ph type="body" idx="1"/>
          </p:nvPr>
        </p:nvSpPr>
        <p:spPr>
          <a:xfrm>
            <a:off x="1424542" y="2309953"/>
            <a:ext cx="8825658" cy="3147419"/>
          </a:xfrm>
        </p:spPr>
        <p:txBody>
          <a:bodyPr>
            <a:normAutofit fontScale="92500" lnSpcReduction="20000"/>
          </a:bodyPr>
          <a:lstStyle/>
          <a:p>
            <a:r>
              <a:rPr lang="en-US" b="0" i="0" dirty="0">
                <a:solidFill>
                  <a:schemeClr val="tx1"/>
                </a:solidFill>
                <a:effectLst/>
                <a:latin typeface="arial" panose="020B0604020202020204" pitchFamily="34" charset="0"/>
              </a:rPr>
              <a:t>A thesis statement states the purpose and topic of your writing, and the controlling idea indicates the direction and, often, the writing strategy you will adopt. Your thesis statement will often be based on your synthesis of the information you have gathered from class, from your experience, and from research.</a:t>
            </a:r>
          </a:p>
          <a:p>
            <a:r>
              <a:rPr lang="en-US" dirty="0">
                <a:solidFill>
                  <a:schemeClr val="tx1"/>
                </a:solidFill>
                <a:latin typeface="arial" panose="020B0604020202020204" pitchFamily="34" charset="0"/>
              </a:rPr>
              <a:t>Purpose:</a:t>
            </a:r>
          </a:p>
          <a:p>
            <a:r>
              <a:rPr lang="en-US" dirty="0">
                <a:solidFill>
                  <a:schemeClr val="tx1"/>
                </a:solidFill>
                <a:latin typeface="arial" panose="020B0604020202020204" pitchFamily="34" charset="0"/>
              </a:rPr>
              <a:t>The controlling idea (central idea or main idea) comes from the purpose and the subject. It gives readers a map of the essay's territory, a framework in which to interpret the specific material the essay will present.</a:t>
            </a:r>
          </a:p>
          <a:p>
            <a:endParaRPr lang="en-US" dirty="0">
              <a:solidFill>
                <a:schemeClr val="tx1"/>
              </a:solidFill>
            </a:endParaRPr>
          </a:p>
        </p:txBody>
      </p:sp>
    </p:spTree>
    <p:extLst>
      <p:ext uri="{BB962C8B-B14F-4D97-AF65-F5344CB8AC3E}">
        <p14:creationId xmlns:p14="http://schemas.microsoft.com/office/powerpoint/2010/main" val="167609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4E68-100B-4F02-B64C-512EF253429B}"/>
              </a:ext>
            </a:extLst>
          </p:cNvPr>
          <p:cNvSpPr>
            <a:spLocks noGrp="1"/>
          </p:cNvSpPr>
          <p:nvPr>
            <p:ph type="title"/>
          </p:nvPr>
        </p:nvSpPr>
        <p:spPr>
          <a:xfrm>
            <a:off x="1154956" y="463827"/>
            <a:ext cx="8825657" cy="1016630"/>
          </a:xfrm>
        </p:spPr>
        <p:txBody>
          <a:bodyPr/>
          <a:lstStyle/>
          <a:p>
            <a:pPr algn="ctr"/>
            <a:r>
              <a:rPr lang="en-US" dirty="0"/>
              <a:t>TOPIC </a:t>
            </a:r>
          </a:p>
        </p:txBody>
      </p:sp>
      <p:sp>
        <p:nvSpPr>
          <p:cNvPr id="3" name="Text Placeholder 2">
            <a:extLst>
              <a:ext uri="{FF2B5EF4-FFF2-40B4-BE49-F238E27FC236}">
                <a16:creationId xmlns:a16="http://schemas.microsoft.com/office/drawing/2014/main" id="{AC6DA905-9063-46A2-8F5C-DB2DA9970AC4}"/>
              </a:ext>
            </a:extLst>
          </p:cNvPr>
          <p:cNvSpPr>
            <a:spLocks noGrp="1"/>
          </p:cNvSpPr>
          <p:nvPr>
            <p:ph type="body" idx="1"/>
          </p:nvPr>
        </p:nvSpPr>
        <p:spPr>
          <a:xfrm>
            <a:off x="1154955" y="1582057"/>
            <a:ext cx="8825658" cy="4055724"/>
          </a:xfrm>
        </p:spPr>
        <p:txBody>
          <a:bodyPr/>
          <a:lstStyle/>
          <a:p>
            <a:endParaRPr lang="en-US" dirty="0">
              <a:solidFill>
                <a:schemeClr val="tx1"/>
              </a:solidFill>
              <a:latin typeface="arial" panose="020B0604020202020204" pitchFamily="34" charset="0"/>
            </a:endParaRPr>
          </a:p>
          <a:p>
            <a:r>
              <a:rPr lang="en-US" b="0" i="0" dirty="0">
                <a:solidFill>
                  <a:schemeClr val="tx1"/>
                </a:solidFill>
                <a:effectLst/>
                <a:latin typeface="arial" panose="020B0604020202020204" pitchFamily="34" charset="0"/>
              </a:rPr>
              <a:t>A </a:t>
            </a:r>
            <a:r>
              <a:rPr lang="en-US" b="1" i="0" dirty="0">
                <a:solidFill>
                  <a:schemeClr val="tx1"/>
                </a:solidFill>
                <a:effectLst/>
                <a:latin typeface="arial" panose="020B0604020202020204" pitchFamily="34" charset="0"/>
              </a:rPr>
              <a:t>thesis statement</a:t>
            </a:r>
            <a:r>
              <a:rPr lang="en-US" b="0" i="0" dirty="0">
                <a:solidFill>
                  <a:schemeClr val="tx1"/>
                </a:solidFill>
                <a:effectLst/>
                <a:latin typeface="arial" panose="020B0604020202020204" pitchFamily="34" charset="0"/>
              </a:rPr>
              <a:t> clearly identifies the </a:t>
            </a:r>
            <a:r>
              <a:rPr lang="en-US" b="1" i="0" dirty="0">
                <a:solidFill>
                  <a:schemeClr val="tx1"/>
                </a:solidFill>
                <a:effectLst/>
                <a:latin typeface="arial" panose="020B0604020202020204" pitchFamily="34" charset="0"/>
              </a:rPr>
              <a:t>topic</a:t>
            </a:r>
            <a:r>
              <a:rPr lang="en-US" b="0" i="0" dirty="0">
                <a:solidFill>
                  <a:schemeClr val="tx1"/>
                </a:solidFill>
                <a:effectLst/>
                <a:latin typeface="arial" panose="020B0604020202020204" pitchFamily="34" charset="0"/>
              </a:rPr>
              <a:t> being discussed, includes the points discussed in the paper, and is written for a specific audience. Your </a:t>
            </a:r>
            <a:r>
              <a:rPr lang="en-US" b="1" i="0" dirty="0">
                <a:solidFill>
                  <a:schemeClr val="tx1"/>
                </a:solidFill>
                <a:effectLst/>
                <a:latin typeface="arial" panose="020B0604020202020204" pitchFamily="34" charset="0"/>
              </a:rPr>
              <a:t>thesis statement</a:t>
            </a:r>
            <a:r>
              <a:rPr lang="en-US" b="0" i="0" dirty="0">
                <a:solidFill>
                  <a:schemeClr val="tx1"/>
                </a:solidFill>
                <a:effectLst/>
                <a:latin typeface="arial" panose="020B0604020202020204" pitchFamily="34" charset="0"/>
              </a:rPr>
              <a:t> belongs at the end of your first paragraph, also known as your introduction.</a:t>
            </a:r>
            <a:endParaRPr lang="en-US" dirty="0">
              <a:solidFill>
                <a:schemeClr val="tx1"/>
              </a:solidFill>
            </a:endParaRPr>
          </a:p>
        </p:txBody>
      </p:sp>
    </p:spTree>
    <p:extLst>
      <p:ext uri="{BB962C8B-B14F-4D97-AF65-F5344CB8AC3E}">
        <p14:creationId xmlns:p14="http://schemas.microsoft.com/office/powerpoint/2010/main" val="29918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885A43-2235-4A49-93CE-122A58356D94}"/>
              </a:ext>
            </a:extLst>
          </p:cNvPr>
          <p:cNvSpPr>
            <a:spLocks noGrp="1"/>
          </p:cNvSpPr>
          <p:nvPr>
            <p:ph type="body" idx="1"/>
          </p:nvPr>
        </p:nvSpPr>
        <p:spPr>
          <a:xfrm>
            <a:off x="1154955" y="580571"/>
            <a:ext cx="8825658" cy="5057210"/>
          </a:xfrm>
        </p:spPr>
        <p:txBody>
          <a:bodyPr/>
          <a:lstStyle/>
          <a:p>
            <a:endParaRPr lang="en-US" b="0" i="0" dirty="0">
              <a:solidFill>
                <a:schemeClr val="tx1"/>
              </a:solidFill>
              <a:effectLst/>
              <a:latin typeface="arial" panose="020B0604020202020204" pitchFamily="34" charset="0"/>
            </a:endParaRPr>
          </a:p>
          <a:p>
            <a:r>
              <a:rPr lang="en-US" sz="2400" b="1" dirty="0">
                <a:solidFill>
                  <a:schemeClr val="tx1"/>
                </a:solidFill>
                <a:latin typeface="arial" panose="020B0604020202020204" pitchFamily="34" charset="0"/>
              </a:rPr>
              <a:t>EXAMPLE :</a:t>
            </a:r>
          </a:p>
          <a:p>
            <a:r>
              <a:rPr lang="en-US" b="0" i="0" dirty="0">
                <a:solidFill>
                  <a:schemeClr val="tx1"/>
                </a:solidFill>
                <a:effectLst/>
                <a:latin typeface="arial" panose="020B0604020202020204" pitchFamily="34" charset="0"/>
              </a:rPr>
              <a:t>There are many reasons why pollution in ABC Town is the worst in the world. The </a:t>
            </a:r>
            <a:r>
              <a:rPr lang="en-US" b="1" i="0" dirty="0">
                <a:solidFill>
                  <a:schemeClr val="tx1"/>
                </a:solidFill>
                <a:effectLst/>
                <a:latin typeface="arial" panose="020B0604020202020204" pitchFamily="34" charset="0"/>
              </a:rPr>
              <a:t>topic</a:t>
            </a:r>
            <a:r>
              <a:rPr lang="en-US" b="0" i="0" dirty="0">
                <a:solidFill>
                  <a:schemeClr val="tx1"/>
                </a:solidFill>
                <a:effectLst/>
                <a:latin typeface="arial" panose="020B0604020202020204" pitchFamily="34" charset="0"/>
              </a:rPr>
              <a:t> is "pollution in ABC Town is the worst in the world“. </a:t>
            </a:r>
            <a:endParaRPr lang="en-US" dirty="0">
              <a:solidFill>
                <a:schemeClr val="tx1"/>
              </a:solidFill>
            </a:endParaRPr>
          </a:p>
        </p:txBody>
      </p:sp>
    </p:spTree>
    <p:extLst>
      <p:ext uri="{BB962C8B-B14F-4D97-AF65-F5344CB8AC3E}">
        <p14:creationId xmlns:p14="http://schemas.microsoft.com/office/powerpoint/2010/main" val="14547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717B-565F-4CFE-A9C0-311A388B981F}"/>
              </a:ext>
            </a:extLst>
          </p:cNvPr>
          <p:cNvSpPr>
            <a:spLocks noGrp="1"/>
          </p:cNvSpPr>
          <p:nvPr>
            <p:ph type="title"/>
          </p:nvPr>
        </p:nvSpPr>
        <p:spPr>
          <a:xfrm>
            <a:off x="1488785" y="684590"/>
            <a:ext cx="8825657" cy="1915647"/>
          </a:xfrm>
        </p:spPr>
        <p:txBody>
          <a:bodyPr/>
          <a:lstStyle/>
          <a:p>
            <a:r>
              <a:rPr lang="en-US" dirty="0"/>
              <a:t>DIFFERENCE B/W TOPIC SENTENCES AND CONTROLLING IDEA!</a:t>
            </a:r>
          </a:p>
        </p:txBody>
      </p:sp>
      <p:sp>
        <p:nvSpPr>
          <p:cNvPr id="3" name="Text Placeholder 2">
            <a:extLst>
              <a:ext uri="{FF2B5EF4-FFF2-40B4-BE49-F238E27FC236}">
                <a16:creationId xmlns:a16="http://schemas.microsoft.com/office/drawing/2014/main" id="{5C0DF9E0-CA56-487A-A3D1-3703F152F3B1}"/>
              </a:ext>
            </a:extLst>
          </p:cNvPr>
          <p:cNvSpPr>
            <a:spLocks noGrp="1"/>
          </p:cNvSpPr>
          <p:nvPr>
            <p:ph type="body" idx="1"/>
          </p:nvPr>
        </p:nvSpPr>
        <p:spPr>
          <a:xfrm>
            <a:off x="1067869" y="3827563"/>
            <a:ext cx="8825658" cy="2544207"/>
          </a:xfrm>
        </p:spPr>
        <p:txBody>
          <a:bodyPr/>
          <a:lstStyle/>
          <a:p>
            <a:pPr marL="342900" indent="-342900">
              <a:buFont typeface="Wingdings" panose="05000000000000000000" pitchFamily="2" charset="2"/>
              <a:buChar char="Ø"/>
            </a:pPr>
            <a:r>
              <a:rPr lang="en-US" dirty="0"/>
              <a:t>The topic sentence contains two parts:</a:t>
            </a:r>
          </a:p>
          <a:p>
            <a:pPr marL="342900" indent="-342900">
              <a:buFont typeface="Wingdings" panose="05000000000000000000" pitchFamily="2" charset="2"/>
              <a:buChar char="Ø"/>
            </a:pPr>
            <a:r>
              <a:rPr lang="en-US" dirty="0"/>
              <a:t> the topic and a controlling idea.</a:t>
            </a:r>
          </a:p>
          <a:p>
            <a:pPr marL="457200" indent="-457200">
              <a:buFont typeface="Wingdings" panose="05000000000000000000" pitchFamily="2" charset="2"/>
              <a:buChar char="Ø"/>
            </a:pPr>
            <a:r>
              <a:rPr lang="en-US" dirty="0"/>
              <a:t> The topic is WHAT the paragraph is going to be about the controlling idea explains WHY the paragraph is being written. The topic sentence helps your reader understand the purpose of your paragraph.</a:t>
            </a:r>
          </a:p>
        </p:txBody>
      </p:sp>
    </p:spTree>
    <p:extLst>
      <p:ext uri="{BB962C8B-B14F-4D97-AF65-F5344CB8AC3E}">
        <p14:creationId xmlns:p14="http://schemas.microsoft.com/office/powerpoint/2010/main" val="417611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295C-2873-4086-B7B7-01A9D8041318}"/>
              </a:ext>
            </a:extLst>
          </p:cNvPr>
          <p:cNvSpPr>
            <a:spLocks noGrp="1"/>
          </p:cNvSpPr>
          <p:nvPr>
            <p:ph type="title"/>
          </p:nvPr>
        </p:nvSpPr>
        <p:spPr>
          <a:xfrm>
            <a:off x="1401698" y="914401"/>
            <a:ext cx="8578915" cy="957942"/>
          </a:xfrm>
        </p:spPr>
        <p:txBody>
          <a:bodyPr/>
          <a:lstStyle/>
          <a:p>
            <a:pPr algn="ctr"/>
            <a:r>
              <a:rPr lang="en-US" dirty="0"/>
              <a:t>Reason </a:t>
            </a:r>
          </a:p>
        </p:txBody>
      </p:sp>
      <p:sp>
        <p:nvSpPr>
          <p:cNvPr id="3" name="Text Placeholder 2">
            <a:extLst>
              <a:ext uri="{FF2B5EF4-FFF2-40B4-BE49-F238E27FC236}">
                <a16:creationId xmlns:a16="http://schemas.microsoft.com/office/drawing/2014/main" id="{548699AA-8127-4266-ADF9-F18E7CF35333}"/>
              </a:ext>
            </a:extLst>
          </p:cNvPr>
          <p:cNvSpPr>
            <a:spLocks noGrp="1"/>
          </p:cNvSpPr>
          <p:nvPr>
            <p:ph type="body" idx="1"/>
          </p:nvPr>
        </p:nvSpPr>
        <p:spPr>
          <a:xfrm>
            <a:off x="1401698" y="2423886"/>
            <a:ext cx="8825658" cy="3403599"/>
          </a:xfrm>
        </p:spPr>
        <p:txBody>
          <a:bodyPr/>
          <a:lstStyle/>
          <a:p>
            <a:pPr marL="342900" indent="-342900">
              <a:buFont typeface="Arial" panose="020B0604020202020204" pitchFamily="34" charset="0"/>
              <a:buChar char="•"/>
            </a:pPr>
            <a:r>
              <a:rPr lang="en-US" b="0" i="0" dirty="0">
                <a:solidFill>
                  <a:schemeClr val="tx1"/>
                </a:solidFill>
                <a:effectLst/>
                <a:latin typeface="arial" panose="020B0604020202020204" pitchFamily="34" charset="0"/>
              </a:rPr>
              <a:t>There are two main reasons why thesis statements are so important for an essay. First, the writer develops a thesis to create a focus on an essay's main idea. ... Second, having a well-crafted thesis statement helps the reader understand the main idea of the essay.</a:t>
            </a: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7146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F9F87F-1AF5-4C80-90CE-B2DB9C8CD74E}"/>
              </a:ext>
            </a:extLst>
          </p:cNvPr>
          <p:cNvSpPr>
            <a:spLocks noGrp="1"/>
          </p:cNvSpPr>
          <p:nvPr>
            <p:ph type="body" idx="1"/>
          </p:nvPr>
        </p:nvSpPr>
        <p:spPr>
          <a:xfrm>
            <a:off x="1154955" y="1045029"/>
            <a:ext cx="8825658" cy="4592752"/>
          </a:xfrm>
        </p:spPr>
        <p:txBody>
          <a:bodyPr>
            <a:normAutofit/>
          </a:bodyPr>
          <a:lstStyle/>
          <a:p>
            <a:pPr marL="342900" indent="-342900">
              <a:buFont typeface="Arial" panose="020B0604020202020204" pitchFamily="34" charset="0"/>
              <a:buChar char="•"/>
            </a:pPr>
            <a:r>
              <a:rPr lang="en-US" b="0" i="0" dirty="0">
                <a:solidFill>
                  <a:schemeClr val="tx1"/>
                </a:solidFill>
                <a:effectLst/>
                <a:latin typeface="arial" panose="020B0604020202020204" pitchFamily="34" charset="0"/>
              </a:rPr>
              <a:t>it provides the angle from which the writer wishes to approach his subject.</a:t>
            </a:r>
          </a:p>
          <a:p>
            <a:pPr marL="342900" indent="-342900">
              <a:buFont typeface="Arial" panose="020B0604020202020204" pitchFamily="34" charset="0"/>
              <a:buChar char="•"/>
            </a:pPr>
            <a:r>
              <a:rPr lang="en-US" b="0" i="0" dirty="0">
                <a:solidFill>
                  <a:schemeClr val="tx1"/>
                </a:solidFill>
                <a:effectLst/>
                <a:latin typeface="arial" panose="020B0604020202020204" pitchFamily="34" charset="0"/>
              </a:rPr>
              <a:t>It gives readers a map of the essay's territory, a framework in which to interpret the specific material the essay will present</a:t>
            </a:r>
            <a:endParaRPr lang="en-US" dirty="0">
              <a:solidFill>
                <a:schemeClr val="tx1"/>
              </a:solidFill>
            </a:endParaRPr>
          </a:p>
        </p:txBody>
      </p:sp>
    </p:spTree>
    <p:extLst>
      <p:ext uri="{BB962C8B-B14F-4D97-AF65-F5344CB8AC3E}">
        <p14:creationId xmlns:p14="http://schemas.microsoft.com/office/powerpoint/2010/main" val="24451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416</TotalTime>
  <Words>468</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Century Gothic</vt:lpstr>
      <vt:lpstr>Wingdings</vt:lpstr>
      <vt:lpstr>Wingdings 3</vt:lpstr>
      <vt:lpstr>Ion</vt:lpstr>
      <vt:lpstr>THESIS STATEMENT  </vt:lpstr>
      <vt:lpstr>Topic + controlling idea </vt:lpstr>
      <vt:lpstr>PowerPoint Presentation</vt:lpstr>
      <vt:lpstr>MAIN IDEA OF CONTROLLING IDEA:</vt:lpstr>
      <vt:lpstr>TOPIC </vt:lpstr>
      <vt:lpstr>PowerPoint Presentation</vt:lpstr>
      <vt:lpstr>DIFFERENCE B/W TOPIC SENTENCES AND CONTROLLING IDEA!</vt:lpstr>
      <vt:lpstr>Reason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STATEMENT</dc:title>
  <dc:creator>Abdul Haseeb Khan</dc:creator>
  <cp:lastModifiedBy>Saad Ahmad</cp:lastModifiedBy>
  <cp:revision>12</cp:revision>
  <dcterms:created xsi:type="dcterms:W3CDTF">2020-11-05T06:22:32Z</dcterms:created>
  <dcterms:modified xsi:type="dcterms:W3CDTF">2021-07-07T09:41:28Z</dcterms:modified>
</cp:coreProperties>
</file>