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77" d="100"/>
          <a:sy n="77" d="100"/>
        </p:scale>
        <p:origin x="163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7F7B27-B278-464D-94AE-57C969F2C9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6F8E6-C316-4036-9569-C4A85864311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D3CA135-EAEB-4308-B985-30AAB79540B3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F83F089-A845-4420-BDE2-BB0BE4EE5B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9B87373-865A-47D5-8B9E-8010732DB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068EE-3730-4D6A-99D7-E6585AAEF2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52790-0A56-48F3-9EA7-7E6535111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40F0C86-62DC-4D68-9508-93C5F3CF8D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698353-4A79-47E8-86B5-191B1569020C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14B13-9F15-49C5-8DB7-B4BB61F89CAD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734422-91A6-4873-96E7-0AE425976F41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BC9BF-89F4-4600-9C63-7DA98F744F27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41ABAEB0-3CA4-437A-A828-E6E3DE814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21DBB0D-A9B6-44E6-A2EF-CF88D0844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E8F29EDF-E63D-47B2-A2AD-2A7948DE0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7AD866F3-C648-4B2B-99C5-6942AF024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DACE69DD-7EFC-4AA3-840D-A35582520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21E22798-2D62-4C01-95AE-7770020F314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757882-7039-47BA-AC2F-7AF96B8A7367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F9E064-4D94-4344-81C8-90AAE92F0336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6C1CE3-1DC3-4FD1-BBE5-BE455BD678B2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A6DBAB-D0CF-4B0B-B799-6448806B6472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E51F38-0330-4347-9E0D-5CAB36FD33F7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BF38F7-E355-4138-A0B4-6728D4EC7F73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>
            <a:extLst>
              <a:ext uri="{FF2B5EF4-FFF2-40B4-BE49-F238E27FC236}">
                <a16:creationId xmlns:a16="http://schemas.microsoft.com/office/drawing/2014/main" id="{998A49B3-20EA-4348-91A8-BB5E2C12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432B-36A8-4800-B807-5F8EA04F79F3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23" name="Footer Placeholder 16">
            <a:extLst>
              <a:ext uri="{FF2B5EF4-FFF2-40B4-BE49-F238E27FC236}">
                <a16:creationId xmlns:a16="http://schemas.microsoft.com/office/drawing/2014/main" id="{D6F64C20-9A97-406F-A1DF-CA458FD6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id="{DC640AD3-F9F0-4937-BFBA-B079FF25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59070C55-ACC1-4E6A-8742-644EADC393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985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2428AAD8-F34B-4C87-B711-E1CE328F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03135-7D6F-41C9-B5E9-3678BD51460D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973A5FA-B1D2-4A8B-8022-F685ED08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6DCE6BB9-F06D-45BF-9733-60D0C180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87D88-F367-4423-B003-5C1F483117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2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143411FC-7909-48C3-BA9F-1C1F12A8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823F5-4FEB-4DB6-8B1E-24FACCDB3D7E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9DA7442-1558-4826-B9B8-A7040A9E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EC20494-6D51-4F31-BF46-8F08D0B8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D5F88-6347-43DB-B9E9-A281415D07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07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6BF03CCF-27CC-48CA-B71B-D9DBE352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9D5DA8D-4536-44D0-A04B-EF46224E7CFE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B12F3F49-4862-4C24-8BF3-B6DF8638E9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42D2F0-680E-4F59-8A9E-FFDCA0FCD6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5F94588B-B1D2-4139-BA5E-14DE21FEA2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0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3D6485-B9E7-434C-81AE-5363F62ECCB4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01FA6-ADB6-44C1-97F4-0C81F1A8B3A1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EFB67B-9577-4D19-B351-6B5849371C89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FC147-F102-4884-8F76-631308F3C65F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B28DC7E7-A044-4042-AAF4-1FFB23156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F0FF852-5DA3-490D-B88A-2A85EB54D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16DD0118-435D-4C2B-9F39-07F94AA59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FF6D9B44-CCA9-44BE-AD0D-DA92C795F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2AE196FD-B090-4ED3-844B-2C20CEFE3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B146F4-8A0F-47A2-857E-B63E56D85FE6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B724FA-C47B-4962-ACA4-77D3F348A686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24263D-1DC5-4F97-9F81-6781D6D6A0B8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31064B-08AC-420C-B719-0E505965F8D0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E76C49-572A-44F8-95A1-544C302D34EA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C32971-4E0B-4743-8455-BF72DF890589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600C922-9B68-4562-A3BF-72ED3F565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83D6CCE-8067-49A5-8A09-3FFAEE6D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CF44C-C9EE-45A9-8347-328A38E7A557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1D802159-9D4D-4C2F-9FD4-C0BA01D4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2380118-491A-49B4-96ED-46147EBB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0D14B6F3-0560-4B13-9B5F-A178F25636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48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12983A4F-CC1B-4F9A-BA37-401430AD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9F4B7-E7C7-461C-B3AC-32BC0B8A9948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99FA62E-F667-495A-93EE-C8990D72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50C922DB-591F-4B5C-8075-46375A11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015EC-B7AA-4DD7-8512-688736C8D1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72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6A9C761B-FCBB-4050-8AD5-42D44745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7287E-03CF-48D0-A258-00917BEE8F6C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A2314A7-AB49-41CC-9A0C-DFCDDAC1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7FE6E753-57B9-4367-BDCA-09CCF71E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FF1B5-3D1F-400C-BC3E-9C11291293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29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7C4922AE-C008-4D9C-ACC4-FED018E7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1B3EB1-6213-45F0-9B19-43E7D998C3D9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5F59F09-5D88-42F4-97F7-54E3DEF512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5259DE-FB75-462A-8570-BCEBC868C77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61FE6EC-A0E1-4D7C-A313-F9946192A0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B8A42A57-DE11-4D0F-96EE-5FDAC6AA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38628-448A-4B9E-90A6-BA613D1DD0C3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202B8-4E65-41BF-B385-E946487C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5D41B13D-9E3C-4407-9F90-263C75A0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830FB8-DAD9-4BA2-8838-9D543A46C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52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F4DF354D-4FD7-4525-ADAE-1CFCC7617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FA078CC7-088A-42A8-9BAD-2ED779129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176A100C-FC5F-4B77-8BE3-644FD5CC5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3D9810F-FF1A-437D-9BE5-43F4593AD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58C996-B164-4B09-8D7B-B9D562CCD4CA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FD5DAF6A-E228-4C70-B29C-F5C3BCEFF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DC91E8-8F91-447D-B7B8-D9E34F791A8F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>
            <a:extLst>
              <a:ext uri="{FF2B5EF4-FFF2-40B4-BE49-F238E27FC236}">
                <a16:creationId xmlns:a16="http://schemas.microsoft.com/office/drawing/2014/main" id="{68EC9E70-6749-4E35-AC2F-C5C9B3F3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460026C-9A2D-4461-9F99-26072A0E1BCD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13" name="Slide Number Placeholder 21">
            <a:extLst>
              <a:ext uri="{FF2B5EF4-FFF2-40B4-BE49-F238E27FC236}">
                <a16:creationId xmlns:a16="http://schemas.microsoft.com/office/drawing/2014/main" id="{53768B5A-BC52-4568-85AD-306FA6FB7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4C2BED-7AEB-4337-BC98-5BEF892397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2">
            <a:extLst>
              <a:ext uri="{FF2B5EF4-FFF2-40B4-BE49-F238E27FC236}">
                <a16:creationId xmlns:a16="http://schemas.microsoft.com/office/drawing/2014/main" id="{CEBCB65E-9C37-477A-A64C-CC38F13461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96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1E102D09-30D0-4899-BD24-8DF6636EFB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589782-3B61-4A31-8431-23E2853BA639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313048DE-77F3-4F88-BEBF-991A60D1C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375195-6E87-4ACE-B869-472CF4CEE6AD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C5912BB2-B43E-4298-9CA6-7687A2F48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050B28BA-598B-4F1B-9962-1909A9272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234271F-512E-4840-AD47-4858528DF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>
            <a:extLst>
              <a:ext uri="{FF2B5EF4-FFF2-40B4-BE49-F238E27FC236}">
                <a16:creationId xmlns:a16="http://schemas.microsoft.com/office/drawing/2014/main" id="{8F3C06D9-77CE-4782-874C-7DEA0986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D7F3580-4CE1-4CA5-84C9-5AF7C2B773EA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125DDC7C-C219-4F38-8B05-ECD3AFEB4F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2E7BB1-4EFC-48E6-BB49-6476D212AF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0">
            <a:extLst>
              <a:ext uri="{FF2B5EF4-FFF2-40B4-BE49-F238E27FC236}">
                <a16:creationId xmlns:a16="http://schemas.microsoft.com/office/drawing/2014/main" id="{FD39B142-5D74-44F4-8BF2-F02A58C30E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5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27D36149-6957-4C78-90EC-C07007BBD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DB697FDA-9BBD-40EB-99FC-7A91CA5A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>
            <a:extLst>
              <a:ext uri="{FF2B5EF4-FFF2-40B4-BE49-F238E27FC236}">
                <a16:creationId xmlns:a16="http://schemas.microsoft.com/office/drawing/2014/main" id="{DF676ABE-F143-402F-AC3F-CB360AF693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956FBB-6E4B-4F59-9E7C-68E0DE85C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2A3247-19A9-45E5-8DC3-5B4D2C5FD8AB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52452-9775-4584-B432-6F9363E69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ECF34C35-634E-4A9E-8126-2818DEDBA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1A016773-DDAB-4F1F-B20F-68C10BEFB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706E4E-F92D-485A-BD15-5BFFF1E06566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35C21F64-A077-4287-8B8C-CD444F1F7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374000-1420-4A67-84A7-284865148C39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6675576-B2F1-4729-93D8-E71AF0284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40148CFA-5DE9-4A95-9473-AB1039E41A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14" r:id="rId4"/>
    <p:sldLayoutId id="2147483815" r:id="rId5"/>
    <p:sldLayoutId id="2147483822" r:id="rId6"/>
    <p:sldLayoutId id="2147483816" r:id="rId7"/>
    <p:sldLayoutId id="2147483823" r:id="rId8"/>
    <p:sldLayoutId id="2147483824" r:id="rId9"/>
    <p:sldLayoutId id="2147483817" r:id="rId10"/>
    <p:sldLayoutId id="21474838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009C-9DBA-4584-B375-EE79B8292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“Supporting Details”</a:t>
            </a:r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2B1F07CE-C3E3-4884-98C1-95184E3C1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en-US"/>
              <a:t>English Composition &amp; Comprehension </a:t>
            </a:r>
          </a:p>
          <a:p>
            <a:pPr eaLnBrk="1" hangingPunct="1"/>
            <a:r>
              <a:rPr lang="en-US" altLang="en-US"/>
              <a:t>Department of Computer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4CAD-DEB1-4890-B909-35282802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Supporting Details 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4F536013-F611-4A79-8964-DDDE8E96D8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There are two types of supporting details in a text: </a:t>
            </a:r>
          </a:p>
          <a:p>
            <a:pPr lvl="1"/>
            <a:r>
              <a:rPr lang="en-US" altLang="en-US" sz="4000">
                <a:solidFill>
                  <a:srgbClr val="FF0000"/>
                </a:solidFill>
              </a:rPr>
              <a:t>Major Details </a:t>
            </a:r>
          </a:p>
          <a:p>
            <a:pPr lvl="1"/>
            <a:r>
              <a:rPr lang="en-US" altLang="en-US" sz="4000">
                <a:solidFill>
                  <a:srgbClr val="FF0000"/>
                </a:solidFill>
              </a:rPr>
              <a:t>Minor Details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  Not all texts have both major and minor details.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7692-B6F0-420C-A473-B5EFC061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br>
              <a:rPr lang="en-US" dirty="0"/>
            </a:br>
            <a:r>
              <a:rPr lang="en-US" dirty="0"/>
              <a:t>Major Details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66706B4-4492-4856-947C-E02C11B89E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b="1"/>
              <a:t>General ideas that support the main idea of the text.</a:t>
            </a:r>
          </a:p>
          <a:p>
            <a:r>
              <a:rPr lang="en-US" altLang="en-US"/>
              <a:t> Reasons </a:t>
            </a:r>
          </a:p>
          <a:p>
            <a:r>
              <a:rPr lang="en-US" altLang="en-US"/>
              <a:t> Points in an argument </a:t>
            </a:r>
          </a:p>
          <a:p>
            <a:r>
              <a:rPr lang="en-US" altLang="en-US"/>
              <a:t> Points of a comparison </a:t>
            </a:r>
          </a:p>
          <a:p>
            <a:r>
              <a:rPr lang="en-US" altLang="en-US"/>
              <a:t> Further elaboration of a main idea 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F6AC-8805-490F-84D4-854F53E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Minor Details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9084E12-BD4B-43A7-9354-0D8C8582A67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b="1"/>
              <a:t>Specific details that illustrate and support the major details of a text. </a:t>
            </a:r>
          </a:p>
          <a:p>
            <a:r>
              <a:rPr lang="en-US" altLang="en-US"/>
              <a:t> Examples </a:t>
            </a:r>
          </a:p>
          <a:p>
            <a:r>
              <a:rPr lang="en-US" altLang="en-US"/>
              <a:t> Specific Details </a:t>
            </a:r>
          </a:p>
          <a:p>
            <a:r>
              <a:rPr lang="en-US" altLang="en-US"/>
              <a:t> Specific Instances </a:t>
            </a:r>
          </a:p>
          <a:p>
            <a:r>
              <a:rPr lang="en-US" altLang="en-US"/>
              <a:t> Statistics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6E29-9F69-4F19-B975-74779E43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Key Questions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90C226D5-4592-4CD4-B5F1-B15C8F33FD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Who or what is the passage about? </a:t>
            </a:r>
            <a:r>
              <a:rPr lang="en-US" altLang="en-US">
                <a:solidFill>
                  <a:srgbClr val="FF0000"/>
                </a:solidFill>
              </a:rPr>
              <a:t>(Topic) </a:t>
            </a:r>
          </a:p>
          <a:p>
            <a:r>
              <a:rPr lang="en-US" altLang="en-US"/>
              <a:t>What is the author trying to convey about the topic? </a:t>
            </a:r>
            <a:r>
              <a:rPr lang="en-US" altLang="en-US">
                <a:solidFill>
                  <a:srgbClr val="FF0000"/>
                </a:solidFill>
              </a:rPr>
              <a:t>(Main Idea)</a:t>
            </a:r>
          </a:p>
          <a:p>
            <a:r>
              <a:rPr lang="en-US" altLang="en-US"/>
              <a:t>What reasons or points support the main idea about the topic? </a:t>
            </a:r>
            <a:r>
              <a:rPr lang="en-US" altLang="en-US">
                <a:solidFill>
                  <a:srgbClr val="FF0000"/>
                </a:solidFill>
              </a:rPr>
              <a:t>(Major Details)</a:t>
            </a:r>
          </a:p>
          <a:p>
            <a:r>
              <a:rPr lang="en-US" altLang="en-US"/>
              <a:t>What examples, details, or statistics illustrate the ideas in the text? </a:t>
            </a:r>
            <a:r>
              <a:rPr lang="en-US" altLang="en-US">
                <a:solidFill>
                  <a:srgbClr val="FF0000"/>
                </a:solidFill>
              </a:rPr>
              <a:t>(Minor Details)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A9D4-8F35-42AE-972C-688372F4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Signal Words 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29A02E8-86C2-480A-9453-3AEBEC72A1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b="1"/>
              <a:t>Major Details</a:t>
            </a:r>
          </a:p>
          <a:p>
            <a:pPr lvl="1"/>
            <a:r>
              <a:rPr lang="en-US" altLang="en-US"/>
              <a:t>First, Second, Third</a:t>
            </a:r>
          </a:p>
          <a:p>
            <a:pPr lvl="1"/>
            <a:r>
              <a:rPr lang="en-US" altLang="en-US"/>
              <a:t>One</a:t>
            </a:r>
          </a:p>
          <a:p>
            <a:pPr lvl="1"/>
            <a:r>
              <a:rPr lang="en-US" altLang="en-US"/>
              <a:t>Another</a:t>
            </a:r>
          </a:p>
          <a:p>
            <a:pPr lvl="1"/>
            <a:r>
              <a:rPr lang="en-US" altLang="en-US"/>
              <a:t>Furthermore</a:t>
            </a:r>
          </a:p>
          <a:p>
            <a:pPr lvl="1"/>
            <a:r>
              <a:rPr lang="en-US" altLang="en-US"/>
              <a:t>Moreover</a:t>
            </a:r>
          </a:p>
          <a:p>
            <a:pPr lvl="1"/>
            <a:r>
              <a:rPr lang="en-US" altLang="en-US"/>
              <a:t>Next</a:t>
            </a:r>
          </a:p>
          <a:p>
            <a:pPr lvl="1"/>
            <a:r>
              <a:rPr lang="en-US" altLang="en-US"/>
              <a:t>Also</a:t>
            </a:r>
          </a:p>
          <a:p>
            <a:pPr lvl="1"/>
            <a:r>
              <a:rPr lang="en-US" altLang="en-US"/>
              <a:t>Finally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C1BE-67FC-4EB7-9D9E-DD8AB7F3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Signal Words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FCB05129-F315-4282-A0EE-9CF5CFE5DA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Minor Details</a:t>
            </a:r>
          </a:p>
          <a:p>
            <a:pPr lvl="1"/>
            <a:r>
              <a:rPr lang="en-US" altLang="en-US"/>
              <a:t> For example</a:t>
            </a:r>
          </a:p>
          <a:p>
            <a:pPr lvl="1"/>
            <a:r>
              <a:rPr lang="en-US" altLang="en-US"/>
              <a:t>An example is</a:t>
            </a:r>
          </a:p>
          <a:p>
            <a:pPr lvl="1"/>
            <a:r>
              <a:rPr lang="en-US" altLang="en-US"/>
              <a:t>For instance</a:t>
            </a:r>
          </a:p>
          <a:p>
            <a:pPr lvl="1"/>
            <a:r>
              <a:rPr lang="en-US" altLang="en-US"/>
              <a:t>To be specific</a:t>
            </a:r>
          </a:p>
          <a:p>
            <a:pPr lvl="1"/>
            <a:r>
              <a:rPr lang="en-US" altLang="en-US"/>
              <a:t>That is</a:t>
            </a:r>
          </a:p>
          <a:p>
            <a:pPr lvl="1"/>
            <a:r>
              <a:rPr lang="en-US" altLang="en-US"/>
              <a:t>This means</a:t>
            </a:r>
          </a:p>
          <a:p>
            <a:pPr lvl="1"/>
            <a:r>
              <a:rPr lang="en-US" altLang="en-US"/>
              <a:t>Case in point</a:t>
            </a:r>
          </a:p>
          <a:p>
            <a:pPr lvl="1"/>
            <a:r>
              <a:rPr lang="en-US" altLang="en-US"/>
              <a:t>To illustrate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256E-811C-4443-B641-D0033C23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Identify Main Idea, Major and Minor Details: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CD91598-40E5-4097-B2AC-1A826A5238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</a:t>
            </a:r>
            <a:r>
              <a:rPr lang="en-US" altLang="en-US">
                <a:solidFill>
                  <a:srgbClr val="FF0000"/>
                </a:solidFill>
              </a:rPr>
              <a:t>1.</a:t>
            </a:r>
            <a:r>
              <a:rPr lang="en-US" altLang="en-US"/>
              <a:t>Neighborhood watch programs are good for everyone. </a:t>
            </a:r>
            <a:r>
              <a:rPr lang="en-US" altLang="en-US">
                <a:solidFill>
                  <a:srgbClr val="FF0000"/>
                </a:solidFill>
              </a:rPr>
              <a:t>2.</a:t>
            </a:r>
            <a:r>
              <a:rPr lang="en-US" altLang="en-US"/>
              <a:t>One reason for this is that neighborhood watches unite neighbors in a common goal. </a:t>
            </a:r>
            <a:r>
              <a:rPr lang="en-US" altLang="en-US">
                <a:solidFill>
                  <a:srgbClr val="FF0000"/>
                </a:solidFill>
              </a:rPr>
              <a:t>3.</a:t>
            </a:r>
            <a:r>
              <a:rPr lang="en-US" altLang="en-US"/>
              <a:t>Neighbors work together to protect each other. </a:t>
            </a:r>
            <a:r>
              <a:rPr lang="en-US" altLang="en-US">
                <a:solidFill>
                  <a:srgbClr val="FF0000"/>
                </a:solidFill>
              </a:rPr>
              <a:t>4.</a:t>
            </a:r>
            <a:r>
              <a:rPr lang="en-US" altLang="en-US"/>
              <a:t>One family’s security becomes everyone’s concern. </a:t>
            </a:r>
            <a:r>
              <a:rPr lang="en-US" altLang="en-US">
                <a:solidFill>
                  <a:srgbClr val="FF0000"/>
                </a:solidFill>
              </a:rPr>
              <a:t>5.</a:t>
            </a:r>
            <a:r>
              <a:rPr lang="en-US" altLang="en-US"/>
              <a:t>Another reason is that neighborhood watches reduce crime in a couple of ways. </a:t>
            </a:r>
            <a:r>
              <a:rPr lang="en-US" altLang="en-US">
                <a:solidFill>
                  <a:srgbClr val="FF0000"/>
                </a:solidFill>
              </a:rPr>
              <a:t>6.</a:t>
            </a:r>
            <a:r>
              <a:rPr lang="en-US" altLang="en-US"/>
              <a:t>Posted signs act as deterrents to criminals. </a:t>
            </a:r>
            <a:r>
              <a:rPr lang="en-US" altLang="en-US">
                <a:solidFill>
                  <a:srgbClr val="FF0000"/>
                </a:solidFill>
              </a:rPr>
              <a:t>7.</a:t>
            </a:r>
            <a:r>
              <a:rPr lang="en-US" altLang="en-US"/>
              <a:t>Neighbors in these areas are more likely to report any suspicious persons or activities. </a:t>
            </a:r>
            <a:r>
              <a:rPr lang="en-US" altLang="en-US">
                <a:solidFill>
                  <a:srgbClr val="FF0000"/>
                </a:solidFill>
              </a:rPr>
              <a:t>8.</a:t>
            </a:r>
            <a:r>
              <a:rPr lang="en-US" altLang="en-US"/>
              <a:t>And finally, watch programs keep neighbors alert. </a:t>
            </a:r>
            <a:r>
              <a:rPr lang="en-US" altLang="en-US">
                <a:solidFill>
                  <a:srgbClr val="FF0000"/>
                </a:solidFill>
              </a:rPr>
              <a:t>9.</a:t>
            </a:r>
            <a:r>
              <a:rPr lang="en-US" altLang="en-US"/>
              <a:t>Because neighbors meet regularly, everyone is more aware of events, rules, or changes in the community.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708D-21C6-4BFD-B7DF-0697FD3F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BE65944-D466-448A-8412-A62FAD21828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</a:t>
            </a:r>
            <a:r>
              <a:rPr lang="en-US" altLang="en-US">
                <a:solidFill>
                  <a:srgbClr val="FF0000"/>
                </a:solidFill>
              </a:rPr>
              <a:t>Main Idea: Neighborhood watch programs are good for everyone (in the following ways). </a:t>
            </a:r>
            <a:r>
              <a:rPr lang="en-US" altLang="en-US">
                <a:solidFill>
                  <a:srgbClr val="00B050"/>
                </a:solidFill>
              </a:rPr>
              <a:t>Major: Neighborhood watches unite neighbors in a common goal. </a:t>
            </a:r>
            <a:r>
              <a:rPr lang="en-US" altLang="en-US"/>
              <a:t>Minor: Neighbors work together to Protect each other. Minor: One family’s security becomes everyone’s concern. </a:t>
            </a:r>
            <a:r>
              <a:rPr lang="en-US" altLang="en-US">
                <a:solidFill>
                  <a:srgbClr val="00B050"/>
                </a:solidFill>
              </a:rPr>
              <a:t>Major: Neighborhood watches reduce crime. </a:t>
            </a:r>
            <a:r>
              <a:rPr lang="en-US" altLang="en-US"/>
              <a:t>Minor: Posted signs act as deterrents to criminals. Minor: Neighbors are more likely to report suspicious persons or activities. </a:t>
            </a:r>
            <a:r>
              <a:rPr lang="en-US" altLang="en-US">
                <a:solidFill>
                  <a:srgbClr val="00B050"/>
                </a:solidFill>
              </a:rPr>
              <a:t>Major: Watch programs keep neighbors alert.</a:t>
            </a:r>
            <a:r>
              <a:rPr lang="en-US" altLang="en-US"/>
              <a:t> Minor: Because neighbors meet regularly, they are more aware of events, rules, or changes in the community.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7066</TotalTime>
  <Words>441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Schoolbook</vt:lpstr>
      <vt:lpstr>Wingdings</vt:lpstr>
      <vt:lpstr>Wingdings 2</vt:lpstr>
      <vt:lpstr>Calibri</vt:lpstr>
      <vt:lpstr>Oriel</vt:lpstr>
      <vt:lpstr>“Supporting Details”</vt:lpstr>
      <vt:lpstr>Supporting Details </vt:lpstr>
      <vt:lpstr> Major Details</vt:lpstr>
      <vt:lpstr>Minor Details</vt:lpstr>
      <vt:lpstr>Key Questions</vt:lpstr>
      <vt:lpstr>Signal Words </vt:lpstr>
      <vt:lpstr>Signal Words</vt:lpstr>
      <vt:lpstr>Identify Main Idea, Major and Minor Details: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mariam.ali</dc:creator>
  <cp:lastModifiedBy>Saad Ahmad</cp:lastModifiedBy>
  <cp:revision>30</cp:revision>
  <dcterms:created xsi:type="dcterms:W3CDTF">2018-09-03T10:24:44Z</dcterms:created>
  <dcterms:modified xsi:type="dcterms:W3CDTF">2021-06-30T12:01:45Z</dcterms:modified>
</cp:coreProperties>
</file>