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0C88BF-FB3F-4C86-B9A4-92C4E4677BA1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959B5-7F26-42FD-B9E8-0C77A65D0433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0B3EB-CA7A-4C57-8E46-9E06E7C3B01A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CF023-440E-4708-BD74-79F13D911C1A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A8A3F6BF-050A-4E7D-B9E2-1E7E7AB67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EB83E331-31C4-4F7B-8CF1-DDBF05C3E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CDC5E50-D2EB-4D45-BC6B-C93A7D09E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88469023-1B54-4560-A5C6-293180BC3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71EB9E8E-04ED-4A8F-8033-1A7523EB3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59ACBCAD-F850-4789-B6D4-BC608C4F9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04F869-6BDE-4C47-B957-DC9483BC7553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27D191-E35A-48F2-870B-DBA9A4872954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73BC11-AD60-4CEF-B803-95A45A406EAC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EC0BEB-574A-4F6E-886A-6FCE51774A4E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018128-5A06-422C-8250-AD77F60A2E07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11298E-0D5F-431C-B19A-80654A85BDF0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4CC0978E-E5E5-4934-9D7B-545F3E59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9BCC2-9C8B-4263-8901-335083B2E09F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C2ABE7A5-7C15-4188-AD5A-D4E8721A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E0EC4936-DFF5-4DAF-AA22-7506CAAA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7DD26F42-C063-4014-ABEF-E8C025EEE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7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9C8DEFAF-04CC-49B4-9758-A6F2C068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C5982-6433-4804-93D4-74F74EBAD313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6874F47-4FEA-4088-A7BE-C9055A71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70813B30-FCCF-4C5A-ABEA-E85714BD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1D416-EA6E-4103-A246-10EABB64B1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2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BC320AE-1E37-4EC0-B4D4-28ED7DF1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129F8-D867-40E4-98D9-10B139268E0C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FF3038C-4DBE-4D3C-933E-80E9A07A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283E7B5-56DA-4E4B-83EA-11AF34A3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B8B75-3009-4986-8AE8-90CADBAAB7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35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C11AC2C3-E285-431C-B89D-6F111EC0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162FAFF-93BB-4937-B2F5-A368E6C282EC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78941E70-D185-49B6-9192-5E3F43971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44CADC-6E88-4E9A-8AC7-E09E6A9A1B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B48736F0-8A71-4FE8-A581-5CA0E81548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D3F83-D3F9-4154-B58A-8A82AD565FCF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DAE2-291C-48D2-939D-FA63B5A25A5A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18AD1-E879-49A3-8CD7-133B56661726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2A106-5DAC-407A-89EF-EAEB2B4B4004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226708CC-BB0E-4E6D-8C23-F778F1E93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22716CE1-C675-4A78-8D2C-04D27F7D5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6CB883CE-6067-476B-BD4A-5307F1949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97600C0-EE17-4117-A956-E64B2DA60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845634EE-B715-4679-A376-479F738F8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166B62-680B-4DEB-87AA-92E2EA44C13F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781242-FF2D-4215-BD4A-80765598A580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C38999-4240-47E6-A50F-44B354A6995F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36C805-66E9-488C-93D5-8FB4FB78BA12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651C46-D411-4E4D-96E8-38887FE50B4F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DD42A7-EF45-4759-A51F-293087EE17E0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D20F4DE5-E184-445B-8A8C-F8414118F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44E70AC-8746-4F4F-B209-4D1AF4F6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8D017-4D7E-479D-B865-2AF4A48B0F84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F244821-BCB7-41E7-BE24-3F395A67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1875817-321F-489B-9668-423E7403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48096268-5710-4616-ABD7-E66713D43C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953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8F1E3253-E725-4B07-BCFC-8906C935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659CB-3983-4411-B563-C76791D3B1EB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F49B254-6E6D-476A-831A-E9376F97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609B1A26-C812-4158-AB11-0FB43061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0897D-A574-4D5E-8F37-EF91DC6905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83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F220BB98-F610-4AED-8F58-D4ED16D8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7F5D5-86FC-45AE-B43F-4094796C308A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F08489B-8E22-4D41-81C3-DE30ABD3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F77C2258-7CD1-471E-B344-76E793BB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C3EC6-310C-40CC-8FA2-17D656EFD5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08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16DF76FA-6E19-463F-B62C-3A5C0F93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38DE077-0622-4828-90C9-4C9A513E6F0F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17E9A88-E565-4AD8-A9EA-DDE6FBDD5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EEC6B3-E590-498A-BE21-8FB24953CA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48FA48B-1690-41EA-8763-BDF7849024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2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889A33F8-E0D5-4288-B5FC-2C2494A7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112BB-9C47-4F42-94E3-CCDE518D2D37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41ED5-A97E-49B3-BA8A-308DF531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F9545EDF-95DB-43F1-A6CD-A5807494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74534-365F-48CB-A4A7-D8CEAC8F3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24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E446A32D-062B-43B0-AEF6-06E973C42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FC9A5B2B-BB2B-4113-AECD-2E29CAEEF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E8B94FF9-6DB3-4DD6-92A6-3950378E5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9A22B9FF-3E61-4E8A-8EC2-30EB23A59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DA261-4FFC-44FB-8925-0EBEBDA724F1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9CB0739B-6354-481E-9BBC-D3606FC16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85052A-6921-48D2-9B72-D97CB4DE1C20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C1F611DB-8483-4BEF-BA53-BB76D325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C4030EF-23C2-44AA-B535-1317CA619824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7D2EF8EE-CA53-4C07-A4A7-C3B858B8BA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853462-7EB4-4E8C-AF8A-396700BCEC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16CEFCDF-8647-4448-A8EA-D020BFADA4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9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BEE55A2-7C03-49D0-923C-3023233BD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6DB8BB-AB63-4AB5-A58E-42FFDB12D027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4D64DD71-E5B6-4460-9FBB-48B96D89A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74610D-3CC9-409A-A036-9B44BDB537C2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79B58973-6401-44DE-8FCC-483F3F311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CB53FB9-43EB-442F-9E18-89BAB4206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79F25BE-4FC0-432C-B14C-372CBA8EC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A7711351-07B7-4D2E-A1A8-4CD1A02A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4A1BE7B-C5A8-43DB-B277-4230FFD59648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18860BD2-C489-4D8F-8998-7A0A767352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9645F1-896A-4FF7-9AEF-A181031BDC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798F67BA-DEA9-4C01-946D-C561B264D6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0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073FC09B-C996-4F72-94E3-7101624A2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343D9D3B-C84F-4F10-AE55-5A3C6F15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3D4D8277-7E27-4620-BE42-9F55694B6E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AA4559F-8A98-4F8E-BE10-6F30C6C5B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88BC94-B8D3-474C-BE5F-09D0441B366F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3D2C2-3907-4049-A4BB-C5D5EDA24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442166B6-8FA0-4E51-A008-644D9A48C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2B8E1ECF-E4D9-4E38-B32A-2ECBFC134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16F0A7-E9C4-4228-AEDA-7026514DAC89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39151D81-69D3-41FD-BEAE-EF63D5316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5C5AE6-DD84-4409-A736-175421CC42D1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D806320-9852-438E-847A-6A361C613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09034C31-5F53-45FD-8D0B-8B34D56AAE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46" r:id="rId4"/>
    <p:sldLayoutId id="2147483747" r:id="rId5"/>
    <p:sldLayoutId id="2147483754" r:id="rId6"/>
    <p:sldLayoutId id="2147483748" r:id="rId7"/>
    <p:sldLayoutId id="2147483755" r:id="rId8"/>
    <p:sldLayoutId id="2147483756" r:id="rId9"/>
    <p:sldLayoutId id="2147483749" r:id="rId10"/>
    <p:sldLayoutId id="21474837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C67F-ED31-43A8-838B-A2E45421E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“Organizational Patterns”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E63AB70C-D3FA-4B42-96A3-6FF5420E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algn="ctr" eaLnBrk="1" hangingPunct="1"/>
            <a:r>
              <a:rPr lang="en-US" altLang="en-US"/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9D3C-427B-4B8B-A78A-8B02E3EB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E3A96E0A-B3B0-4CCA-A174-5F159869220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22425"/>
            <a:ext cx="7467600" cy="4829175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50AC-E486-4745-AAC1-C2959C77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4. Comparison/contrast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88F908E-A2B6-483E-AAFF-9909593B8B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Compare similarities and contrast differences</a:t>
            </a:r>
          </a:p>
          <a:p>
            <a:pPr eaLnBrk="1" hangingPunct="1"/>
            <a:r>
              <a:rPr lang="en-US" altLang="en-US"/>
              <a:t>For example, if you are writing a sales brochure, you might want to present your potential client alternatives regarding services, personnel, timetables, and fee structures.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D5B-4808-4B3C-921A-B6BD2F4A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D7405BEB-3E91-4D6B-9501-A65C67EC13C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525" y="914400"/>
            <a:ext cx="6540500" cy="5559425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F8BA-DC8D-4BA3-8877-C55E5E3B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Problem/Solution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C6D99DD-3AC4-4B05-918B-5E01F6645F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Every proposal and sales letter is problem/solution oriented</a:t>
            </a:r>
          </a:p>
          <a:p>
            <a:r>
              <a:rPr lang="en-US" altLang="en-US"/>
              <a:t>Proposing a solution to an existing problem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4EA9-3EE4-4139-A2AA-54EAEFF6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72B781D6-6511-4BEF-9FCB-53C15BDF14F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19200"/>
            <a:ext cx="8664575" cy="403860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5C09-1F86-4353-8143-DE048C4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83BC6E0D-C992-43DB-A113-09100046793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608138"/>
            <a:ext cx="7239000" cy="485775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B827-1FDB-4980-BA49-5B0AC2D5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Organization: Logical Relation in the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DDEA-3F3D-428D-8F83-43C54E057C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If you are clear, concise, and accurate, but no one can follow your train of thoughts because your text rambles, you still have not communicated effectively.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The link between clear, logical organization and effective communication is powerful, both for the "sender" and the "receiver." 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 It provides focus and direction as the writer composes the document, which helps to ensure that the stated purpose is fulfilled.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 For the reader, clear organization greatly enhances the ease with which one can understand and remember the information being presented.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 People seek out patterns to help make sense of information.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BCFD-9394-4EF1-BB6D-C072ADF1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Patterns of Organization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C478D90-F97D-429A-9889-BBDFF2B0C5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Spatial Order</a:t>
            </a:r>
          </a:p>
          <a:p>
            <a:pPr eaLnBrk="1" hangingPunct="1"/>
            <a:r>
              <a:rPr lang="en-US" altLang="en-US"/>
              <a:t>Chronological Order</a:t>
            </a:r>
          </a:p>
          <a:p>
            <a:pPr eaLnBrk="1" hangingPunct="1"/>
            <a:r>
              <a:rPr lang="en-US" altLang="en-US"/>
              <a:t>Order of Importance</a:t>
            </a:r>
          </a:p>
          <a:p>
            <a:pPr eaLnBrk="1" hangingPunct="1"/>
            <a:r>
              <a:rPr lang="en-US" altLang="en-US"/>
              <a:t>Comparison/ Contrast</a:t>
            </a:r>
          </a:p>
          <a:p>
            <a:pPr eaLnBrk="1" hangingPunct="1"/>
            <a:r>
              <a:rPr lang="en-US" altLang="en-US"/>
              <a:t>Problem/Solution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0B5E-7BF4-4FF1-AB96-477CF5B5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1. Spatial Order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3D91B4C-DA7F-44C2-8F30-A1B270919C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Text organized spatially if you are writing to describe the parts of a machine or a plot of ground. </a:t>
            </a:r>
          </a:p>
          <a:p>
            <a:pPr eaLnBrk="1" hangingPunct="1"/>
            <a:r>
              <a:rPr lang="en-US" altLang="en-US"/>
              <a:t>Describe what you see in order of space: left to right, top to bottom, inside to outside, or clockwise.</a:t>
            </a:r>
          </a:p>
          <a:p>
            <a:pPr eaLnBrk="1" hangingPunct="1"/>
            <a:r>
              <a:rPr lang="en-US" altLang="en-US"/>
              <a:t>Spatial sequence helps reader visualize what you see and, therefore, better understand the physical qualities of the subject matter.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1F3F-B0E7-40B3-AB28-C0A5FDE9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Example of Spatial text</a:t>
            </a: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643CB407-3E6E-4F7F-B1D7-07001CDE591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590800"/>
            <a:ext cx="7439025" cy="150495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41A8-D77F-489E-A166-1D6F03D5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Chronological Order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7258B0E-4490-4859-88CF-636FC3811C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Chronological refers to time period</a:t>
            </a:r>
          </a:p>
          <a:p>
            <a:pPr eaLnBrk="1" hangingPunct="1"/>
            <a:r>
              <a:rPr lang="en-US" altLang="en-US"/>
              <a:t>Reference to specific times or dates</a:t>
            </a:r>
          </a:p>
          <a:p>
            <a:pPr eaLnBrk="1" hangingPunct="1"/>
            <a:r>
              <a:rPr lang="en-US" altLang="en-US"/>
              <a:t>Includes </a:t>
            </a:r>
            <a:r>
              <a:rPr lang="en-US" altLang="en-US" b="1"/>
              <a:t>transition words</a:t>
            </a:r>
            <a:r>
              <a:rPr lang="en-US" altLang="en-US"/>
              <a:t> such as </a:t>
            </a:r>
            <a:r>
              <a:rPr lang="en-US" altLang="en-US" i="1"/>
              <a:t>first, then, </a:t>
            </a:r>
            <a:r>
              <a:rPr lang="en-US" altLang="en-US"/>
              <a:t>and </a:t>
            </a:r>
            <a:r>
              <a:rPr lang="en-US" altLang="en-US" i="1"/>
              <a:t>last</a:t>
            </a:r>
            <a:r>
              <a:rPr lang="en-US" altLang="en-US"/>
              <a:t> to indicate the passage of time</a:t>
            </a:r>
          </a:p>
          <a:p>
            <a:pPr eaLnBrk="1" hangingPunct="1"/>
            <a:r>
              <a:rPr lang="en-US" altLang="en-US"/>
              <a:t>Each main section of information represents a particular period of time, and the sub-points contained within each main section refer to significant events that occurred within that time frame.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6E09-29D6-4EE2-9D25-079843A0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Example of Text Showing Chronological Order</a:t>
            </a:r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2AF8CF02-B185-491F-87BD-AFE1E4B1E742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250" y="3317875"/>
            <a:ext cx="7429500" cy="1438275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9A67-CB62-42BB-B3E3-9BED0805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3. Order of Importance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575512C-0FD9-4A6C-8CE0-FE2267B767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Your page of text is like real estate. Certain areas of the page are more important that others.</a:t>
            </a:r>
          </a:p>
          <a:p>
            <a:pPr eaLnBrk="1" hangingPunct="1"/>
            <a:r>
              <a:rPr lang="en-US" altLang="en-US"/>
              <a:t>Arranged according to their order of importance </a:t>
            </a:r>
          </a:p>
          <a:p>
            <a:pPr eaLnBrk="1" hangingPunct="1"/>
            <a:r>
              <a:rPr lang="en-US" altLang="en-US"/>
              <a:t>Writers may begin with most important supporting points and end with the least important. </a:t>
            </a:r>
          </a:p>
          <a:p>
            <a:pPr eaLnBrk="1" hangingPunct="1"/>
            <a:r>
              <a:rPr lang="en-US" altLang="en-US"/>
              <a:t>Some may begin with least important and end with the most important, allowing them to build a high point, or climax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AF69-91B5-49D7-9BFB-6E405B2D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Example of Text According to Order of Importance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200219E-3AF5-4B27-B304-59895AD58EC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Several considerations should influence your choice of a career. </a:t>
            </a:r>
            <a:r>
              <a:rPr lang="en-US" altLang="en-US" b="1"/>
              <a:t>First,</a:t>
            </a:r>
            <a:r>
              <a:rPr lang="en-US" altLang="en-US"/>
              <a:t> you should choose a career that will provide the lifestyle you want. If living in an expensive house and driving a big car are your goals, you should decide to be a schoolteacher or an engineer. Although it is possible to make a good living in these professions, most teachers and engineers make rather modest salaries, especially at the beginning of their careers. </a:t>
            </a:r>
            <a:r>
              <a:rPr lang="en-US" altLang="en-US" b="1"/>
              <a:t>Second, and more important, </a:t>
            </a:r>
            <a:r>
              <a:rPr lang="en-US" altLang="en-US"/>
              <a:t>you should choose a career for which you have an aptitude. Even though you may love art, if you have no talent as an artist, you will not be successful. </a:t>
            </a:r>
            <a:r>
              <a:rPr lang="en-US" altLang="en-US" b="1"/>
              <a:t>Finally, and most important,</a:t>
            </a:r>
            <a:r>
              <a:rPr lang="en-US" altLang="en-US"/>
              <a:t> you should choose a career you will enjoy.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1426</TotalTime>
  <Words>564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Wingdings</vt:lpstr>
      <vt:lpstr>Wingdings 2</vt:lpstr>
      <vt:lpstr>Calibri</vt:lpstr>
      <vt:lpstr>Oriel</vt:lpstr>
      <vt:lpstr>“Organizational Patterns”</vt:lpstr>
      <vt:lpstr>Organization: Logical Relation in the Text</vt:lpstr>
      <vt:lpstr>Patterns of Organization</vt:lpstr>
      <vt:lpstr>1. Spatial Order</vt:lpstr>
      <vt:lpstr>Example of Spatial text</vt:lpstr>
      <vt:lpstr>Chronological Order</vt:lpstr>
      <vt:lpstr>Example of Text Showing Chronological Order</vt:lpstr>
      <vt:lpstr>3. Order of Importance</vt:lpstr>
      <vt:lpstr>Example of Text According to Order of Importance</vt:lpstr>
      <vt:lpstr> </vt:lpstr>
      <vt:lpstr>4. Comparison/contrast</vt:lpstr>
      <vt:lpstr> </vt:lpstr>
      <vt:lpstr>Problem/Solution</vt:lpstr>
      <vt:lpstr> 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mariam.ali</dc:creator>
  <cp:lastModifiedBy>Saad Ahmad</cp:lastModifiedBy>
  <cp:revision>6</cp:revision>
  <dcterms:created xsi:type="dcterms:W3CDTF">2019-02-19T09:08:14Z</dcterms:created>
  <dcterms:modified xsi:type="dcterms:W3CDTF">2021-06-30T12:03:54Z</dcterms:modified>
</cp:coreProperties>
</file>