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77" d="100"/>
          <a:sy n="77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ADE95-68FF-412A-AA0B-6360C15446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C871F-942A-4E21-920C-F0443B29EE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74D386-A192-4031-AB25-12585D288F1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B13983-82CE-4D33-BACC-C5B507394A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54273A0-F5BD-461A-BD82-20306A772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2029-9340-4191-93C9-3A9E514D38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BB63-4E84-458F-A3BC-9D5758651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C69CC8-16D6-4C5D-9F18-72B2B3CFD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0C2E6D-0535-420E-9ACE-18F64439630D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D84C9-D029-4874-9FC2-35F574181986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47E2B-2032-4EA4-AF85-92989598206D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47F00-EDB6-48D8-8F0D-F3AA4905B5B3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4C2B3AB-3B23-4BE0-A0B0-60617BAD6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E003AB3A-F330-42A5-B67A-BCD28A16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EB21BF2-C18C-4D89-A104-13F2C74AC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FF7500F-6459-41CB-8C35-7B34B409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8CC014F-40D5-4D77-BB68-B318E5D7C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D629BDF-D10C-4437-9134-60565F5FB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17C44-3C10-4CB5-8A78-DF139975FAB5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B680D2-54B1-4BB1-ABBA-1648CC1349D8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554A7B-6CB8-41FB-9EC4-2241E5CE9CF0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8ABF50-B70E-4C5D-B233-94C7E91C5833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DFD93D-9C13-419B-A300-F59CE8BA0BB5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0FB062-1752-44D4-8696-ED6B2FDAA03A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7F4EEB52-25EB-429B-BF18-DFEB3BEF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74CA9-5516-4F0E-B90D-D360761F15E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D956EBFB-A636-4DEC-B22C-DC3B4A97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F4D95B63-B102-4684-B879-44DD23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DEDD633-2DAE-4105-AF8B-97D93FD93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36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286870C-0DCF-4B14-9D1E-563DC1D7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A6144-20C6-4027-9406-F7B6B240FA52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747927-6266-45FA-BDE8-A13CE393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CF432B8-1533-4E8D-BEC1-D8A4F039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D8521-F356-433F-9F1E-EB4428D07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78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7D0829E-BCB4-4B33-9F6D-75C68DA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53259-EC0C-49B6-A294-9BD1A9CFBE9A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B5EB1F1-81B7-4C15-8D16-B992F87A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E233EAA-B209-4A32-B452-F83F12D7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DED9-8565-498B-A445-07EB37C07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8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F55AD40F-8A2C-4E8F-8386-96D7019E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5606BA-E8AE-4EAE-B7EC-16387488B7CA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31931EF1-6264-4509-9FCE-4C4DA3D06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95C0D-8121-490E-B4FB-543A062394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70104371-45F6-4B70-AF2B-9C4F8CE249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74CD84-E22A-40F2-8BAE-B03D7B8A57E1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92F21-88E5-4683-9494-0084F746510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41D05-943A-4AA2-94D9-45CFA602ADB0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96971-50EB-444C-B7C3-D45D923EF50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ED6C35AA-073C-459D-8368-237E30D31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36FDE71-B1BE-494D-9FBD-19E038A90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6320EA3-E541-4896-8BC9-C7DE3C5C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AAE6887-43BF-44AA-9FF4-44AABED55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A2D8ED2-5F52-413C-9C07-55AA2BA74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DDD7A5-E3F6-4E22-8BFC-74967E79444E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0D665B-5875-4B5F-B5AF-0D047D71BCE2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FB62E5-7E2A-41DE-89A8-BB01B44DC9A8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CFA218-C50C-4867-A860-A68861A34A58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A92823-E443-4EF3-A4CD-36085A189354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928266-25AD-416F-A822-A4B93A724485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CDB4C080-F6CE-4927-A585-A5C5E7F5D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C74993C-3C4A-4837-8086-A6A059FF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758C0-E073-44A4-BABE-36333A709525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4DDB5B8-746C-452A-8E6A-76B63B04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9ED5CA5-AB3C-49A2-BB5F-EFF32DE3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15E95C7-79A3-439D-91F9-9925A53AD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471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202EB58-994E-4FD6-A980-A347B075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E3088-DAE3-47A2-A89D-E1DE10AC305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304F80-A120-4230-9F34-D70C301E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805621B-8252-45AE-8215-755348D9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92CD1-6D5D-4896-8F8F-22386135B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1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A22F8916-1A94-42D7-B379-54F9FA7B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36954-8F7D-42D5-944C-57DAC0D4D673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71A3C16-1E78-4192-9259-2475678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537DC8EC-7772-44A0-8666-6D1A1862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4EDCF-D6B6-40CA-9231-DE1CC913A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83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8CCEC040-6872-40C6-ACF1-C1BDB597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DE5715-DA29-4B14-9F77-3C73B88CDE8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6770E50-C60B-4BAF-A157-9FBE3D4555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AF0512-9316-4ABB-8C6E-4C6B585992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FD8DD3-0FD4-4625-9E19-B1084351EE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E9648B1-39C9-48AE-BB36-7EAD5EE2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FE3B5-1DAF-49D2-AF16-7DA345D0C69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6797C-4EAE-4FF2-BB31-7C77196E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926ED9E4-44F0-440B-875A-58B19505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8738E-93FF-4E8F-92C3-F505639F25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BE030B2-D3E3-4CBC-B617-695EAE8B6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0AFE40-4727-481F-9403-53534234D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1C8BF9A0-1960-4B7A-9EC0-5AD7AD038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5CDFE36-02B6-4357-8320-8DCC0603F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F8D2F-42C8-4D56-BF94-006CA063264C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521A4C0-705E-4DF8-92B0-E0B016540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1C624D-2FA8-455A-87A2-D53B91A9085D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23C394AE-29D8-45C2-AB0C-76DA9521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18A66F3-3BFD-45F6-8737-70100AC21347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DED1F549-03D2-41C5-8047-8BD7147BB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396993-4DCD-4D7F-82BF-1474535054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0AE5E7EC-5760-4F18-A940-294E020438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0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9345FDA-8222-4843-A71F-8B435B471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6417BB-360F-4D36-9E93-1457BEBE3C23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10E667B-3384-4CF9-9514-4C92C5694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B8871-21C0-4093-865D-51AF43F5AECA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B69AD96-B61B-4811-91F7-28F90D55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FE693AA-63E3-4966-860C-1E0E741A9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863B5F7-9585-4877-8783-269A7B734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4B51ECE4-CB49-4E51-996D-A0D6AB72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36E6EA5-9413-418E-AFC2-62DD2FDD48DE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C36BAC5A-A794-48DE-8FE5-E49280305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231721-9F01-4FA6-91F8-EF16FBB3B16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2551B3DD-D519-4DE8-B551-DDE31FCB53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2C238D2-2703-4786-A566-646C594E9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D3FB9856-B255-4198-87BA-244F301C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C2171C80-750F-4113-A16C-C977F8BEFF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F57B912-35B8-4C62-B4D3-9D4A6B3A6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5F8775-98B5-4172-8EA2-C31281423332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EB26-0638-47B2-870E-D828D1734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D16173F-A8D8-4408-BB71-BB06644B7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5CC4A323-7DB6-4C88-B442-B019A54E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C91CF-6495-41D2-A232-8542BC468C3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AEFAE690-8F1B-4000-B452-3B3DA94B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8FE20A-3531-498E-BD7E-F6F5FB92EA7C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7A11C9B-C490-4007-B081-A5E031824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00F46550-8EEB-46FB-B7F3-F151DB4F1E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1" r:id="rId4"/>
    <p:sldLayoutId id="2147483832" r:id="rId5"/>
    <p:sldLayoutId id="2147483839" r:id="rId6"/>
    <p:sldLayoutId id="2147483833" r:id="rId7"/>
    <p:sldLayoutId id="2147483840" r:id="rId8"/>
    <p:sldLayoutId id="2147483841" r:id="rId9"/>
    <p:sldLayoutId id="2147483834" r:id="rId10"/>
    <p:sldLayoutId id="21474838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AD0-9337-4E38-B8C5-D1640A38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“Critical Analysis”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D3D21080-6C3D-4B06-A69A-0F47E9EC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algn="ctr" eaLnBrk="1" hangingPunct="1"/>
            <a:r>
              <a:rPr lang="en-US" altLang="en-US"/>
              <a:t>English Composition</a:t>
            </a:r>
          </a:p>
          <a:p>
            <a:pPr algn="ctr" eaLnBrk="1" hangingPunct="1"/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DB-330F-480B-A1BF-A7A5B939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Examples…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9E8D4E5-81D1-46EF-9663-10C5F77F59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 analysis may look at whether the work is:</a:t>
            </a:r>
          </a:p>
          <a:p>
            <a:pPr lvl="1"/>
            <a:r>
              <a:rPr lang="en-US" altLang="en-US"/>
              <a:t>focused, understandable, persuasive, clear, informative </a:t>
            </a:r>
          </a:p>
          <a:p>
            <a:pPr lvl="1"/>
            <a:r>
              <a:rPr lang="en-US" altLang="en-US"/>
              <a:t>original, exciting, interesting, well-written</a:t>
            </a:r>
          </a:p>
          <a:p>
            <a:pPr lvl="1"/>
            <a:r>
              <a:rPr lang="en-US" altLang="en-US"/>
              <a:t>directed at the appropriate audience, meeting the purpose</a:t>
            </a:r>
          </a:p>
          <a:p>
            <a:pPr lvl="1"/>
            <a:r>
              <a:rPr lang="en-US" altLang="en-US"/>
              <a:t>well researched, with appropriate conclusions, and more…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18AC-116D-40E0-8A5F-3F6FB7D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Conclusion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769FAB5-E466-4A74-99BE-8CDF703A3E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restate your thesis in new words</a:t>
            </a:r>
          </a:p>
          <a:p>
            <a:r>
              <a:rPr lang="en-US" altLang="en-US"/>
              <a:t>summarize your main ideas if possible with new and stronger words</a:t>
            </a:r>
          </a:p>
          <a:p>
            <a:r>
              <a:rPr lang="en-US" altLang="en-US"/>
              <a:t>include a call to action for your reader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DAE7-FAB7-4071-891A-6C0986CA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Examples…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4373F59-409D-43CC-8A54-7F6D7C4919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You must read this book because …</a:t>
            </a:r>
          </a:p>
          <a:p>
            <a:r>
              <a:rPr lang="en-US" altLang="en-US"/>
              <a:t>This article is not useful because…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C0F-AB32-419C-873A-65479606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Remember!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942A53A-B19B-4A34-A326-67DFC8BF49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Avoid introducing your ideas by stating "I think" or "in my opinion." Keep the focus on the subject of your analysis, not on yourself. Identifying your opinions weakens them.</a:t>
            </a:r>
          </a:p>
          <a:p>
            <a:r>
              <a:rPr lang="en-US" altLang="en-US"/>
              <a:t>Always introduce the work. Do not assume that because your reader knows what you are writing about, you do not need to mention the work's title.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380-A19A-4BF2-992E-F4F35EBD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Do: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84DDF66-3BE4-4682-B485-23A6521338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Select a long report of your choice and critically analyze it.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8AE-FC6C-4215-B838-C2A8EE2D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Critical Analysis?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E855C47-9760-41A1-85A6-AC6BB277A8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In a critical analysis essay, you systematically evaluate a work’s effectiveness including what it does well and what it does poorly. It can be used to discuss a book, article or even a film. You must read the piece carefully and may need to look up terms or concepts you are unfamiliar with or research related reading prior to writing your essay.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0242-FD67-4AF6-A086-8703D534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EAE591F-6018-4237-9C21-0677E7ECDB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6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8000"/>
              <a:t>What to Include in Your Critical Analysis?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091B-7A4E-48BC-810B-3887C0B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C430109C-0976-44F2-838F-CF7DA0A5B5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State the title of the work, the author’s name and the date of publication(if available)</a:t>
            </a:r>
          </a:p>
          <a:p>
            <a:r>
              <a:rPr lang="en-US" altLang="en-US"/>
              <a:t>Outline main ideas of the work and identify the author’s thesis</a:t>
            </a:r>
          </a:p>
          <a:p>
            <a:r>
              <a:rPr lang="en-US" altLang="en-US"/>
              <a:t>Consult a dictionary or encyclopedia to understand the material that is unfamiliar to you</a:t>
            </a:r>
          </a:p>
          <a:p>
            <a:r>
              <a:rPr lang="en-US" altLang="en-US"/>
              <a:t>Identify the purpose of the writer </a:t>
            </a:r>
          </a:p>
          <a:p>
            <a:r>
              <a:rPr lang="en-US" altLang="en-US"/>
              <a:t>State your own thesis statement and your main idea about the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B2F1-EF13-4CDA-AC62-96E68F0B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Examples…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96144A01-AC00-4CAB-83A2-F9831EC953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 novella, The Metamorphosis, by Frank Kafka is an excellent story because the author…</a:t>
            </a:r>
          </a:p>
          <a:p>
            <a:r>
              <a:rPr lang="en-US" altLang="en-US"/>
              <a:t>The article “Narratives of Intercultural Transformation” by Ingrid Adams is informative and insightful because the author…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AD70-75FC-42F5-A485-1EA69A4C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D7D1C09-CC3A-448D-B438-4AD7C31AC6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briefly outline the main ideas of the book, article or film</a:t>
            </a:r>
          </a:p>
          <a:p>
            <a:r>
              <a:rPr lang="en-US" altLang="en-US"/>
              <a:t>should involve who, what, where, when, why and how</a:t>
            </a:r>
          </a:p>
          <a:p>
            <a:r>
              <a:rPr lang="en-US" altLang="en-US"/>
              <a:t>you may also choose to discuss the structure, style or point of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3255-7A1F-44E1-9381-9853690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Examples…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86F9FC0-C0DD-49CB-ABAB-E2487C426F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This book is about…</a:t>
            </a:r>
          </a:p>
          <a:p>
            <a:r>
              <a:rPr lang="en-US" altLang="en-US"/>
              <a:t>The author argues that… </a:t>
            </a:r>
          </a:p>
          <a:p>
            <a:r>
              <a:rPr lang="en-US" altLang="en-US"/>
              <a:t>The setting is… </a:t>
            </a:r>
          </a:p>
          <a:p>
            <a:r>
              <a:rPr lang="en-US" altLang="en-US"/>
              <a:t>The research was… </a:t>
            </a:r>
          </a:p>
          <a:p>
            <a:r>
              <a:rPr lang="en-US" altLang="en-US"/>
              <a:t>The main character… </a:t>
            </a:r>
          </a:p>
          <a:p>
            <a:r>
              <a:rPr lang="en-US" altLang="en-US"/>
              <a:t>The main points are… </a:t>
            </a:r>
          </a:p>
          <a:p>
            <a:r>
              <a:rPr lang="en-US" altLang="en-US"/>
              <a:t>The theme is… </a:t>
            </a:r>
          </a:p>
          <a:p>
            <a:r>
              <a:rPr lang="en-US" altLang="en-US"/>
              <a:t>The authors conclude…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01A3-3861-4E5E-BDD2-F990D4B4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83A3395-8D7F-4C8E-B5B0-8D2C1F71B9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Determine the purpose which could be</a:t>
            </a:r>
          </a:p>
          <a:p>
            <a:pPr lvl="1"/>
            <a:r>
              <a:rPr lang="en-US" altLang="en-US"/>
              <a:t>To inform with factual material</a:t>
            </a:r>
          </a:p>
          <a:p>
            <a:pPr lvl="1"/>
            <a:r>
              <a:rPr lang="en-US" altLang="en-US"/>
              <a:t>To persuade with appeal to reason or emotions</a:t>
            </a:r>
          </a:p>
          <a:p>
            <a:pPr lvl="1"/>
            <a:r>
              <a:rPr lang="en-US" altLang="en-US"/>
              <a:t>To entertain (to affect people's emotions)</a:t>
            </a:r>
          </a:p>
          <a:p>
            <a:r>
              <a:rPr lang="en-US" altLang="en-US"/>
              <a:t>critically state what you like and do not like about the book, article or film</a:t>
            </a:r>
          </a:p>
          <a:p>
            <a:r>
              <a:rPr lang="en-US" altLang="en-US"/>
              <a:t>explain your ideas with specific examples from the book, article or film</a:t>
            </a:r>
          </a:p>
          <a:p>
            <a:r>
              <a:rPr lang="en-US" altLang="en-US"/>
              <a:t>assess whether the author has achieved their intended 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BC5A-8117-460D-AC11-4D47E66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FA5EBE3-4DD9-4164-B86A-85E6C3EC79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If the purpose is to inform, has the material been presented clearly, accurately, with order and coherence?</a:t>
            </a:r>
          </a:p>
          <a:p>
            <a:r>
              <a:rPr lang="en-US" altLang="en-US"/>
              <a:t>If the purpose is to persuade, look for evidence, logical reasoning, contrary evidence</a:t>
            </a:r>
          </a:p>
          <a:p>
            <a:r>
              <a:rPr lang="en-US" altLang="en-US"/>
              <a:t>If the purpose was to entertain, determine how emotions are affected: does it make you laugh, cry, angry? Why did it affect you?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1482</TotalTime>
  <Words>574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Calibri</vt:lpstr>
      <vt:lpstr>Oriel</vt:lpstr>
      <vt:lpstr>“Critical Analysis”</vt:lpstr>
      <vt:lpstr>What is Critical Analysis?</vt:lpstr>
      <vt:lpstr> </vt:lpstr>
      <vt:lpstr>Introduction</vt:lpstr>
      <vt:lpstr>Examples…</vt:lpstr>
      <vt:lpstr>Summary</vt:lpstr>
      <vt:lpstr>Examples…</vt:lpstr>
      <vt:lpstr>Analysis</vt:lpstr>
      <vt:lpstr> </vt:lpstr>
      <vt:lpstr>Examples…</vt:lpstr>
      <vt:lpstr>Conclusion</vt:lpstr>
      <vt:lpstr>Examples…</vt:lpstr>
      <vt:lpstr>Remember!</vt:lpstr>
      <vt:lpstr>To Do: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32</cp:revision>
  <dcterms:created xsi:type="dcterms:W3CDTF">2018-09-03T10:24:44Z</dcterms:created>
  <dcterms:modified xsi:type="dcterms:W3CDTF">2021-06-30T12:05:20Z</dcterms:modified>
</cp:coreProperties>
</file>