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>
      <p:cViewPr varScale="1">
        <p:scale>
          <a:sx n="77" d="100"/>
          <a:sy n="77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04B140-AE58-4136-87C0-C0F241E39C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077B1-3A7C-4965-8789-9A7283F7EF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A0A54C-3C19-4AAB-B478-CC28C945D6D4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20342DD-EF0A-4F3C-AA56-0FB20B906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E1EE3B-2346-4504-8AB2-C761E4A0F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BF4E4-AF0A-4F1D-8899-E3B2EFDB5E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851F-8798-47FD-91E3-AC0ADF4B4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A5C8E2C-C024-4077-91EA-F7C65FCA5A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D1D07-6959-4696-8292-4A819E37308B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5C95E-6EE6-486F-848B-ABF0E976FD0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13EA0-E579-4A9F-8708-3C6CFD3C9DA9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8B03B-AFCF-4CF1-8C93-D9920865060D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D1E8AB6-1EBA-442A-B72A-06988C86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A522FC4-29AA-4C4F-8FAA-49843D925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9D8F8B3-7864-4225-9737-C234D1679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91C5B01-3A3A-4212-AF48-3AF13A262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3338E535-1BFC-40B1-A85B-2EC2C0835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B0A1B425-3FAC-4BE0-B90D-9488DC1A6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270DC-D8DA-47AF-A8AA-7DAF394D0406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EF4B8E-84BD-45EF-B1A3-41FAE7CA4D22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8E2C90-9E1B-45D7-92A8-C1469E93F004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7D949A-ED37-44F9-BB2C-5E43C0BE88D1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246207-A594-4CAF-BF97-596DB80F91F6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CD5A6B-7B1E-4D1D-AA32-AC17AD32795A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CF4ADB87-7CD1-4044-8BE2-4953021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1618E-F9CD-4866-A10D-68411856124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26E98E73-1C70-4464-A7CF-143ED21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7610B2F9-AF61-4700-938F-32CE3F90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D421702-4D69-4E25-B086-857FE45E2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28CE7BC-3514-45ED-B458-8D2F89CE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9A825-4140-4443-9DEC-1D73CD10781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1F0BBAA-FD9D-4661-BE2D-EED8A84F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97E99E-2895-46A9-81B3-092D22B3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A7855-EA0D-4EEC-A957-80E0B6829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4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6F3A3FCF-7BDA-4D7C-92F1-9C3059C3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52C1-27FA-4366-BC12-5EE71FAA7FA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D5C8D93-2C04-44D7-887E-E76B6E14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749E0DB-B8A2-49F6-89EB-4011928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F4E1C-E47B-4F86-B9E1-6D1150DAE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1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A8029A09-6AE5-4BBE-825F-F2E5A830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383A58-3ED3-4F8A-B1E2-6FD301242A8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CCA8E8E-5EAA-439B-96B5-3D2B4F6CB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BF5D56-AB5B-46EF-8607-D504F055D1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1380279D-A847-451C-B48B-BA86547890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2522B-00DF-4479-AF09-A3FD7AC8EE81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A1CC1-CEFD-415C-B248-39C8D4B6418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84B1-31A2-438B-AD39-88AEA37E3589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EDC01-8DFD-42CE-B6B9-8642125A8AB8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A96B724F-5C43-44FA-AA57-3EAFED7A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B696F77F-D9A7-4E06-983C-9DEAFC917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62EED33-1FBC-40C2-87A2-6633BD71F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C7D11B5-CEC5-46BF-B2D2-6A96968AB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3853395-FAF7-46AD-8171-1047B7C64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D396D-5765-4BA2-A619-10F496279E90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1D4FB1-043A-4629-92DF-FA47F4ED7D4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BFA1EE-D966-4CF7-8B1D-DE97CE86BFD2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8FB5D-7C24-411A-8C12-168CADC74614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959029-AC52-410B-A2CB-1DA1F598C240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6099E3-733D-4C52-8C97-251053B234FB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13FBB4-E23B-45CE-BF34-46CC9EDF6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C0050F-A8D2-46C9-A858-81EB121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88A0A-8A21-474B-B874-4AD5B3EB8C85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21CF5D4-F0F6-4A82-8116-3F72325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A613AB0-7122-4338-B00B-5F044472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77521D70-A4DC-437E-85C5-507DE1175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09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8EC3791-E34E-4875-B23C-FE67343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0BC3-CF54-4672-A93F-E5FBB89CC6F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F9181C-2865-4813-9438-51F457C5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A41044A-D6FD-4A94-94AC-3D0C5553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3CF87-4417-461C-BEA1-4F018CF37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AAED76E8-B048-4877-B71A-1D5A909E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E366-37B5-4807-A99F-90B0BDCD64EC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AF8D27E-3C71-4892-A933-166A5206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916C80E6-7EF3-419A-B74C-AF4CAB7F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D8733-D492-470E-8896-9B7A683DF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42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2657A81E-B7C4-4972-94DC-F4BD235D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3A1700-89DE-4384-88AB-5FAE00480CB2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E94201E-B743-4081-AFCF-F755CA4A6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3A38A-919F-40CD-82C8-1B4D2BC10C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EECC3A7-25A2-45C9-88A4-965C1D348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7A13918B-BF55-4493-9824-C0E58986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52B7F-6256-4778-87AE-919CFD2573B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3982D-2A53-4877-A9CB-7DDF69D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74048E26-E110-449D-9E80-5CAB7EEF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84A02-D1A2-40BF-A7A6-658E64DD5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A39F8F1C-7D84-48CF-95A0-4531BA4C7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7BA4A61-C11F-4A82-A931-527920D4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61625EB-1E74-459E-8919-8B32F1505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203166A-4DB2-4D0C-95E6-545E908C8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78421-9D7D-4DF8-B375-7A489FBE780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CFCEB17-A70A-47CA-B9E2-DFA87DB4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4292B2-F46B-4937-BE42-8FCACBB89DA8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2393A171-083D-4102-9665-35058C7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39C0B53-35A8-4E2B-98F4-73109D535202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3498EDFD-0278-48DE-8849-7DD6EDC6D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1FCB0-6769-49D6-8C78-BDDCC26C57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B8A4CE0C-85C5-4A14-B426-1275F6FEC9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2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BF71A3D-FE10-40D5-B44F-6AC8A8AE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DCE4F6-00B8-4308-B6CD-C4691A4F452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7F557AE-25CA-4362-BD45-F5BF10046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E28CC-2099-4AD0-95A4-F04AFAB1543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9BDA10EF-A3C2-4CBD-9BFD-78156E6BE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CC61AF7-FA4F-4BA6-B4CA-AE13058F2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0E208B8-E941-4DE0-B845-CEE7DB576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26823EBC-E17F-41C7-92D1-A842ED36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618DBD-98BE-4E75-A4AA-674DF4597FB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EB6F91AB-C5E6-456A-A525-A49FF6535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361A6D-BFD8-4876-9504-1FB54D3769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F0639C7A-F979-4978-887B-6372E13FD8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C4DB93D-3898-4B61-8B6A-35B2E605E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DCA53B47-04BF-4A36-8961-DB6D88F1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88589503-CD0D-4C05-9281-BC8133C93B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0BBA0E8-0827-44A1-A4C2-47E50431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677847-214F-450D-828B-D41EDAF9B2B8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4F81F-B969-45FE-872B-969EE26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F528FAB-DE71-42C5-AEAC-3384054E8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59269AFA-0810-454E-9761-8231DD468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598BF-EAA9-4998-9E24-492EE1F7DC5F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2512C91-50C2-408C-9EEE-F149E71A5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BF253A-CDB0-4A98-A3E1-32676AF3270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A7E21FF-8A7B-4882-AE18-C93DAA8D9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738A18B0-FC78-4C5B-8E08-C2C95EE84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7" r:id="rId4"/>
    <p:sldLayoutId id="2147483798" r:id="rId5"/>
    <p:sldLayoutId id="2147483805" r:id="rId6"/>
    <p:sldLayoutId id="2147483799" r:id="rId7"/>
    <p:sldLayoutId id="2147483806" r:id="rId8"/>
    <p:sldLayoutId id="2147483807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08CA-15B6-4B0C-AB02-EBAACBDD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“Parts of Essay”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BDFBE2B9-BF3F-44AD-AAF9-C876AF14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English Composition &amp; Comprehension </a:t>
            </a:r>
          </a:p>
          <a:p>
            <a:pPr eaLnBrk="1" hangingPunct="1"/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8973-7013-448C-93D8-9F7F71E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9219" name="Content Placeholder 4" descr="slide_12.jpg">
            <a:extLst>
              <a:ext uri="{FF2B5EF4-FFF2-40B4-BE49-F238E27FC236}">
                <a16:creationId xmlns:a16="http://schemas.microsoft.com/office/drawing/2014/main" id="{C62CAF39-C668-4DE0-A7AE-1808F54EFC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838200"/>
            <a:ext cx="6497638" cy="487362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E84-3976-4F28-99BD-63EA64E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Parts of Essay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0F08182-83FB-4584-B6ED-0E9113BF72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An essay is only as good as its introduction. An introduction must be followed by a number of pieces of evidence (the ‘body of the essay’). The evidence must lead to conclusion.</a:t>
            </a:r>
          </a:p>
          <a:p>
            <a:pPr lvl="1"/>
            <a:r>
              <a:rPr lang="en-US" altLang="en-US"/>
              <a:t>Introduction</a:t>
            </a:r>
          </a:p>
          <a:p>
            <a:pPr lvl="1"/>
            <a:r>
              <a:rPr lang="en-US" altLang="en-US"/>
              <a:t>Body</a:t>
            </a:r>
          </a:p>
          <a:p>
            <a:pPr lvl="1"/>
            <a:r>
              <a:rPr lang="en-US" altLang="en-US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36F-B2FE-40D6-ACCC-D08F9321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C7C82C1-998F-4556-A72E-6E37746D26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Its important to get the opening statement right. It can be achieved by including:</a:t>
            </a:r>
          </a:p>
          <a:p>
            <a:pPr lvl="1"/>
            <a:r>
              <a:rPr lang="en-US" altLang="en-US"/>
              <a:t>What you are going to write about</a:t>
            </a:r>
          </a:p>
          <a:p>
            <a:pPr lvl="1"/>
            <a:r>
              <a:rPr lang="en-US" altLang="en-US"/>
              <a:t>Which sources you will call upon to support your argument </a:t>
            </a:r>
          </a:p>
          <a:p>
            <a:pPr lvl="1"/>
            <a:r>
              <a:rPr lang="en-US" altLang="en-US"/>
              <a:t>A brief statement of what you hope to demonstrate</a:t>
            </a:r>
          </a:p>
          <a:p>
            <a:endParaRPr lang="en-US" altLang="en-US"/>
          </a:p>
          <a:p>
            <a:r>
              <a:rPr lang="en-US" altLang="en-US"/>
              <a:t>A METAPHOR FOR INTRODUCTION:</a:t>
            </a:r>
          </a:p>
          <a:p>
            <a:pPr lvl="1"/>
            <a:r>
              <a:rPr lang="en-US" altLang="en-US"/>
              <a:t>Pull the rabbit out of the hat right at the beginning</a:t>
            </a:r>
          </a:p>
          <a:p>
            <a:pPr lvl="1"/>
            <a:r>
              <a:rPr lang="en-US" altLang="en-US"/>
              <a:t>Show your reader the rabbit so you can spend the rest of the essay describing your ‘common burrowing rodent’.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1DC5-1566-42CF-B73E-BA865310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8A9D449-2473-45B9-9BB5-80079077E1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7467600" cy="4873625"/>
          </a:xfrm>
        </p:spPr>
        <p:txBody>
          <a:bodyPr/>
          <a:lstStyle/>
          <a:p>
            <a:r>
              <a:rPr lang="en-US" altLang="en-US"/>
              <a:t>THINK ABOUT YOUR READER</a:t>
            </a:r>
          </a:p>
          <a:p>
            <a:pPr lvl="1"/>
            <a:r>
              <a:rPr lang="en-US" altLang="en-US"/>
              <a:t>There is nothing more frustrating than trying to understand why this or that has been mentioned in the essay without first knowing where the argument is going.</a:t>
            </a:r>
          </a:p>
          <a:p>
            <a:pPr lvl="1"/>
            <a:r>
              <a:rPr lang="en-US" altLang="en-US"/>
              <a:t>You would not buy a car or a computer without first finding out about its specifications. You need to know what it can do before you shell out your hard-earned cash.</a:t>
            </a:r>
          </a:p>
          <a:p>
            <a:pPr lvl="1"/>
            <a:r>
              <a:rPr lang="en-US" altLang="en-US"/>
              <a:t>Imagine the introduction is the advertising brochure for your essay. In it you must give all the information that will help your reader buy your argument.</a:t>
            </a:r>
          </a:p>
          <a:p>
            <a:pPr lvl="1"/>
            <a:r>
              <a:rPr lang="en-US" altLang="en-US"/>
              <a:t>The brochure, like the introduction, is not the argument itself, but must say what the argument is going to be, and why it is a good argument. </a:t>
            </a:r>
            <a:r>
              <a:rPr lang="en-US" altLang="en-US" b="1"/>
              <a:t>The introduction must say why the argument is worth believing. 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3679-B084-4DE2-BD56-F3741DD0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Body of the Essay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3B47DF6-0D23-422D-A943-34980F8557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625"/>
          </a:xfrm>
        </p:spPr>
        <p:txBody>
          <a:bodyPr/>
          <a:lstStyle/>
          <a:p>
            <a:r>
              <a:rPr lang="en-US" altLang="en-US"/>
              <a:t>If you have written a good introduction, the main part of your essay will not be so hard. It will fill in the details of the brochure you laid out in the introduction.</a:t>
            </a:r>
          </a:p>
          <a:p>
            <a:r>
              <a:rPr lang="en-US" altLang="en-US"/>
              <a:t>WHAT SHOULD EACH PARAGRAH CONTAIN</a:t>
            </a:r>
          </a:p>
          <a:p>
            <a:pPr lvl="1"/>
            <a:r>
              <a:rPr lang="en-US" altLang="en-US"/>
              <a:t>Present some evidence </a:t>
            </a:r>
          </a:p>
          <a:p>
            <a:pPr lvl="1"/>
            <a:r>
              <a:rPr lang="en-US" altLang="en-US"/>
              <a:t>Say where the evidence came from (context)</a:t>
            </a:r>
          </a:p>
          <a:p>
            <a:pPr lvl="1"/>
            <a:r>
              <a:rPr lang="en-US" altLang="en-US"/>
              <a:t>Say why that evidence is part of this argument (comment)</a:t>
            </a:r>
          </a:p>
          <a:p>
            <a:r>
              <a:rPr lang="en-US" altLang="en-US"/>
              <a:t>WHAT IS EVIDENCE?</a:t>
            </a:r>
          </a:p>
          <a:p>
            <a:pPr lvl="1"/>
            <a:r>
              <a:rPr lang="en-US" altLang="en-US"/>
              <a:t>Quotation from a book</a:t>
            </a:r>
          </a:p>
          <a:p>
            <a:pPr lvl="1"/>
            <a:r>
              <a:rPr lang="en-US" altLang="en-US"/>
              <a:t>Data from an experiment</a:t>
            </a:r>
          </a:p>
          <a:p>
            <a:pPr lvl="1"/>
            <a:r>
              <a:rPr lang="en-US" altLang="en-US"/>
              <a:t>Observation of some other type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9A80-40EA-426C-B660-7C04D0DB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Conclusion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65853CB-19CB-44DE-B7CA-985CF87CEB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Restates that the preceding argument is valid</a:t>
            </a:r>
          </a:p>
          <a:p>
            <a:r>
              <a:rPr lang="en-US" altLang="en-US"/>
              <a:t>Repeats the introduction in a brief way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2563</TotalTime>
  <Words>375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Wingdings</vt:lpstr>
      <vt:lpstr>Wingdings 2</vt:lpstr>
      <vt:lpstr>Calibri</vt:lpstr>
      <vt:lpstr>Oriel</vt:lpstr>
      <vt:lpstr>“Parts of Essay”</vt:lpstr>
      <vt:lpstr> </vt:lpstr>
      <vt:lpstr>Parts of Essay</vt:lpstr>
      <vt:lpstr>Introduction</vt:lpstr>
      <vt:lpstr> </vt:lpstr>
      <vt:lpstr>Body of the Essay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28</cp:revision>
  <dcterms:created xsi:type="dcterms:W3CDTF">2018-09-03T10:24:44Z</dcterms:created>
  <dcterms:modified xsi:type="dcterms:W3CDTF">2021-06-30T12:02:52Z</dcterms:modified>
</cp:coreProperties>
</file>