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</p:sldMasterIdLst>
  <p:notesMasterIdLst>
    <p:notesMasterId r:id="rId2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1325562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 rot="5400000">
            <a:off x="3371880" y="3200370"/>
            <a:ext cx="630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00" cy="4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 rot="5400000">
            <a:off x="3350163" y="3200370"/>
            <a:ext cx="630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 rtl="0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 rtl="0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 rtl="0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 rot="5400000">
            <a:off x="4541850" y="2362189"/>
            <a:ext cx="58515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 rot="5400000">
            <a:off x="1754250" y="303150"/>
            <a:ext cx="4873500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1339850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9CE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9CE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1141412" y="0"/>
            <a:ext cx="230100" cy="6858000"/>
          </a:xfrm>
          <a:prstGeom prst="rect">
            <a:avLst/>
          </a:prstGeom>
          <a:solidFill>
            <a:srgbClr val="FFEDE8">
              <a:alpha val="7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>
                <a:alpha val="7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" name="Google Shape;11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8">
                <a:alpha val="827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" name="Google Shape;12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" name="Google Shape;13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3AE">
                <a:alpha val="8157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" name="Google Shape;14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309687" y="4867275"/>
            <a:ext cx="6414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90612" y="5500687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663700" y="5788025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05000" y="4495800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325562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" name="Google Shape;41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81;p9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3" name="Google Shape;83;p9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9CE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9CE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1141412" y="0"/>
            <a:ext cx="230100" cy="6858000"/>
          </a:xfrm>
          <a:prstGeom prst="rect">
            <a:avLst/>
          </a:prstGeom>
          <a:solidFill>
            <a:srgbClr val="FFEDE8">
              <a:alpha val="7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>
                <a:alpha val="7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" name="Google Shape;101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8">
                <a:alpha val="827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Google Shape;102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3AE">
                <a:alpha val="8157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5" name="Google Shape;105;p1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323975" y="4867275"/>
            <a:ext cx="6429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090612" y="5500687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1663700" y="5791200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879600" y="4479925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1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1339850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7" name="Google Shape;127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7" name="Google Shape;147;p15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Google Shape;162;p17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" name="Google Shape;164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“BRAINSTORMING </a:t>
            </a:r>
            <a:b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</a:t>
            </a:r>
            <a:b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ESSAY”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English Composition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Department of Computer Science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/>
        </p:nvSpPr>
        <p:spPr>
          <a:xfrm>
            <a:off x="1371600" y="685800"/>
            <a:ext cx="7086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Four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Listing or Bulleting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list of terms/ideas/concepts about the topic. Create multiple lists depending on the purpose.</a:t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1371600" y="4267200"/>
            <a:ext cx="6248400" cy="24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Warming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Toxic fumes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SUVs/Cars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Extinction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Belief/Disbelief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Kyoto Agreement</a:t>
            </a:r>
            <a:endParaRPr/>
          </a:p>
        </p:txBody>
      </p:sp>
      <p:grpSp>
        <p:nvGrpSpPr>
          <p:cNvPr id="290" name="Google Shape;290;p28"/>
          <p:cNvGrpSpPr/>
          <p:nvPr/>
        </p:nvGrpSpPr>
        <p:grpSpPr>
          <a:xfrm>
            <a:off x="1524000" y="4514850"/>
            <a:ext cx="2952750" cy="1828800"/>
            <a:chOff x="960" y="2844"/>
            <a:chExt cx="1860" cy="1152"/>
          </a:xfrm>
        </p:grpSpPr>
        <p:sp>
          <p:nvSpPr>
            <p:cNvPr id="291" name="Google Shape;291;p28"/>
            <p:cNvSpPr/>
            <p:nvPr/>
          </p:nvSpPr>
          <p:spPr>
            <a:xfrm>
              <a:off x="960" y="3696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28"/>
            <p:cNvCxnSpPr/>
            <p:nvPr/>
          </p:nvCxnSpPr>
          <p:spPr>
            <a:xfrm rot="10800000" flipH="1">
              <a:off x="1920" y="2844"/>
              <a:ext cx="9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3" name="Google Shape;293;p28"/>
          <p:cNvSpPr txBox="1"/>
          <p:nvPr/>
        </p:nvSpPr>
        <p:spPr>
          <a:xfrm>
            <a:off x="4114800" y="4267200"/>
            <a:ext cx="23622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Belief/Disbelief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Scientists disagree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American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China/USA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occurrence or abnormal event?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/>
        </p:nvSpPr>
        <p:spPr>
          <a:xfrm>
            <a:off x="152400" y="685800"/>
            <a:ext cx="6172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Five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Venn Diagram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1219200" y="3124200"/>
            <a:ext cx="64008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two circles that connect, like this: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two topics above the circles.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Brainstorm about the topics – what do they have in common and what is unique about each one.</a:t>
            </a:r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>
            <a:off x="5779050" y="2118868"/>
            <a:ext cx="2717251" cy="1824484"/>
            <a:chOff x="3640" y="1335"/>
            <a:chExt cx="1712" cy="1149"/>
          </a:xfrm>
        </p:grpSpPr>
        <p:sp>
          <p:nvSpPr>
            <p:cNvPr id="303" name="Google Shape;303;p29"/>
            <p:cNvSpPr/>
            <p:nvPr/>
          </p:nvSpPr>
          <p:spPr>
            <a:xfrm>
              <a:off x="364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12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20640055">
              <a:off x="3640" y="1335"/>
              <a:ext cx="590" cy="295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fromWordArt="1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 dirty="0">
                  <a:solidFill>
                    <a:schemeClr val="bg1"/>
                  </a:solidFill>
                  <a:latin typeface="Arial Black"/>
                </a:rPr>
                <a:t>Paris, France
</a:t>
              </a:r>
            </a:p>
          </p:txBody>
        </p:sp>
        <p:sp>
          <p:nvSpPr>
            <p:cNvPr id="306" name="Shape 306"/>
            <p:cNvSpPr/>
            <p:nvPr/>
          </p:nvSpPr>
          <p:spPr>
            <a:xfrm rot="932083">
              <a:off x="4720" y="1338"/>
              <a:ext cx="590" cy="296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fromWordArt="1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 dirty="0">
                  <a:solidFill>
                    <a:schemeClr val="bg1"/>
                  </a:solidFill>
                  <a:latin typeface="Arial Black"/>
                </a:rPr>
                <a:t>Paris, Texas
</a:t>
              </a:r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4272" y="18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Cities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Eiffel Tower</a:t>
              </a:r>
              <a:endParaRPr/>
            </a:p>
          </p:txBody>
        </p:sp>
        <p:sp>
          <p:nvSpPr>
            <p:cNvPr id="308" name="Google Shape;308;p29"/>
            <p:cNvSpPr txBox="1"/>
            <p:nvPr/>
          </p:nvSpPr>
          <p:spPr>
            <a:xfrm>
              <a:off x="3696" y="1824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Capital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Became Paris in 400 A.D.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francophone</a:t>
              </a:r>
              <a:endParaRPr/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4752" y="182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County seat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Anglophone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Founded in 1839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/>
        </p:nvSpPr>
        <p:spPr>
          <a:xfrm>
            <a:off x="1828800" y="685800"/>
            <a:ext cx="5638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Five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Venn Diagram</a:t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are writing a comparison or contrast essay.</a:t>
            </a:r>
            <a:endParaRPr/>
          </a:p>
        </p:txBody>
      </p:sp>
      <p:grpSp>
        <p:nvGrpSpPr>
          <p:cNvPr id="318" name="Google Shape;318;p30"/>
          <p:cNvGrpSpPr/>
          <p:nvPr/>
        </p:nvGrpSpPr>
        <p:grpSpPr>
          <a:xfrm>
            <a:off x="2540910" y="4043833"/>
            <a:ext cx="4023153" cy="2031461"/>
            <a:chOff x="3606" y="1307"/>
            <a:chExt cx="1746" cy="1177"/>
          </a:xfrm>
        </p:grpSpPr>
        <p:sp>
          <p:nvSpPr>
            <p:cNvPr id="319" name="Google Shape;319;p30"/>
            <p:cNvSpPr/>
            <p:nvPr/>
          </p:nvSpPr>
          <p:spPr>
            <a:xfrm>
              <a:off x="364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12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 rot="-959945">
              <a:off x="3628" y="1427"/>
              <a:ext cx="590" cy="240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fromWordArt="1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>
                  <a:latin typeface="Arial Black"/>
                </a:rPr>
                <a:t>Paris, France
</a:t>
              </a:r>
            </a:p>
          </p:txBody>
        </p:sp>
        <p:sp>
          <p:nvSpPr>
            <p:cNvPr id="322" name="Shape 322"/>
            <p:cNvSpPr/>
            <p:nvPr/>
          </p:nvSpPr>
          <p:spPr>
            <a:xfrm rot="1080035">
              <a:off x="4656" y="1392"/>
              <a:ext cx="590" cy="240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fromWordArt="1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>
                  <a:latin typeface="Arial Black"/>
                </a:rPr>
                <a:t>Paris, Texas
</a:t>
              </a:r>
            </a:p>
          </p:txBody>
        </p:sp>
        <p:sp>
          <p:nvSpPr>
            <p:cNvPr id="323" name="Google Shape;323;p30"/>
            <p:cNvSpPr txBox="1"/>
            <p:nvPr/>
          </p:nvSpPr>
          <p:spPr>
            <a:xfrm>
              <a:off x="4272" y="18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Cities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Eiffel Tower</a:t>
              </a:r>
              <a:endParaRPr/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3696" y="182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Capital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Became Paris in 400 A.D.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francophone</a:t>
              </a:r>
              <a:endParaRPr/>
            </a:p>
          </p:txBody>
        </p:sp>
        <p:sp>
          <p:nvSpPr>
            <p:cNvPr id="325" name="Google Shape;325;p30"/>
            <p:cNvSpPr txBox="1"/>
            <p:nvPr/>
          </p:nvSpPr>
          <p:spPr>
            <a:xfrm>
              <a:off x="4752" y="182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County seat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anglophone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Founded in 1839</a:t>
              </a:r>
              <a:endParaRPr/>
            </a:p>
          </p:txBody>
        </p:sp>
      </p:grpSp>
      <p:pic>
        <p:nvPicPr>
          <p:cNvPr id="326" name="Google Shape;326;p30" descr="MPj0401510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4038600"/>
            <a:ext cx="1573212" cy="2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 descr="tow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00" y="4038600"/>
            <a:ext cx="1771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/>
        </p:nvSpPr>
        <p:spPr>
          <a:xfrm>
            <a:off x="152400" y="685800"/>
            <a:ext cx="6248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Six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Tree Diagram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diagram has a central idea to which you add branches that focus on details.</a:t>
            </a:r>
            <a:endParaRPr/>
          </a:p>
        </p:txBody>
      </p:sp>
      <p:grpSp>
        <p:nvGrpSpPr>
          <p:cNvPr id="336" name="Google Shape;336;p31"/>
          <p:cNvGrpSpPr/>
          <p:nvPr/>
        </p:nvGrpSpPr>
        <p:grpSpPr>
          <a:xfrm>
            <a:off x="1581150" y="4419600"/>
            <a:ext cx="4762500" cy="952500"/>
            <a:chOff x="756" y="3120"/>
            <a:chExt cx="3000" cy="600"/>
          </a:xfrm>
        </p:grpSpPr>
        <p:cxnSp>
          <p:nvCxnSpPr>
            <p:cNvPr id="337" name="Google Shape;337;p31"/>
            <p:cNvCxnSpPr/>
            <p:nvPr/>
          </p:nvCxnSpPr>
          <p:spPr>
            <a:xfrm flipH="1">
              <a:off x="7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" name="Google Shape;338;p31"/>
            <p:cNvCxnSpPr/>
            <p:nvPr/>
          </p:nvCxnSpPr>
          <p:spPr>
            <a:xfrm>
              <a:off x="2256" y="3120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" name="Google Shape;339;p31"/>
            <p:cNvCxnSpPr/>
            <p:nvPr/>
          </p:nvCxnSpPr>
          <p:spPr>
            <a:xfrm>
              <a:off x="22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31"/>
          <p:cNvGrpSpPr/>
          <p:nvPr/>
        </p:nvGrpSpPr>
        <p:grpSpPr>
          <a:xfrm>
            <a:off x="971550" y="5257800"/>
            <a:ext cx="952500" cy="476250"/>
            <a:chOff x="612" y="3216"/>
            <a:chExt cx="600" cy="300"/>
          </a:xfrm>
        </p:grpSpPr>
        <p:grpSp>
          <p:nvGrpSpPr>
            <p:cNvPr id="341" name="Google Shape;341;p31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42" name="Google Shape;342;p31"/>
              <p:cNvCxnSpPr/>
              <p:nvPr/>
            </p:nvCxnSpPr>
            <p:spPr>
              <a:xfrm flipH="1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31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44" name="Google Shape;344;p31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45" name="Google Shape;345;p31"/>
          <p:cNvGrpSpPr/>
          <p:nvPr/>
        </p:nvGrpSpPr>
        <p:grpSpPr>
          <a:xfrm>
            <a:off x="6000750" y="5257800"/>
            <a:ext cx="952500" cy="476250"/>
            <a:chOff x="612" y="3216"/>
            <a:chExt cx="600" cy="300"/>
          </a:xfrm>
        </p:grpSpPr>
        <p:grpSp>
          <p:nvGrpSpPr>
            <p:cNvPr id="346" name="Google Shape;346;p31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47" name="Google Shape;347;p31"/>
              <p:cNvCxnSpPr/>
              <p:nvPr/>
            </p:nvCxnSpPr>
            <p:spPr>
              <a:xfrm flipH="1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31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49" name="Google Shape;349;p31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50" name="Google Shape;350;p31"/>
          <p:cNvGrpSpPr/>
          <p:nvPr/>
        </p:nvGrpSpPr>
        <p:grpSpPr>
          <a:xfrm>
            <a:off x="3486150" y="5410200"/>
            <a:ext cx="952500" cy="476250"/>
            <a:chOff x="612" y="3216"/>
            <a:chExt cx="600" cy="300"/>
          </a:xfrm>
        </p:grpSpPr>
        <p:grpSp>
          <p:nvGrpSpPr>
            <p:cNvPr id="351" name="Google Shape;351;p31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52" name="Google Shape;352;p31"/>
              <p:cNvCxnSpPr/>
              <p:nvPr/>
            </p:nvCxnSpPr>
            <p:spPr>
              <a:xfrm flipH="1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1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54" name="Google Shape;354;p31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Six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Tree Diagram</a:t>
            </a: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do you use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type of diagram is helpful in classification essays.</a:t>
            </a:r>
            <a:endParaRPr/>
          </a:p>
        </p:txBody>
      </p:sp>
      <p:grpSp>
        <p:nvGrpSpPr>
          <p:cNvPr id="362" name="Google Shape;362;p32"/>
          <p:cNvGrpSpPr/>
          <p:nvPr/>
        </p:nvGrpSpPr>
        <p:grpSpPr>
          <a:xfrm>
            <a:off x="1581150" y="4419600"/>
            <a:ext cx="4762500" cy="952500"/>
            <a:chOff x="756" y="3120"/>
            <a:chExt cx="3000" cy="600"/>
          </a:xfrm>
        </p:grpSpPr>
        <p:cxnSp>
          <p:nvCxnSpPr>
            <p:cNvPr id="363" name="Google Shape;363;p32"/>
            <p:cNvCxnSpPr/>
            <p:nvPr/>
          </p:nvCxnSpPr>
          <p:spPr>
            <a:xfrm flipH="1">
              <a:off x="7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32"/>
            <p:cNvCxnSpPr/>
            <p:nvPr/>
          </p:nvCxnSpPr>
          <p:spPr>
            <a:xfrm>
              <a:off x="2256" y="3120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" name="Google Shape;365;p32"/>
            <p:cNvCxnSpPr/>
            <p:nvPr/>
          </p:nvCxnSpPr>
          <p:spPr>
            <a:xfrm>
              <a:off x="22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6" name="Google Shape;366;p32"/>
          <p:cNvGrpSpPr/>
          <p:nvPr/>
        </p:nvGrpSpPr>
        <p:grpSpPr>
          <a:xfrm>
            <a:off x="971550" y="5257800"/>
            <a:ext cx="952500" cy="476250"/>
            <a:chOff x="612" y="3216"/>
            <a:chExt cx="600" cy="300"/>
          </a:xfrm>
        </p:grpSpPr>
        <p:grpSp>
          <p:nvGrpSpPr>
            <p:cNvPr id="367" name="Google Shape;367;p32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68" name="Google Shape;368;p32"/>
              <p:cNvCxnSpPr/>
              <p:nvPr/>
            </p:nvCxnSpPr>
            <p:spPr>
              <a:xfrm flipH="1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2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70" name="Google Shape;370;p32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32"/>
          <p:cNvGrpSpPr/>
          <p:nvPr/>
        </p:nvGrpSpPr>
        <p:grpSpPr>
          <a:xfrm>
            <a:off x="3486150" y="5486400"/>
            <a:ext cx="952500" cy="476250"/>
            <a:chOff x="612" y="3216"/>
            <a:chExt cx="600" cy="300"/>
          </a:xfrm>
        </p:grpSpPr>
        <p:grpSp>
          <p:nvGrpSpPr>
            <p:cNvPr id="372" name="Google Shape;372;p32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73" name="Google Shape;373;p32"/>
              <p:cNvCxnSpPr/>
              <p:nvPr/>
            </p:nvCxnSpPr>
            <p:spPr>
              <a:xfrm flipH="1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32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75" name="Google Shape;375;p32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76" name="Google Shape;376;p32"/>
          <p:cNvGrpSpPr/>
          <p:nvPr/>
        </p:nvGrpSpPr>
        <p:grpSpPr>
          <a:xfrm>
            <a:off x="5924550" y="5257800"/>
            <a:ext cx="952500" cy="476250"/>
            <a:chOff x="612" y="3216"/>
            <a:chExt cx="600" cy="300"/>
          </a:xfrm>
        </p:grpSpPr>
        <p:grpSp>
          <p:nvGrpSpPr>
            <p:cNvPr id="377" name="Google Shape;377;p32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78" name="Google Shape;378;p32"/>
              <p:cNvCxnSpPr/>
              <p:nvPr/>
            </p:nvCxnSpPr>
            <p:spPr>
              <a:xfrm flipH="1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2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80" name="Google Shape;380;p32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81" name="Google Shape;381;p32"/>
          <p:cNvSpPr txBox="1"/>
          <p:nvPr/>
        </p:nvSpPr>
        <p:spPr>
          <a:xfrm>
            <a:off x="2895600" y="4038600"/>
            <a:ext cx="220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838200" y="4876800"/>
            <a:ext cx="1295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5715000" y="4800600"/>
            <a:ext cx="1295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</a:t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3352800" y="5105400"/>
            <a:ext cx="1295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0" y="5791200"/>
            <a:ext cx="2819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Newspaper	magazine	booklet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5105400" y="5867400"/>
            <a:ext cx="2819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television	webpage	movie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2667000" y="6019800"/>
            <a:ext cx="2819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	mp3	cassette</a:t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1447800" y="6858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0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/>
        </p:nvSpPr>
        <p:spPr>
          <a:xfrm>
            <a:off x="152400" y="685800"/>
            <a:ext cx="5867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Seven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Act like a Journalist</a:t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the question words in English to explore the topic.</a:t>
            </a:r>
            <a:endParaRPr/>
          </a:p>
        </p:txBody>
      </p:sp>
      <p:sp>
        <p:nvSpPr>
          <p:cNvPr id="397" name="Google Shape;397;p33"/>
          <p:cNvSpPr txBox="1"/>
          <p:nvPr/>
        </p:nvSpPr>
        <p:spPr>
          <a:xfrm>
            <a:off x="838200" y="4267200"/>
            <a:ext cx="2667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Who? </a:t>
            </a:r>
            <a:endParaRPr/>
          </a:p>
        </p:txBody>
      </p:sp>
      <p:sp>
        <p:nvSpPr>
          <p:cNvPr id="398" name="Google Shape;398;p33"/>
          <p:cNvSpPr txBox="1"/>
          <p:nvPr/>
        </p:nvSpPr>
        <p:spPr>
          <a:xfrm>
            <a:off x="1371600" y="5410200"/>
            <a:ext cx="220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What? </a:t>
            </a:r>
            <a:endParaRPr/>
          </a:p>
        </p:txBody>
      </p:sp>
      <p:sp>
        <p:nvSpPr>
          <p:cNvPr id="399" name="Google Shape;399;p33"/>
          <p:cNvSpPr txBox="1"/>
          <p:nvPr/>
        </p:nvSpPr>
        <p:spPr>
          <a:xfrm>
            <a:off x="5334000" y="4876800"/>
            <a:ext cx="3200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When? </a:t>
            </a:r>
            <a:endParaRPr/>
          </a:p>
        </p:txBody>
      </p:sp>
      <p:sp>
        <p:nvSpPr>
          <p:cNvPr id="400" name="Google Shape;400;p33"/>
          <p:cNvSpPr txBox="1"/>
          <p:nvPr/>
        </p:nvSpPr>
        <p:spPr>
          <a:xfrm>
            <a:off x="228600" y="4953000"/>
            <a:ext cx="2667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Where? </a:t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5181600" y="4343400"/>
            <a:ext cx="1981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 </a:t>
            </a:r>
            <a:endParaRPr/>
          </a:p>
        </p:txBody>
      </p:sp>
      <p:sp>
        <p:nvSpPr>
          <p:cNvPr id="402" name="Google Shape;402;p33"/>
          <p:cNvSpPr txBox="1"/>
          <p:nvPr/>
        </p:nvSpPr>
        <p:spPr>
          <a:xfrm>
            <a:off x="4724400" y="5638800"/>
            <a:ext cx="312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 </a:t>
            </a:r>
            <a:endParaRPr/>
          </a:p>
        </p:txBody>
      </p:sp>
      <p:pic>
        <p:nvPicPr>
          <p:cNvPr id="403" name="Google Shape;403;p33" descr="MCDD00864_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4114800"/>
            <a:ext cx="2049462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822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822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22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644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466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22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288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11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22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/>
        </p:nvSpPr>
        <p:spPr>
          <a:xfrm>
            <a:off x="1828800" y="762000"/>
            <a:ext cx="5791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Seven</a:t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Act like a Journalist</a:t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useful?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this technique when you want to write a narrative.</a:t>
            </a:r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228600" y="4038600"/>
            <a:ext cx="8667750" cy="2114915"/>
            <a:chOff x="144" y="2544"/>
            <a:chExt cx="5460" cy="1332"/>
          </a:xfrm>
        </p:grpSpPr>
        <p:sp>
          <p:nvSpPr>
            <p:cNvPr id="413" name="Google Shape;413;p34"/>
            <p:cNvSpPr txBox="1"/>
            <p:nvPr/>
          </p:nvSpPr>
          <p:spPr>
            <a:xfrm>
              <a:off x="528" y="2688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Who? </a:t>
              </a:r>
              <a:endParaRPr/>
            </a:p>
          </p:txBody>
        </p:sp>
        <p:sp>
          <p:nvSpPr>
            <p:cNvPr id="414" name="Google Shape;414;p34"/>
            <p:cNvSpPr txBox="1"/>
            <p:nvPr/>
          </p:nvSpPr>
          <p:spPr>
            <a:xfrm>
              <a:off x="3504" y="3072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When? </a:t>
              </a:r>
              <a:endParaRPr/>
            </a:p>
          </p:txBody>
        </p:sp>
        <p:sp>
          <p:nvSpPr>
            <p:cNvPr id="415" name="Google Shape;415;p34"/>
            <p:cNvSpPr txBox="1"/>
            <p:nvPr/>
          </p:nvSpPr>
          <p:spPr>
            <a:xfrm>
              <a:off x="864" y="340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What? </a:t>
              </a:r>
              <a:endParaRPr/>
            </a:p>
          </p:txBody>
        </p:sp>
        <p:sp>
          <p:nvSpPr>
            <p:cNvPr id="416" name="Google Shape;416;p34"/>
            <p:cNvSpPr txBox="1"/>
            <p:nvPr/>
          </p:nvSpPr>
          <p:spPr>
            <a:xfrm>
              <a:off x="144" y="312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Where? </a:t>
              </a:r>
              <a:endParaRPr/>
            </a:p>
          </p:txBody>
        </p:sp>
        <p:sp>
          <p:nvSpPr>
            <p:cNvPr id="417" name="Google Shape;417;p34"/>
            <p:cNvSpPr txBox="1"/>
            <p:nvPr/>
          </p:nvSpPr>
          <p:spPr>
            <a:xfrm>
              <a:off x="3216" y="25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Why? </a:t>
              </a:r>
              <a:endParaRPr/>
            </a:p>
          </p:txBody>
        </p:sp>
        <p:sp>
          <p:nvSpPr>
            <p:cNvPr id="418" name="Google Shape;418;p34"/>
            <p:cNvSpPr txBox="1"/>
            <p:nvPr/>
          </p:nvSpPr>
          <p:spPr>
            <a:xfrm>
              <a:off x="2976" y="3552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How? </a:t>
              </a:r>
              <a:endParaRPr/>
            </a:p>
          </p:txBody>
        </p:sp>
        <p:pic>
          <p:nvPicPr>
            <p:cNvPr id="419" name="Google Shape;419;p34" descr="MCDD00864_0000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16" y="2544"/>
              <a:ext cx="1292" cy="13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/>
        </p:nvSpPr>
        <p:spPr>
          <a:xfrm>
            <a:off x="152400" y="685800"/>
            <a:ext cx="5791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425" name="Google Shape;425;p35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Eight</a:t>
            </a:r>
            <a:endParaRPr/>
          </a:p>
        </p:txBody>
      </p:sp>
      <p:sp>
        <p:nvSpPr>
          <p:cNvPr id="426" name="Google Shape;426;p35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T-Diagram</a:t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1219200" y="3124200"/>
            <a:ext cx="64008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a T shape, list a category that you want to compare or contrast about a specific topic or topics. Do this for a variety of categories.</a:t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28194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27432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35"/>
          <p:cNvGrpSpPr/>
          <p:nvPr/>
        </p:nvGrpSpPr>
        <p:grpSpPr>
          <a:xfrm>
            <a:off x="1828800" y="4495800"/>
            <a:ext cx="4762500" cy="1562100"/>
            <a:chOff x="1152" y="2832"/>
            <a:chExt cx="3000" cy="984"/>
          </a:xfrm>
        </p:grpSpPr>
        <p:cxnSp>
          <p:nvCxnSpPr>
            <p:cNvPr id="431" name="Google Shape;431;p35"/>
            <p:cNvCxnSpPr/>
            <p:nvPr/>
          </p:nvCxnSpPr>
          <p:spPr>
            <a:xfrm>
              <a:off x="1680" y="3216"/>
              <a:ext cx="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35"/>
            <p:cNvCxnSpPr/>
            <p:nvPr/>
          </p:nvCxnSpPr>
          <p:spPr>
            <a:xfrm>
              <a:off x="2640" y="3216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3" name="Google Shape;433;p35"/>
            <p:cNvSpPr txBox="1"/>
            <p:nvPr/>
          </p:nvSpPr>
          <p:spPr>
            <a:xfrm>
              <a:off x="1152" y="2832"/>
              <a:ext cx="30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Paris, France and Paris Texas</a:t>
              </a:r>
              <a:endParaRPr/>
            </a:p>
          </p:txBody>
        </p:sp>
        <p:sp>
          <p:nvSpPr>
            <p:cNvPr id="434" name="Google Shape;434;p35"/>
            <p:cNvSpPr txBox="1"/>
            <p:nvPr/>
          </p:nvSpPr>
          <p:spPr>
            <a:xfrm>
              <a:off x="2064" y="30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/>
            </a:p>
          </p:txBody>
        </p:sp>
        <p:sp>
          <p:nvSpPr>
            <p:cNvPr id="435" name="Google Shape;435;p35"/>
            <p:cNvSpPr txBox="1"/>
            <p:nvPr/>
          </p:nvSpPr>
          <p:spPr>
            <a:xfrm>
              <a:off x="172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France</a:t>
              </a:r>
              <a:endParaRPr/>
            </a:p>
          </p:txBody>
        </p:sp>
        <p:sp>
          <p:nvSpPr>
            <p:cNvPr id="436" name="Google Shape;436;p35"/>
            <p:cNvSpPr txBox="1"/>
            <p:nvPr/>
          </p:nvSpPr>
          <p:spPr>
            <a:xfrm>
              <a:off x="268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2736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 America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Texas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/>
        </p:nvSpPr>
        <p:spPr>
          <a:xfrm>
            <a:off x="1600200" y="685800"/>
            <a:ext cx="6019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443" name="Google Shape;443;p36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Eight</a:t>
            </a:r>
            <a:endParaRPr/>
          </a:p>
        </p:txBody>
      </p:sp>
      <p:sp>
        <p:nvSpPr>
          <p:cNvPr id="444" name="Google Shape;444;p36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T-Diagram</a:t>
            </a:r>
            <a:endParaRPr/>
          </a:p>
        </p:txBody>
      </p:sp>
      <p:sp>
        <p:nvSpPr>
          <p:cNvPr id="445" name="Google Shape;445;p36"/>
          <p:cNvSpPr txBox="1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useful?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technique helps when you are writing a contrast or comparison essay.</a:t>
            </a:r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28194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27432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6"/>
          <p:cNvGrpSpPr/>
          <p:nvPr/>
        </p:nvGrpSpPr>
        <p:grpSpPr>
          <a:xfrm>
            <a:off x="1828800" y="4495800"/>
            <a:ext cx="4762500" cy="1562100"/>
            <a:chOff x="1152" y="2832"/>
            <a:chExt cx="3000" cy="984"/>
          </a:xfrm>
        </p:grpSpPr>
        <p:cxnSp>
          <p:nvCxnSpPr>
            <p:cNvPr id="449" name="Google Shape;449;p36"/>
            <p:cNvCxnSpPr/>
            <p:nvPr/>
          </p:nvCxnSpPr>
          <p:spPr>
            <a:xfrm>
              <a:off x="1680" y="3216"/>
              <a:ext cx="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36"/>
            <p:cNvCxnSpPr/>
            <p:nvPr/>
          </p:nvCxnSpPr>
          <p:spPr>
            <a:xfrm>
              <a:off x="2640" y="3216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1" name="Google Shape;451;p36"/>
            <p:cNvSpPr txBox="1"/>
            <p:nvPr/>
          </p:nvSpPr>
          <p:spPr>
            <a:xfrm>
              <a:off x="1152" y="2832"/>
              <a:ext cx="30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Paris, France and Paris Texas</a:t>
              </a:r>
              <a:endParaRPr/>
            </a:p>
          </p:txBody>
        </p:sp>
        <p:sp>
          <p:nvSpPr>
            <p:cNvPr id="452" name="Google Shape;452;p36"/>
            <p:cNvSpPr txBox="1"/>
            <p:nvPr/>
          </p:nvSpPr>
          <p:spPr>
            <a:xfrm>
              <a:off x="2064" y="30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/>
            </a:p>
          </p:txBody>
        </p:sp>
        <p:sp>
          <p:nvSpPr>
            <p:cNvPr id="453" name="Google Shape;453;p36"/>
            <p:cNvSpPr txBox="1"/>
            <p:nvPr/>
          </p:nvSpPr>
          <p:spPr>
            <a:xfrm>
              <a:off x="172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France</a:t>
              </a:r>
              <a:endParaRPr/>
            </a:p>
          </p:txBody>
        </p:sp>
        <p:sp>
          <p:nvSpPr>
            <p:cNvPr id="454" name="Google Shape;454;p36"/>
            <p:cNvSpPr txBox="1"/>
            <p:nvPr/>
          </p:nvSpPr>
          <p:spPr>
            <a:xfrm>
              <a:off x="268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6"/>
            <p:cNvSpPr txBox="1"/>
            <p:nvPr/>
          </p:nvSpPr>
          <p:spPr>
            <a:xfrm>
              <a:off x="2736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 America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Texas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/>
        </p:nvSpPr>
        <p:spPr>
          <a:xfrm>
            <a:off x="152400" y="685800"/>
            <a:ext cx="5791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461" name="Google Shape;461;p37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Nine</a:t>
            </a:r>
            <a:endParaRPr/>
          </a:p>
        </p:txBody>
      </p:sp>
      <p:sp>
        <p:nvSpPr>
          <p:cNvPr id="462" name="Google Shape;462;p37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Spoke Diagram</a:t>
            </a:r>
            <a:endParaRPr/>
          </a:p>
        </p:txBody>
      </p:sp>
      <p:sp>
        <p:nvSpPr>
          <p:cNvPr id="463" name="Google Shape;463;p37"/>
          <p:cNvSpPr txBox="1"/>
          <p:nvPr/>
        </p:nvSpPr>
        <p:spPr>
          <a:xfrm>
            <a:off x="1219200" y="3124200"/>
            <a:ext cx="64008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the topic in a circle. Then think of about causes and effects.  Write these around the circle like spokes on a wheel.</a:t>
            </a: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>
            <a:off x="3276600" y="5029200"/>
            <a:ext cx="2057400" cy="628650"/>
            <a:chOff x="2064" y="3024"/>
            <a:chExt cx="1296" cy="396"/>
          </a:xfrm>
        </p:grpSpPr>
        <p:sp>
          <p:nvSpPr>
            <p:cNvPr id="465" name="Google Shape;465;p37"/>
            <p:cNvSpPr/>
            <p:nvPr/>
          </p:nvSpPr>
          <p:spPr>
            <a:xfrm>
              <a:off x="2064" y="3024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7"/>
            <p:cNvSpPr txBox="1"/>
            <p:nvPr/>
          </p:nvSpPr>
          <p:spPr>
            <a:xfrm>
              <a:off x="2160" y="312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Warming</a:t>
              </a:r>
              <a:endParaRPr/>
            </a:p>
          </p:txBody>
        </p:sp>
      </p:grpSp>
      <p:sp>
        <p:nvSpPr>
          <p:cNvPr id="467" name="Google Shape;467;p37"/>
          <p:cNvSpPr txBox="1"/>
          <p:nvPr/>
        </p:nvSpPr>
        <p:spPr>
          <a:xfrm>
            <a:off x="3048000" y="4114800"/>
            <a:ext cx="49530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people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cars/suvs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recycling  					chopping down trees</a:t>
            </a:r>
            <a:endParaRPr/>
          </a:p>
        </p:txBody>
      </p:sp>
      <p:grpSp>
        <p:nvGrpSpPr>
          <p:cNvPr id="468" name="Google Shape;468;p37"/>
          <p:cNvGrpSpPr/>
          <p:nvPr/>
        </p:nvGrpSpPr>
        <p:grpSpPr>
          <a:xfrm>
            <a:off x="2819400" y="4343400"/>
            <a:ext cx="5029200" cy="1085850"/>
            <a:chOff x="1776" y="2736"/>
            <a:chExt cx="3168" cy="684"/>
          </a:xfrm>
        </p:grpSpPr>
        <p:sp>
          <p:nvSpPr>
            <p:cNvPr id="469" name="Google Shape;469;p37"/>
            <p:cNvSpPr/>
            <p:nvPr/>
          </p:nvSpPr>
          <p:spPr>
            <a:xfrm>
              <a:off x="1776" y="297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024" y="273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976" y="297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744" y="3120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37"/>
            <p:cNvCxnSpPr/>
            <p:nvPr/>
          </p:nvCxnSpPr>
          <p:spPr>
            <a:xfrm>
              <a:off x="2640" y="3072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4" name="Google Shape;474;p37"/>
            <p:cNvCxnSpPr/>
            <p:nvPr/>
          </p:nvCxnSpPr>
          <p:spPr>
            <a:xfrm flipH="1">
              <a:off x="2772" y="283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5" name="Google Shape;475;p37"/>
            <p:cNvCxnSpPr/>
            <p:nvPr/>
          </p:nvCxnSpPr>
          <p:spPr>
            <a:xfrm rot="10800000">
              <a:off x="3108" y="316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" name="Google Shape;476;p37"/>
            <p:cNvCxnSpPr/>
            <p:nvPr/>
          </p:nvCxnSpPr>
          <p:spPr>
            <a:xfrm rot="10800000">
              <a:off x="3228" y="3312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77" name="Google Shape;477;p37"/>
          <p:cNvGrpSpPr/>
          <p:nvPr/>
        </p:nvGrpSpPr>
        <p:grpSpPr>
          <a:xfrm>
            <a:off x="1524000" y="5619750"/>
            <a:ext cx="4972050" cy="1447800"/>
            <a:chOff x="960" y="3540"/>
            <a:chExt cx="3132" cy="912"/>
          </a:xfrm>
        </p:grpSpPr>
        <p:sp>
          <p:nvSpPr>
            <p:cNvPr id="478" name="Google Shape;478;p37"/>
            <p:cNvSpPr txBox="1"/>
            <p:nvPr/>
          </p:nvSpPr>
          <p:spPr>
            <a:xfrm>
              <a:off x="1152" y="3552"/>
              <a:ext cx="27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Crazy weather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loss of polar ice caps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dying animals</a:t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960" y="3552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728" y="3840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592" y="4128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37"/>
            <p:cNvCxnSpPr/>
            <p:nvPr/>
          </p:nvCxnSpPr>
          <p:spPr>
            <a:xfrm>
              <a:off x="1536" y="3552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37"/>
            <p:cNvCxnSpPr/>
            <p:nvPr/>
          </p:nvCxnSpPr>
          <p:spPr>
            <a:xfrm>
              <a:off x="2832" y="3540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" name="Google Shape;484;p37"/>
            <p:cNvCxnSpPr/>
            <p:nvPr/>
          </p:nvCxnSpPr>
          <p:spPr>
            <a:xfrm rot="10800000">
              <a:off x="2988" y="3576"/>
              <a:ext cx="9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533400" y="5334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8800"/>
              <a:buFont typeface="Merriweather"/>
              <a:buNone/>
            </a:pPr>
            <a:r>
              <a:rPr lang="en-US" sz="8800" b="0" i="0" u="none">
                <a:solidFill>
                  <a:srgbClr val="0066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066800" y="2438400"/>
            <a:ext cx="24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066800" y="4418012"/>
            <a:ext cx="315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do we need it?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2819400" y="3429000"/>
            <a:ext cx="4191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219200" y="2895600"/>
            <a:ext cx="65532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1800" b="1" i="0" u="none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gathering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ideas from your brain onto paper.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lang="en-US" sz="1800" b="1" i="0" u="none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variety 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ideas and the use of your </a:t>
            </a:r>
            <a:r>
              <a:rPr lang="en-US" sz="1800" b="1" i="0" u="none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imagination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assist you in producing a lot of material with which to work.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219200" y="5029200"/>
            <a:ext cx="6553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the best way to collect your thoughts.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helpful for organization.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ensures only quality ideas are used in the essay.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/>
        </p:nvSpPr>
        <p:spPr>
          <a:xfrm>
            <a:off x="1676400" y="762000"/>
            <a:ext cx="5867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490" name="Google Shape;490;p38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Nine</a:t>
            </a:r>
            <a:endParaRPr/>
          </a:p>
        </p:txBody>
      </p:sp>
      <p:sp>
        <p:nvSpPr>
          <p:cNvPr id="491" name="Google Shape;491;p38"/>
          <p:cNvSpPr txBox="1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Spoke Diagram</a:t>
            </a:r>
            <a:endParaRPr/>
          </a:p>
        </p:txBody>
      </p:sp>
      <p:sp>
        <p:nvSpPr>
          <p:cNvPr id="492" name="Google Shape;492;p38"/>
          <p:cNvSpPr txBox="1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useful?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this technique when you want to explore cause and effect.</a:t>
            </a:r>
            <a:endParaRPr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1524000" y="3962400"/>
            <a:ext cx="6324599" cy="2952750"/>
            <a:chOff x="960" y="2592"/>
            <a:chExt cx="3984" cy="1860"/>
          </a:xfrm>
        </p:grpSpPr>
        <p:sp>
          <p:nvSpPr>
            <p:cNvPr id="494" name="Google Shape;494;p38"/>
            <p:cNvSpPr txBox="1"/>
            <p:nvPr/>
          </p:nvSpPr>
          <p:spPr>
            <a:xfrm>
              <a:off x="1920" y="2592"/>
              <a:ext cx="30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endPara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 many people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cars/suvs 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 </a:t>
              </a: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recycling  					chopping down trees</a:t>
              </a:r>
              <a:endParaRPr/>
            </a:p>
          </p:txBody>
        </p:sp>
        <p:grpSp>
          <p:nvGrpSpPr>
            <p:cNvPr id="495" name="Google Shape;495;p38"/>
            <p:cNvGrpSpPr/>
            <p:nvPr/>
          </p:nvGrpSpPr>
          <p:grpSpPr>
            <a:xfrm>
              <a:off x="960" y="2736"/>
              <a:ext cx="3984" cy="1716"/>
              <a:chOff x="960" y="2736"/>
              <a:chExt cx="3984" cy="1716"/>
            </a:xfrm>
          </p:grpSpPr>
          <p:grpSp>
            <p:nvGrpSpPr>
              <p:cNvPr id="496" name="Google Shape;496;p38"/>
              <p:cNvGrpSpPr/>
              <p:nvPr/>
            </p:nvGrpSpPr>
            <p:grpSpPr>
              <a:xfrm>
                <a:off x="2064" y="3168"/>
                <a:ext cx="1296" cy="396"/>
                <a:chOff x="2064" y="3024"/>
                <a:chExt cx="1296" cy="396"/>
              </a:xfrm>
            </p:grpSpPr>
            <p:sp>
              <p:nvSpPr>
                <p:cNvPr id="497" name="Google Shape;497;p38"/>
                <p:cNvSpPr/>
                <p:nvPr/>
              </p:nvSpPr>
              <p:spPr>
                <a:xfrm>
                  <a:off x="2064" y="3024"/>
                  <a:ext cx="12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38"/>
                <p:cNvSpPr txBox="1"/>
                <p:nvPr/>
              </p:nvSpPr>
              <p:spPr>
                <a:xfrm>
                  <a:off x="2160" y="3120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Global Warming</a:t>
                  </a:r>
                  <a:endParaRPr/>
                </a:p>
              </p:txBody>
            </p:sp>
          </p:grpSp>
          <p:grpSp>
            <p:nvGrpSpPr>
              <p:cNvPr id="499" name="Google Shape;499;p38"/>
              <p:cNvGrpSpPr/>
              <p:nvPr/>
            </p:nvGrpSpPr>
            <p:grpSpPr>
              <a:xfrm>
                <a:off x="1776" y="2736"/>
                <a:ext cx="3168" cy="684"/>
                <a:chOff x="1776" y="2736"/>
                <a:chExt cx="3168" cy="684"/>
              </a:xfrm>
            </p:grpSpPr>
            <p:sp>
              <p:nvSpPr>
                <p:cNvPr id="500" name="Google Shape;500;p38"/>
                <p:cNvSpPr/>
                <p:nvPr/>
              </p:nvSpPr>
              <p:spPr>
                <a:xfrm>
                  <a:off x="1776" y="2976"/>
                  <a:ext cx="9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38"/>
                <p:cNvSpPr/>
                <p:nvPr/>
              </p:nvSpPr>
              <p:spPr>
                <a:xfrm>
                  <a:off x="3024" y="2736"/>
                  <a:ext cx="9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38"/>
                <p:cNvSpPr/>
                <p:nvPr/>
              </p:nvSpPr>
              <p:spPr>
                <a:xfrm>
                  <a:off x="2976" y="2976"/>
                  <a:ext cx="9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38"/>
                <p:cNvSpPr/>
                <p:nvPr/>
              </p:nvSpPr>
              <p:spPr>
                <a:xfrm>
                  <a:off x="3744" y="3120"/>
                  <a:ext cx="12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4" name="Google Shape;504;p38"/>
                <p:cNvCxnSpPr/>
                <p:nvPr/>
              </p:nvCxnSpPr>
              <p:spPr>
                <a:xfrm>
                  <a:off x="2640" y="30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8"/>
                <p:cNvCxnSpPr/>
                <p:nvPr/>
              </p:nvCxnSpPr>
              <p:spPr>
                <a:xfrm flipH="1">
                  <a:off x="2772" y="2832"/>
                  <a:ext cx="300" cy="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38"/>
                <p:cNvCxnSpPr/>
                <p:nvPr/>
              </p:nvCxnSpPr>
              <p:spPr>
                <a:xfrm rot="10800000">
                  <a:off x="3108" y="3168"/>
                  <a:ext cx="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38"/>
                <p:cNvCxnSpPr/>
                <p:nvPr/>
              </p:nvCxnSpPr>
              <p:spPr>
                <a:xfrm rot="10800000">
                  <a:off x="3228" y="3312"/>
                  <a:ext cx="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8" name="Google Shape;508;p38"/>
              <p:cNvGrpSpPr/>
              <p:nvPr/>
            </p:nvGrpSpPr>
            <p:grpSpPr>
              <a:xfrm>
                <a:off x="960" y="3540"/>
                <a:ext cx="3132" cy="912"/>
                <a:chOff x="960" y="3540"/>
                <a:chExt cx="3132" cy="912"/>
              </a:xfrm>
            </p:grpSpPr>
            <p:sp>
              <p:nvSpPr>
                <p:cNvPr id="509" name="Google Shape;509;p38"/>
                <p:cNvSpPr txBox="1"/>
                <p:nvPr/>
              </p:nvSpPr>
              <p:spPr>
                <a:xfrm>
                  <a:off x="1152" y="3552"/>
                  <a:ext cx="2700" cy="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Crazy weather</a:t>
                  </a: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9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loss of polar ice caps</a:t>
                  </a: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/>
                </a:p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9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dying animals</a:t>
                  </a:r>
                  <a:endParaRPr/>
                </a:p>
              </p:txBody>
            </p:sp>
            <p:sp>
              <p:nvSpPr>
                <p:cNvPr id="510" name="Google Shape;510;p38"/>
                <p:cNvSpPr/>
                <p:nvPr/>
              </p:nvSpPr>
              <p:spPr>
                <a:xfrm>
                  <a:off x="960" y="3552"/>
                  <a:ext cx="15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38"/>
                <p:cNvSpPr/>
                <p:nvPr/>
              </p:nvSpPr>
              <p:spPr>
                <a:xfrm>
                  <a:off x="1728" y="3840"/>
                  <a:ext cx="15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8"/>
                <p:cNvSpPr/>
                <p:nvPr/>
              </p:nvSpPr>
              <p:spPr>
                <a:xfrm>
                  <a:off x="2592" y="4128"/>
                  <a:ext cx="15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3" name="Google Shape;513;p38"/>
                <p:cNvCxnSpPr/>
                <p:nvPr/>
              </p:nvCxnSpPr>
              <p:spPr>
                <a:xfrm>
                  <a:off x="1536" y="3552"/>
                  <a:ext cx="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38"/>
                <p:cNvCxnSpPr/>
                <p:nvPr/>
              </p:nvCxnSpPr>
              <p:spPr>
                <a:xfrm>
                  <a:off x="2832" y="3540"/>
                  <a:ext cx="0" cy="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38"/>
                <p:cNvCxnSpPr/>
                <p:nvPr/>
              </p:nvCxnSpPr>
              <p:spPr>
                <a:xfrm rot="10800000">
                  <a:off x="2988" y="3576"/>
                  <a:ext cx="90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52400" y="6858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0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One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914400" y="1828800"/>
            <a:ext cx="3048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Free writing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609600" y="2438400"/>
            <a:ext cx="71628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  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about the topic. Then write, write, write. Whatever comes into your brain – even if it doesn’t have to do with the topic.  Example: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609600" y="3995737"/>
            <a:ext cx="7467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"This paper is supposed to be on the politics of tobacco production but even though I went to all the lectures and read the book I can't think of what to say and I've felt this way for four minutes now and I have 11 minutes left and I wonder if I'll keep thinking nothing during every minute but I'm not sure if it matters that I am babbling and I don't know what else to say about this topic and it is rainy today and I never noticed the number of cracks in that wall before and those cracks remind me of the walls in my grandfather's study and he smoked and he farmed and I wonder why he didn't farm tobacco..."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1752600" y="7620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One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Freewriting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143000" y="3429000"/>
            <a:ext cx="71628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for a specific time period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for a specific amount of paper  </a:t>
            </a:r>
            <a:endParaRPr/>
          </a:p>
        </p:txBody>
      </p:sp>
      <p:pic>
        <p:nvPicPr>
          <p:cNvPr id="213" name="Google Shape;213;p22" descr="MCj0432602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28956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 descr="MCj0433868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4267200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One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Freewriting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143000" y="3276600"/>
            <a:ext cx="71628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helpful?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have NO ideas about a topic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have TOO MANY ideas about a topic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600200" y="685800"/>
            <a:ext cx="7086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Two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1143000" y="2514600"/>
            <a:ext cx="3352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Making a Cube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143000" y="3429000"/>
            <a:ext cx="71628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  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Imagine a cube. It has six sides. On each side, you have a different task regarding the topic.</a:t>
            </a:r>
            <a:endParaRPr/>
          </a:p>
        </p:txBody>
      </p:sp>
      <p:pic>
        <p:nvPicPr>
          <p:cNvPr id="230" name="Google Shape;230;p24" descr="MCED00215_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648200"/>
            <a:ext cx="17287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152400" y="6858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0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1676400" y="685800"/>
            <a:ext cx="6400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Two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1143000" y="2514600"/>
            <a:ext cx="3276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Making a Cube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1143000" y="3276600"/>
            <a:ext cx="4191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One: Describe the topic.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1143000" y="3657600"/>
            <a:ext cx="3194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Two: Compare the topic.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1143000" y="4038600"/>
            <a:ext cx="340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Three: Associate the topic.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1143000" y="4419600"/>
            <a:ext cx="3105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Four: Analyze the topic.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1143000" y="4800600"/>
            <a:ext cx="2825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Five: Apply the topic.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1143000" y="5181600"/>
            <a:ext cx="4146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Six: Argue for or against the topic.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22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3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/>
        </p:nvSpPr>
        <p:spPr>
          <a:xfrm>
            <a:off x="152400" y="685800"/>
            <a:ext cx="5867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Three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Clustering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1219200" y="3352800"/>
            <a:ext cx="6019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write down words or concepts associated with the topic – any ideas that come into your mind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1752600" y="762000"/>
            <a:ext cx="6400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Three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Clustering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1219200" y="3352800"/>
            <a:ext cx="6019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a bubble.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rPr lang="en-US" sz="1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write the topic above it.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1219200" y="4114800"/>
            <a:ext cx="3886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Brainstorm!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3581400" y="5486400"/>
            <a:ext cx="5334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 look for words that connect with each other. Circle the words and connect them with lines.</a:t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3505200" y="1905000"/>
            <a:ext cx="5238750" cy="3333750"/>
            <a:chOff x="2208" y="1200"/>
            <a:chExt cx="3300" cy="2100"/>
          </a:xfrm>
        </p:grpSpPr>
        <p:sp>
          <p:nvSpPr>
            <p:cNvPr id="270" name="Google Shape;270;p27"/>
            <p:cNvSpPr/>
            <p:nvPr/>
          </p:nvSpPr>
          <p:spPr>
            <a:xfrm>
              <a:off x="2208" y="1392"/>
              <a:ext cx="3300" cy="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2304" y="1200"/>
              <a:ext cx="3000" cy="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Warming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rainforests disappearing</a:t>
              </a:r>
              <a:r>
                <a:rPr lang="en-US" sz="1800" b="0" i="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   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d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Monda"/>
                  <a:ea typeface="Monda"/>
                  <a:cs typeface="Monda"/>
                  <a:sym typeface="Monda"/>
                </a:rPr>
                <a:t>extinction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18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emissions 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dangerous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dying animals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toxic	 world wide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0" i="0" u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Cars/SUVs    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factories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landscape changes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no icebergs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expensive to fix? hurricanes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Reversible?</a:t>
              </a: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3886200" y="2362200"/>
            <a:ext cx="3867150" cy="2152650"/>
            <a:chOff x="2448" y="1488"/>
            <a:chExt cx="2436" cy="1356"/>
          </a:xfrm>
        </p:grpSpPr>
        <p:sp>
          <p:nvSpPr>
            <p:cNvPr id="273" name="Google Shape;273;p27"/>
            <p:cNvSpPr/>
            <p:nvPr/>
          </p:nvSpPr>
          <p:spPr>
            <a:xfrm>
              <a:off x="3984" y="2448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024" y="1488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640" y="2544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448" y="201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27"/>
            <p:cNvCxnSpPr/>
            <p:nvPr/>
          </p:nvCxnSpPr>
          <p:spPr>
            <a:xfrm flipH="1">
              <a:off x="3096" y="1728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" name="Google Shape;278;p27"/>
            <p:cNvCxnSpPr/>
            <p:nvPr/>
          </p:nvCxnSpPr>
          <p:spPr>
            <a:xfrm rot="10800000">
              <a:off x="2628" y="224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" name="Google Shape;279;p27"/>
            <p:cNvCxnSpPr/>
            <p:nvPr/>
          </p:nvCxnSpPr>
          <p:spPr>
            <a:xfrm>
              <a:off x="3696" y="2592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" name="Google Shape;280;p27"/>
            <p:cNvCxnSpPr/>
            <p:nvPr/>
          </p:nvCxnSpPr>
          <p:spPr>
            <a:xfrm>
              <a:off x="4272" y="1548"/>
              <a:ext cx="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997</Words>
  <Application>Microsoft Office PowerPoint</Application>
  <PresentationFormat>On-screen Show (4:3)</PresentationFormat>
  <Paragraphs>202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Arial Black</vt:lpstr>
      <vt:lpstr>Arimo</vt:lpstr>
      <vt:lpstr>Century Gothic</vt:lpstr>
      <vt:lpstr>Century Schoolbook</vt:lpstr>
      <vt:lpstr>Merriweather</vt:lpstr>
      <vt:lpstr>Monda</vt:lpstr>
      <vt:lpstr>Noto Sans Symbols</vt:lpstr>
      <vt:lpstr>Palatino Linotype</vt:lpstr>
      <vt:lpstr>1_Oriel</vt:lpstr>
      <vt:lpstr>Oriel</vt:lpstr>
      <vt:lpstr>2_Oriel</vt:lpstr>
      <vt:lpstr>3_Oriel</vt:lpstr>
      <vt:lpstr>4_Oriel</vt:lpstr>
      <vt:lpstr>5_Oriel</vt:lpstr>
      <vt:lpstr>6_Oriel</vt:lpstr>
      <vt:lpstr>“BRAINSTORMING  FOR  AN ESSAY”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“BRAINSTORMING  FOR  AN ESSAY”</dc:title>
  <cp:lastModifiedBy>Saad Ahmad</cp:lastModifiedBy>
  <cp:revision>2</cp:revision>
  <dcterms:modified xsi:type="dcterms:W3CDTF">2021-02-03T19:09:09Z</dcterms:modified>
</cp:coreProperties>
</file>