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0" r:id="rId4"/>
    <p:sldId id="270" r:id="rId5"/>
    <p:sldId id="262" r:id="rId6"/>
    <p:sldId id="271" r:id="rId7"/>
    <p:sldId id="272" r:id="rId8"/>
    <p:sldId id="277" r:id="rId9"/>
    <p:sldId id="278" r:id="rId10"/>
    <p:sldId id="279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ACC67-36AB-4B91-B13F-90F685ABC6AD}">
          <p14:sldIdLst>
            <p14:sldId id="256"/>
            <p14:sldId id="257"/>
            <p14:sldId id="260"/>
            <p14:sldId id="270"/>
            <p14:sldId id="262"/>
            <p14:sldId id="271"/>
            <p14:sldId id="272"/>
            <p14:sldId id="277"/>
            <p14:sldId id="278"/>
            <p14:sldId id="279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A5B592"/>
    <a:srgbClr val="B4BA96"/>
    <a:srgbClr val="B2DE82"/>
    <a:srgbClr val="DB9A47"/>
    <a:srgbClr val="E2A050"/>
    <a:srgbClr val="E7A456"/>
    <a:srgbClr val="11111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3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546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437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715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6723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545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0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0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0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7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6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0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5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197665"/>
            <a:ext cx="12192000" cy="166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134" y="2712868"/>
            <a:ext cx="8849710" cy="9762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Bahnschrift Light" panose="020B0502040204020203" pitchFamily="34" charset="0"/>
              </a:rPr>
              <a:t>N</a:t>
            </a:r>
            <a:r>
              <a:rPr lang="en-US" sz="4000" dirty="0">
                <a:latin typeface="Bahnschrift Light" panose="020B0502040204020203" pitchFamily="34" charset="0"/>
              </a:rPr>
              <a:t>arrowing </a:t>
            </a:r>
            <a:r>
              <a:rPr lang="en-US" sz="4000" b="1" dirty="0">
                <a:latin typeface="Bahnschrift Light" panose="020B0502040204020203" pitchFamily="34" charset="0"/>
              </a:rPr>
              <a:t>D</a:t>
            </a:r>
            <a:r>
              <a:rPr lang="en-US" sz="4000" dirty="0">
                <a:latin typeface="Bahnschrift Light" panose="020B0502040204020203" pitchFamily="34" charset="0"/>
              </a:rPr>
              <a:t>own a </a:t>
            </a:r>
            <a:r>
              <a:rPr lang="en-US" sz="4000" b="1" dirty="0">
                <a:latin typeface="Bahnschrift Light" panose="020B0502040204020203" pitchFamily="34" charset="0"/>
              </a:rPr>
              <a:t>T</a:t>
            </a:r>
            <a:r>
              <a:rPr lang="en-US" sz="4000" dirty="0">
                <a:latin typeface="Bahnschrift Light" panose="020B0502040204020203" pitchFamily="34" charset="0"/>
              </a:rPr>
              <a:t>hesis </a:t>
            </a:r>
            <a:r>
              <a:rPr lang="en-US" sz="4000" b="1" dirty="0">
                <a:latin typeface="Bahnschrift Light" panose="020B0502040204020203" pitchFamily="34" charset="0"/>
              </a:rPr>
              <a:t>S</a:t>
            </a:r>
            <a:r>
              <a:rPr lang="en-US" sz="4000" dirty="0">
                <a:latin typeface="Bahnschrift Light" panose="020B0502040204020203" pitchFamily="34" charset="0"/>
              </a:rPr>
              <a:t>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25" y="5197665"/>
            <a:ext cx="210207" cy="1660335"/>
          </a:xfrm>
          <a:prstGeom prst="rect">
            <a:avLst/>
          </a:prstGeom>
          <a:solidFill>
            <a:srgbClr val="E2A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873" y="5197664"/>
            <a:ext cx="203228" cy="1660335"/>
          </a:xfrm>
          <a:prstGeom prst="rect">
            <a:avLst/>
          </a:prstGeom>
          <a:solidFill>
            <a:srgbClr val="E2A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816" y="5197663"/>
            <a:ext cx="203228" cy="1660335"/>
          </a:xfrm>
          <a:prstGeom prst="rect">
            <a:avLst/>
          </a:prstGeom>
          <a:solidFill>
            <a:srgbClr val="E2A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2" y="905257"/>
            <a:ext cx="9015306" cy="2980943"/>
          </a:xfrm>
        </p:spPr>
        <p:txBody>
          <a:bodyPr/>
          <a:lstStyle/>
          <a:p>
            <a:pPr marL="285750" lvl="1"/>
            <a:r>
              <a:rPr lang="en-US" sz="2400" dirty="0">
                <a:latin typeface="Corbel Light" panose="020B0303020204020204" pitchFamily="34" charset="0"/>
                <a:cs typeface="Calibri Light" panose="020F0302020204030204" pitchFamily="34" charset="0"/>
              </a:rPr>
              <a:t>Opinion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rbel Light" panose="020B0303020204020204" pitchFamily="34" charset="0"/>
                <a:cs typeface="Calibri Light" panose="020F0302020204030204" pitchFamily="34" charset="0"/>
              </a:rPr>
              <a:t>This type of thesis statement expresses the opinion of the writer about a particular topic </a:t>
            </a:r>
          </a:p>
          <a:p>
            <a:pPr marL="457200" lvl="1" indent="0">
              <a:buNone/>
            </a:pPr>
            <a:r>
              <a:rPr lang="en-US" sz="2000" dirty="0">
                <a:latin typeface="Corbel Light" panose="020B0303020204020204" pitchFamily="34" charset="0"/>
                <a:cs typeface="Calibri Light" panose="020F030202020403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rbel Light" panose="020B0303020204020204" pitchFamily="34" charset="0"/>
                <a:cs typeface="Calibri Light" panose="020F0302020204030204" pitchFamily="34" charset="0"/>
              </a:rPr>
              <a:t>Cancun is one of the best vacation spots in Mexico because of its comfortable climate and proximity to some well-known archeological sites.</a:t>
            </a:r>
          </a:p>
          <a:p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53" y="892140"/>
            <a:ext cx="7571261" cy="726454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make a thesis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03" y="2169063"/>
            <a:ext cx="9333522" cy="416465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Thesis statement should be argumentative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rbel Light" panose="020B0303020204020204" pitchFamily="34" charset="0"/>
              </a:rPr>
              <a:t>It should tell you </a:t>
            </a:r>
            <a:r>
              <a:rPr lang="en-US" sz="1800" u="sng" dirty="0">
                <a:solidFill>
                  <a:schemeClr val="tx1"/>
                </a:solidFill>
                <a:latin typeface="Corbel Light" panose="020B0303020204020204" pitchFamily="34" charset="0"/>
              </a:rPr>
              <a:t>what</a:t>
            </a:r>
            <a:r>
              <a:rPr lang="en-US" sz="1800" dirty="0">
                <a:solidFill>
                  <a:schemeClr val="tx1"/>
                </a:solidFill>
                <a:latin typeface="Corbel Light" panose="020B0303020204020204" pitchFamily="34" charset="0"/>
              </a:rPr>
              <a:t> you plan to argue.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  <a:latin typeface="Corbel Light" panose="020B0303020204020204" pitchFamily="34" charset="0"/>
              </a:rPr>
              <a:t>How</a:t>
            </a:r>
            <a:r>
              <a:rPr lang="en-US" sz="1800" dirty="0">
                <a:solidFill>
                  <a:schemeClr val="tx1"/>
                </a:solidFill>
                <a:latin typeface="Corbel Light" panose="020B0303020204020204" pitchFamily="34" charset="0"/>
              </a:rPr>
              <a:t> you plan to argue. (</a:t>
            </a:r>
            <a:r>
              <a:rPr lang="en-US" sz="1800" b="1" dirty="0">
                <a:solidFill>
                  <a:schemeClr val="tx1"/>
                </a:solidFill>
                <a:latin typeface="Corbel Light" panose="020B0303020204020204" pitchFamily="34" charset="0"/>
              </a:rPr>
              <a:t>Evidences</a:t>
            </a:r>
            <a:r>
              <a:rPr lang="en-US" sz="1800" dirty="0">
                <a:solidFill>
                  <a:schemeClr val="tx1"/>
                </a:solidFill>
                <a:latin typeface="Corbel Light" panose="020B0303020204020204" pitchFamily="34" charset="0"/>
              </a:rPr>
              <a:t>) 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Thesis statement should not be a fact.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203" y="1618594"/>
            <a:ext cx="849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53" y="892140"/>
            <a:ext cx="7571261" cy="7264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03" y="2169063"/>
            <a:ext cx="9333522" cy="4164659"/>
          </a:xfrm>
        </p:spPr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  <a:latin typeface="Corbel Light" panose="020B0303020204020204" pitchFamily="34" charset="0"/>
              </a:rPr>
              <a:t>Fact</a:t>
            </a: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: Dogs are animals.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rbel Light" panose="020B0303020204020204" pitchFamily="34" charset="0"/>
              </a:rPr>
              <a:t>What? </a:t>
            </a: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: Small dogs are better companions than large dogs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     +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rbel Light" panose="020B0303020204020204" pitchFamily="34" charset="0"/>
              </a:rPr>
              <a:t> How?  </a:t>
            </a: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: Because large dogs are fierce looking and small dogs are cute.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A good writing must have a good thesis statement which makes the writing more interesting for the reader.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203" y="1618594"/>
            <a:ext cx="849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2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989" y="892140"/>
            <a:ext cx="2524389" cy="72645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03" y="1874773"/>
            <a:ext cx="9333522" cy="416465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Unifies the argument.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Thesis statement is argumentative.  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Usually at the end of the introduction. 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Not a Fact. 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Thesis statement is important.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203" y="1618594"/>
            <a:ext cx="849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191" y="2889105"/>
            <a:ext cx="4218357" cy="1262481"/>
          </a:xfrm>
        </p:spPr>
        <p:txBody>
          <a:bodyPr>
            <a:noAutofit/>
          </a:bodyPr>
          <a:lstStyle/>
          <a:p>
            <a:r>
              <a:rPr lang="en-US" sz="6000" dirty="0"/>
              <a:t>Thank You 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9471" y="4120056"/>
            <a:ext cx="849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633" y="862554"/>
            <a:ext cx="2885102" cy="726454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203" y="1618594"/>
            <a:ext cx="849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1401" y="1759160"/>
            <a:ext cx="9841287" cy="493592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One or two sentences that summarize the main point of an essay and is argued through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       examples and evidence. 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A clearly stated thesis statement unifies the argument and simplifies the writing.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A thesis statement  is like a compass, it gives us direction.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You cannot confuse “</a:t>
            </a:r>
            <a:r>
              <a:rPr lang="en-US" sz="2000" b="1" dirty="0">
                <a:solidFill>
                  <a:schemeClr val="tx1"/>
                </a:solidFill>
                <a:latin typeface="Corbel Light" panose="020B0303020204020204" pitchFamily="34" charset="0"/>
              </a:rPr>
              <a:t>Topic</a:t>
            </a: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” with a thesis statement.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Thesis statement should be an argument and not a fact.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If there is no thesis stated, there is no essay.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557" y="2908267"/>
            <a:ext cx="8623663" cy="9784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Main Body</a:t>
            </a:r>
          </a:p>
        </p:txBody>
      </p:sp>
    </p:spTree>
    <p:extLst>
      <p:ext uri="{BB962C8B-B14F-4D97-AF65-F5344CB8AC3E}">
        <p14:creationId xmlns:p14="http://schemas.microsoft.com/office/powerpoint/2010/main" val="34688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386" y="892140"/>
            <a:ext cx="4229595" cy="7264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Where should it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03" y="2169063"/>
            <a:ext cx="9333522" cy="416465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Position of thesis statement is of significance.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Usually at end of introduction.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It may be in one or two sentences.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203" y="1618594"/>
            <a:ext cx="849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2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ft Arrow 17"/>
          <p:cNvSpPr/>
          <p:nvPr/>
        </p:nvSpPr>
        <p:spPr>
          <a:xfrm>
            <a:off x="2311017" y="3577200"/>
            <a:ext cx="1483009" cy="334315"/>
          </a:xfrm>
          <a:prstGeom prst="leftArrow">
            <a:avLst>
              <a:gd name="adj1" fmla="val 50000"/>
              <a:gd name="adj2" fmla="val 109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0800000">
            <a:off x="5605115" y="2016504"/>
            <a:ext cx="1483009" cy="334315"/>
          </a:xfrm>
          <a:prstGeom prst="leftArrow">
            <a:avLst>
              <a:gd name="adj1" fmla="val 50000"/>
              <a:gd name="adj2" fmla="val 109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5715684" y="5258810"/>
            <a:ext cx="1483009" cy="334315"/>
          </a:xfrm>
          <a:prstGeom prst="leftArrow">
            <a:avLst>
              <a:gd name="adj1" fmla="val 50000"/>
              <a:gd name="adj2" fmla="val 109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489961" y="2779667"/>
            <a:ext cx="3913632" cy="1929384"/>
          </a:xfrm>
          <a:prstGeom prst="roundRect">
            <a:avLst/>
          </a:prstGeom>
          <a:solidFill>
            <a:srgbClr val="B2DE8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4847845" y="1673243"/>
            <a:ext cx="1197864" cy="1106424"/>
          </a:xfrm>
          <a:prstGeom prst="triangle">
            <a:avLst/>
          </a:prstGeom>
          <a:solidFill>
            <a:srgbClr val="E7A456"/>
          </a:solidFill>
          <a:ln>
            <a:solidFill>
              <a:srgbClr val="DB9A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847845" y="4709051"/>
            <a:ext cx="1197864" cy="1106424"/>
          </a:xfrm>
          <a:prstGeom prst="triangle">
            <a:avLst/>
          </a:prstGeom>
          <a:solidFill>
            <a:srgbClr val="E7A456"/>
          </a:solidFill>
          <a:ln>
            <a:solidFill>
              <a:srgbClr val="DB9A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7659" y="1990496"/>
            <a:ext cx="208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5B592"/>
                </a:solidFill>
                <a:latin typeface="Corbel Light" panose="020B0303020204020204" pitchFamily="34" charset="0"/>
              </a:rPr>
              <a:t>Introduction</a:t>
            </a:r>
            <a:endParaRPr lang="en-US" sz="2400" b="1" dirty="0">
              <a:solidFill>
                <a:srgbClr val="A5B592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773" y="3390414"/>
            <a:ext cx="2099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5B592"/>
                </a:solidFill>
                <a:latin typeface="Corbel Light" panose="020B0303020204020204" pitchFamily="34" charset="0"/>
              </a:rPr>
              <a:t>Arguments, Evidence etc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2678" y="5195135"/>
            <a:ext cx="217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5B592"/>
                </a:solidFill>
                <a:latin typeface="Corbel Light" panose="020B0303020204020204" pitchFamily="34" charset="0"/>
              </a:rPr>
              <a:t>End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5291329" y="2642507"/>
            <a:ext cx="310896" cy="274320"/>
          </a:xfrm>
          <a:prstGeom prst="star5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393949" y="1993283"/>
            <a:ext cx="1915668" cy="71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97787" y="1482665"/>
            <a:ext cx="200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5B592"/>
                </a:solidFill>
                <a:latin typeface="Corbel Light" panose="020B0303020204020204" pitchFamily="34" charset="0"/>
              </a:rPr>
              <a:t>Your  Thesis Statement</a:t>
            </a:r>
          </a:p>
        </p:txBody>
      </p:sp>
    </p:spTree>
    <p:extLst>
      <p:ext uri="{BB962C8B-B14F-4D97-AF65-F5344CB8AC3E}">
        <p14:creationId xmlns:p14="http://schemas.microsoft.com/office/powerpoint/2010/main" val="10787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2" grpId="0" animBg="1"/>
      <p:bldP spid="4" grpId="0" animBg="1"/>
      <p:bldP spid="5" grpId="0" animBg="1"/>
      <p:bldP spid="7" grpId="0" animBg="1"/>
      <p:bldP spid="13" grpId="0"/>
      <p:bldP spid="14" grpId="0"/>
      <p:bldP spid="15" grpId="0"/>
      <p:bldP spid="16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7" y="1007754"/>
            <a:ext cx="9410780" cy="726454"/>
          </a:xfrm>
        </p:spPr>
        <p:txBody>
          <a:bodyPr>
            <a:normAutofit fontScale="90000"/>
          </a:bodyPr>
          <a:lstStyle/>
          <a:p>
            <a:r>
              <a:rPr lang="en-US" dirty="0"/>
              <a:t>Helpful way to think about the Thesis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03" y="2169063"/>
            <a:ext cx="9333522" cy="416465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Forest = An Essay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Thesis  Statement = Compass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A thesis statement helps you navigate just like a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       compass that helps you navigate your way through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       a forest.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377" y="1738831"/>
            <a:ext cx="9410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hetford Forest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66" y="1936468"/>
            <a:ext cx="2216942" cy="1668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i trust, i can: Hero’s Welc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66" y="4326161"/>
            <a:ext cx="2216941" cy="1672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6527666" y="3595903"/>
            <a:ext cx="2216941" cy="2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27666" y="5998930"/>
            <a:ext cx="2216941" cy="2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Compass</a:t>
            </a:r>
          </a:p>
        </p:txBody>
      </p:sp>
    </p:spTree>
    <p:extLst>
      <p:ext uri="{BB962C8B-B14F-4D97-AF65-F5344CB8AC3E}">
        <p14:creationId xmlns:p14="http://schemas.microsoft.com/office/powerpoint/2010/main" val="130593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822" y="892140"/>
            <a:ext cx="6814724" cy="7264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a thesis statement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03" y="2169063"/>
            <a:ext cx="9233053" cy="218348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Provides the point you want to prove.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Presents your argument in a concise form. 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</a:rPr>
              <a:t>Gives a structure that your essay will follow.</a:t>
            </a:r>
          </a:p>
          <a:p>
            <a:endParaRPr lang="en-US" sz="2000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203" y="1618594"/>
            <a:ext cx="849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58568"/>
            <a:ext cx="8586216" cy="1161288"/>
          </a:xfrm>
        </p:spPr>
        <p:txBody>
          <a:bodyPr>
            <a:normAutofit/>
          </a:bodyPr>
          <a:lstStyle/>
          <a:p>
            <a:r>
              <a:rPr lang="en-US" sz="5400" dirty="0"/>
              <a:t>Types of Thesis Statement</a:t>
            </a:r>
          </a:p>
        </p:txBody>
      </p:sp>
    </p:spTree>
    <p:extLst>
      <p:ext uri="{BB962C8B-B14F-4D97-AF65-F5344CB8AC3E}">
        <p14:creationId xmlns:p14="http://schemas.microsoft.com/office/powerpoint/2010/main" val="307561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191" y="344424"/>
            <a:ext cx="1626954" cy="743712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50" y="1237045"/>
            <a:ext cx="9445074" cy="5035739"/>
          </a:xfrm>
        </p:spPr>
        <p:txBody>
          <a:bodyPr/>
          <a:lstStyle/>
          <a:p>
            <a:r>
              <a:rPr lang="en-US" sz="2400" dirty="0">
                <a:latin typeface="Corbel Light" panose="020B0303020204020204" pitchFamily="34" charset="0"/>
              </a:rPr>
              <a:t>Explanatory/Informational:</a:t>
            </a:r>
          </a:p>
          <a:p>
            <a:pPr marL="457200" lvl="1" indent="0">
              <a:buNone/>
            </a:pPr>
            <a:r>
              <a:rPr lang="en-US" sz="2000" dirty="0">
                <a:latin typeface="Corbel Light" panose="020B0303020204020204" pitchFamily="34" charset="0"/>
              </a:rPr>
              <a:t>This type of thesis statement will not have what the writer thinks. It is written to explain what the essay will be about.</a:t>
            </a:r>
          </a:p>
          <a:p>
            <a:pPr marL="457200" lvl="1" indent="0">
              <a:buNone/>
            </a:pPr>
            <a:r>
              <a:rPr lang="en-US" sz="2000" dirty="0">
                <a:latin typeface="Corbel Light" panose="020B0303020204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latin typeface="Corbel Light" panose="020B0303020204020204" pitchFamily="34" charset="0"/>
              </a:rPr>
              <a:t>The life of the typical college student is characterized by time spent studying, attending class, and socializing with peers</a:t>
            </a:r>
          </a:p>
          <a:p>
            <a:pPr marL="457200" lvl="1" indent="0">
              <a:buNone/>
            </a:pPr>
            <a:endParaRPr lang="en-US" sz="20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594</TotalTime>
  <Words>424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Light</vt:lpstr>
      <vt:lpstr>Calibri Light</vt:lpstr>
      <vt:lpstr>Corbel Light</vt:lpstr>
      <vt:lpstr>Trebuchet MS</vt:lpstr>
      <vt:lpstr>Wingdings 3</vt:lpstr>
      <vt:lpstr>Facet</vt:lpstr>
      <vt:lpstr>PowerPoint Presentation</vt:lpstr>
      <vt:lpstr>Introduction</vt:lpstr>
      <vt:lpstr>Main Body</vt:lpstr>
      <vt:lpstr>Where should it be?</vt:lpstr>
      <vt:lpstr>PowerPoint Presentation</vt:lpstr>
      <vt:lpstr>Helpful way to think about the Thesis Statement </vt:lpstr>
      <vt:lpstr>What does a thesis statement do?</vt:lpstr>
      <vt:lpstr>Types of Thesis Statement</vt:lpstr>
      <vt:lpstr>Types</vt:lpstr>
      <vt:lpstr>PowerPoint Presentation</vt:lpstr>
      <vt:lpstr>How do you make a thesis statement?</vt:lpstr>
      <vt:lpstr>Example:</vt:lpstr>
      <vt:lpstr>Conclusion</vt:lpstr>
      <vt:lpstr>Thank You 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 1)Saad Rehman (20P-0027)  2)Rimsha Imran (20P-0046) 3)Haris Munir (20P-0026)  4Abubakkar Abdullah (20P-0045) Saad Ahmad (20P-0051)  Farhan Abbasi (20P-0044)</dc:title>
  <dc:creator>Saad Ahmad</dc:creator>
  <cp:lastModifiedBy>Saad Ahmad</cp:lastModifiedBy>
  <cp:revision>78</cp:revision>
  <dcterms:created xsi:type="dcterms:W3CDTF">2020-10-31T12:07:02Z</dcterms:created>
  <dcterms:modified xsi:type="dcterms:W3CDTF">2021-07-07T09:41:09Z</dcterms:modified>
</cp:coreProperties>
</file>