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1" r:id="rId26"/>
    <p:sldId id="280" r:id="rId27"/>
    <p:sldId id="279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5C11B-FF04-46E0-AA2E-A7C99E8FA610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3CB8-B338-4D34-BCD4-3BF9F1FF0A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E3CB8-B338-4D34-BCD4-3BF9F1FF0A6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9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4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93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42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90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3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87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3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9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968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452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937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4216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905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390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874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8432" indent="0">
              <a:buNone/>
              <a:defRPr sz="1500" b="1"/>
            </a:lvl2pPr>
            <a:lvl3pPr marL="696864" indent="0">
              <a:buNone/>
              <a:defRPr sz="1400" b="1"/>
            </a:lvl3pPr>
            <a:lvl4pPr marL="1045296" indent="0">
              <a:buNone/>
              <a:defRPr sz="1200" b="1"/>
            </a:lvl4pPr>
            <a:lvl5pPr marL="1393728" indent="0">
              <a:buNone/>
              <a:defRPr sz="1200" b="1"/>
            </a:lvl5pPr>
            <a:lvl6pPr marL="1742161" indent="0">
              <a:buNone/>
              <a:defRPr sz="1200" b="1"/>
            </a:lvl6pPr>
            <a:lvl7pPr marL="2090593" indent="0">
              <a:buNone/>
              <a:defRPr sz="1200" b="1"/>
            </a:lvl7pPr>
            <a:lvl8pPr marL="2439025" indent="0">
              <a:buNone/>
              <a:defRPr sz="1200" b="1"/>
            </a:lvl8pPr>
            <a:lvl9pPr marL="278745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8432" indent="0">
              <a:buNone/>
              <a:defRPr sz="1500" b="1"/>
            </a:lvl2pPr>
            <a:lvl3pPr marL="696864" indent="0">
              <a:buNone/>
              <a:defRPr sz="1400" b="1"/>
            </a:lvl3pPr>
            <a:lvl4pPr marL="1045296" indent="0">
              <a:buNone/>
              <a:defRPr sz="1200" b="1"/>
            </a:lvl4pPr>
            <a:lvl5pPr marL="1393728" indent="0">
              <a:buNone/>
              <a:defRPr sz="1200" b="1"/>
            </a:lvl5pPr>
            <a:lvl6pPr marL="1742161" indent="0">
              <a:buNone/>
              <a:defRPr sz="1200" b="1"/>
            </a:lvl6pPr>
            <a:lvl7pPr marL="2090593" indent="0">
              <a:buNone/>
              <a:defRPr sz="1200" b="1"/>
            </a:lvl7pPr>
            <a:lvl8pPr marL="2439025" indent="0">
              <a:buNone/>
              <a:defRPr sz="1200" b="1"/>
            </a:lvl8pPr>
            <a:lvl9pPr marL="2787457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4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8"/>
            <a:ext cx="3008314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8432" indent="0">
              <a:buNone/>
              <a:defRPr sz="900"/>
            </a:lvl2pPr>
            <a:lvl3pPr marL="696864" indent="0">
              <a:buNone/>
              <a:defRPr sz="800"/>
            </a:lvl3pPr>
            <a:lvl4pPr marL="1045296" indent="0">
              <a:buNone/>
              <a:defRPr sz="700"/>
            </a:lvl4pPr>
            <a:lvl5pPr marL="1393728" indent="0">
              <a:buNone/>
              <a:defRPr sz="700"/>
            </a:lvl5pPr>
            <a:lvl6pPr marL="1742161" indent="0">
              <a:buNone/>
              <a:defRPr sz="700"/>
            </a:lvl6pPr>
            <a:lvl7pPr marL="2090593" indent="0">
              <a:buNone/>
              <a:defRPr sz="700"/>
            </a:lvl7pPr>
            <a:lvl8pPr marL="2439025" indent="0">
              <a:buNone/>
              <a:defRPr sz="700"/>
            </a:lvl8pPr>
            <a:lvl9pPr marL="27874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8432" indent="0">
              <a:buNone/>
              <a:defRPr sz="2100"/>
            </a:lvl2pPr>
            <a:lvl3pPr marL="696864" indent="0">
              <a:buNone/>
              <a:defRPr sz="1800"/>
            </a:lvl3pPr>
            <a:lvl4pPr marL="1045296" indent="0">
              <a:buNone/>
              <a:defRPr sz="1500"/>
            </a:lvl4pPr>
            <a:lvl5pPr marL="1393728" indent="0">
              <a:buNone/>
              <a:defRPr sz="1500"/>
            </a:lvl5pPr>
            <a:lvl6pPr marL="1742161" indent="0">
              <a:buNone/>
              <a:defRPr sz="1500"/>
            </a:lvl6pPr>
            <a:lvl7pPr marL="2090593" indent="0">
              <a:buNone/>
              <a:defRPr sz="1500"/>
            </a:lvl7pPr>
            <a:lvl8pPr marL="2439025" indent="0">
              <a:buNone/>
              <a:defRPr sz="1500"/>
            </a:lvl8pPr>
            <a:lvl9pPr marL="2787457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8432" indent="0">
              <a:buNone/>
              <a:defRPr sz="900"/>
            </a:lvl2pPr>
            <a:lvl3pPr marL="696864" indent="0">
              <a:buNone/>
              <a:defRPr sz="800"/>
            </a:lvl3pPr>
            <a:lvl4pPr marL="1045296" indent="0">
              <a:buNone/>
              <a:defRPr sz="700"/>
            </a:lvl4pPr>
            <a:lvl5pPr marL="1393728" indent="0">
              <a:buNone/>
              <a:defRPr sz="700"/>
            </a:lvl5pPr>
            <a:lvl6pPr marL="1742161" indent="0">
              <a:buNone/>
              <a:defRPr sz="700"/>
            </a:lvl6pPr>
            <a:lvl7pPr marL="2090593" indent="0">
              <a:buNone/>
              <a:defRPr sz="700"/>
            </a:lvl7pPr>
            <a:lvl8pPr marL="2439025" indent="0">
              <a:buNone/>
              <a:defRPr sz="700"/>
            </a:lvl8pPr>
            <a:lvl9pPr marL="27874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9686" tIns="34843" rIns="69686" bIns="348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69686" tIns="34843" rIns="69686" bIns="348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69686" tIns="34843" rIns="69686" bIns="3484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 dir="u"/>
  </p:transition>
  <p:txStyles>
    <p:titleStyle>
      <a:lvl1pPr algn="ctr" defTabSz="696864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324" indent="-261324" algn="l" defTabSz="69686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6202" indent="-217770" algn="l" defTabSz="69686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71080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512" indent="-174216" algn="l" defTabSz="69686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945" indent="-174216" algn="l" defTabSz="69686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77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64809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13241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1673" indent="-174216" algn="l" defTabSz="696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8432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6864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5296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93728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2161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90593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9025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87457" algn="l" defTabSz="696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2900"/>
            <a:ext cx="2667000" cy="416719"/>
          </a:xfrm>
        </p:spPr>
        <p:txBody>
          <a:bodyPr>
            <a:normAutofit fontScale="90000"/>
          </a:bodyPr>
          <a:lstStyle/>
          <a:p>
            <a:pPr algn="l"/>
            <a:r>
              <a:rPr lang="en-ID" sz="3600" dirty="0" err="1" smtClean="0">
                <a:latin typeface="Agency FB" pitchFamily="34" charset="0"/>
                <a:cs typeface="Times New Roman" pitchFamily="18" charset="0"/>
              </a:rPr>
              <a:t>Pra</a:t>
            </a:r>
            <a:r>
              <a:rPr lang="en-ID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ID" dirty="0" err="1" smtClean="0">
                <a:latin typeface="Agency FB" pitchFamily="34" charset="0"/>
                <a:cs typeface="Times New Roman" pitchFamily="18" charset="0"/>
              </a:rPr>
              <a:t>Skripsi</a:t>
            </a:r>
            <a:endParaRPr lang="en-US" dirty="0"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28750"/>
            <a:ext cx="8534400" cy="1828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  <a:cs typeface="Times New Roman" pitchFamily="18" charset="0"/>
              </a:rPr>
              <a:t>APLIKASI </a:t>
            </a:r>
          </a:p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  <a:cs typeface="Times New Roman" pitchFamily="18" charset="0"/>
              </a:rPr>
              <a:t>GAME QUIZ TEBAK GAMBAR </a:t>
            </a:r>
          </a:p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  <a:cs typeface="Times New Roman" pitchFamily="18" charset="0"/>
              </a:rPr>
              <a:t>DALAM BAHASA INGGRIS DENGAN FITUR SPEECH RECOGNITION 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  <a:cs typeface="Times New Roman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gency FB" pitchFamily="34" charset="0"/>
                <a:cs typeface="Times New Roman" pitchFamily="18" charset="0"/>
              </a:rPr>
              <a:t>MENGGUNAKAN UNITY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gency FB" pitchFamily="34" charset="0"/>
              </a:rPr>
              <a:t>Teknik</a:t>
            </a:r>
            <a:r>
              <a:rPr lang="en-US" sz="2800" dirty="0" smtClean="0">
                <a:latin typeface="Agency FB" pitchFamily="34" charset="0"/>
              </a:rPr>
              <a:t> </a:t>
            </a:r>
            <a:r>
              <a:rPr lang="en-US" sz="2800" dirty="0" err="1" smtClean="0">
                <a:latin typeface="Agency FB" pitchFamily="34" charset="0"/>
              </a:rPr>
              <a:t>Informatika</a:t>
            </a:r>
            <a:endParaRPr lang="en-US" sz="2800" dirty="0"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417195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 smtClean="0">
                <a:solidFill>
                  <a:schemeClr val="bg1"/>
                </a:solidFill>
                <a:latin typeface="Agency FB" pitchFamily="34" charset="0"/>
              </a:rPr>
              <a:t>Helman</a:t>
            </a:r>
            <a:r>
              <a:rPr lang="en-US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gency FB" pitchFamily="34" charset="0"/>
              </a:rPr>
              <a:t>Asrofi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r"/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15.04.1277</a:t>
            </a:r>
            <a:endParaRPr lang="en-US" sz="32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696864" rtl="0">
              <a:spcBef>
                <a:spcPct val="0"/>
              </a:spcBef>
            </a:pPr>
            <a:r>
              <a:rPr lang="en-ID" sz="3200" dirty="0">
                <a:latin typeface="Agency FB" pitchFamily="34" charset="0"/>
              </a:rPr>
              <a:t>Flowchart Scene/Level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5" name="Content Placeholder 4" descr="TES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656" y="1200150"/>
            <a:ext cx="2342688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/>
            <a:r>
              <a:rPr lang="en-ID" sz="3200" dirty="0">
                <a:latin typeface="Agency FB" pitchFamily="34" charset="0"/>
              </a:rPr>
              <a:t>Flowchart Menu </a:t>
            </a:r>
            <a:r>
              <a:rPr lang="en-ID" sz="3200" dirty="0" err="1">
                <a:latin typeface="Agency FB" pitchFamily="34" charset="0"/>
              </a:rPr>
              <a:t>Jawaban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Benar</a:t>
            </a:r>
            <a:r>
              <a:rPr lang="en-ID" sz="3200" dirty="0">
                <a:latin typeface="Agency FB" pitchFamily="34" charset="0"/>
              </a:rPr>
              <a:t>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6" name="Content Placeholder 5" descr="TES_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729" y="1200150"/>
            <a:ext cx="2620542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ID" sz="3200" dirty="0">
                <a:latin typeface="Agency FB" pitchFamily="34" charset="0"/>
              </a:rPr>
              <a:t>Flowchart Menu </a:t>
            </a:r>
            <a:r>
              <a:rPr lang="en-ID" sz="3200" dirty="0" err="1">
                <a:latin typeface="Agency FB" pitchFamily="34" charset="0"/>
              </a:rPr>
              <a:t>Jawaban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Salah</a:t>
            </a:r>
            <a:r>
              <a:rPr lang="en-ID" sz="3200" dirty="0">
                <a:latin typeface="Agency FB" pitchFamily="34" charset="0"/>
              </a:rPr>
              <a:t>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5" name="Content Placeholder 4" descr="TES_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946" y="1200150"/>
            <a:ext cx="3002108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8" name="Content Placeholder 7" descr="Use C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312" y="1453948"/>
            <a:ext cx="5201376" cy="288647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5" name="Content Placeholder 4" descr="Use Case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180" y="2096976"/>
            <a:ext cx="5839640" cy="1600423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pPr lvl="0"/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Use Case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Specification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Menjalankan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Permainan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Use Case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Specification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Memilih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Menu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en-US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Use Cas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85950"/>
            <a:ext cx="6266474" cy="262099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Use Case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Specification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Memainkan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Game</a:t>
            </a:r>
            <a:r>
              <a:rPr lang="en-US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" name="Content Placeholder 6" descr="Use Case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126" y="2114550"/>
            <a:ext cx="6963747" cy="195289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Use Case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Specification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Menjawab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Pertanyaan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Use Case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2150"/>
            <a:ext cx="6954221" cy="262926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id-ID" sz="3200" dirty="0">
                <a:latin typeface="Agency FB" pitchFamily="34" charset="0"/>
              </a:rPr>
              <a:t>Use Case Pada </a:t>
            </a:r>
            <a:r>
              <a:rPr lang="en-ID" sz="3200" dirty="0">
                <a:latin typeface="Agency FB" pitchFamily="34" charset="0"/>
              </a:rPr>
              <a:t>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Use Case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Specification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Keluar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Dari Game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" name="Content Placeholder 6" descr="Use Case 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942" y="2054107"/>
            <a:ext cx="6916116" cy="168616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en-ID" sz="3200" dirty="0" err="1" smtClean="0">
                <a:latin typeface="Agency FB" pitchFamily="34" charset="0"/>
              </a:rPr>
              <a:t>Pengujian</a:t>
            </a:r>
            <a:r>
              <a:rPr lang="en-ID" sz="3200" dirty="0" smtClean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Sistem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Rencana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Pengujian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Pada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Menu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Utama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uji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100" y="2244634"/>
            <a:ext cx="6077799" cy="130510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3505200" cy="651271"/>
          </a:xfrm>
        </p:spPr>
        <p:txBody>
          <a:bodyPr>
            <a:normAutofit fontScale="90000"/>
          </a:bodyPr>
          <a:lstStyle/>
          <a:p>
            <a:pPr algn="l"/>
            <a:r>
              <a:rPr lang="id-ID" sz="4000" dirty="0" smtClean="0">
                <a:latin typeface="Agency FB" pitchFamily="34" charset="0"/>
              </a:rPr>
              <a:t>Latar Belakang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4"/>
            <a:ext cx="8229600" cy="3943346"/>
          </a:xfrm>
        </p:spPr>
        <p:txBody>
          <a:bodyPr>
            <a:normAutofit fontScale="85000" lnSpcReduction="10000"/>
          </a:bodyPr>
          <a:lstStyle/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Penggunaan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sebagai metode untuk pengenalan bahasa Inggris untuk anak-anak dapat diimplementasikan dengan kaloborasi dari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kecanggihan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teknologi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dan media pembelajaran pengenalan bahasa Inggris.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edukasi sangat menarik untuk dikembangkan. Ada beberapa kelabihan dari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dibandingkan dengan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konvensional. Salah satu kelebiha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utama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adalah pada visualisasi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i="1" dirty="0" err="1" smtClean="0">
                <a:solidFill>
                  <a:schemeClr val="bg1"/>
                </a:solidFill>
                <a:latin typeface="Agency FB" pitchFamily="34" charset="0"/>
              </a:rPr>
              <a:t>gameplay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. Untuk itu perlu dikembangkan sebuah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yang dapat digunakan dalam pembelajaran dan dapat memotivasi pengguna agar tertarik dalam belajar. Dan juga penggunaan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sebagai media pembelajaran untuk pengenalan bahasa Inggris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fitur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i="1" dirty="0" smtClean="0">
                <a:solidFill>
                  <a:schemeClr val="bg1"/>
                </a:solidFill>
                <a:latin typeface="Agency FB" pitchFamily="34" charset="0"/>
              </a:rPr>
              <a:t>speech recognition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(sinkronisasi suara) dirasa sudah sangat cocok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k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arena dapat memanfaatkan teknologi yang sedang berkembang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ID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Berdasarkan permasalahan yang sudah dipaparkan diatas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penulis terdorong untuk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melakukan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penelitian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dengan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judul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</a:p>
          <a:p>
            <a:pPr marL="266700" indent="-85725">
              <a:buNone/>
            </a:pP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b="1" dirty="0" smtClean="0">
                <a:solidFill>
                  <a:schemeClr val="bg1"/>
                </a:solidFill>
                <a:latin typeface="Agency FB" pitchFamily="34" charset="0"/>
              </a:rPr>
              <a:t>“APLIKASI GAME </a:t>
            </a:r>
            <a:r>
              <a:rPr lang="en-ID" sz="1800" b="1" dirty="0" smtClean="0">
                <a:solidFill>
                  <a:schemeClr val="bg1"/>
                </a:solidFill>
                <a:latin typeface="Agency FB" pitchFamily="34" charset="0"/>
              </a:rPr>
              <a:t>QUIZ </a:t>
            </a:r>
            <a:r>
              <a:rPr lang="id-ID" sz="1800" b="1" dirty="0" smtClean="0">
                <a:solidFill>
                  <a:schemeClr val="bg1"/>
                </a:solidFill>
                <a:latin typeface="Agency FB" pitchFamily="34" charset="0"/>
              </a:rPr>
              <a:t>TEBAK GAMBAR DALAM BAHASA INGGRIS </a:t>
            </a:r>
            <a:r>
              <a:rPr lang="en-ID" sz="1800" b="1" dirty="0" smtClean="0">
                <a:solidFill>
                  <a:schemeClr val="bg1"/>
                </a:solidFill>
                <a:latin typeface="Agency FB" pitchFamily="34" charset="0"/>
              </a:rPr>
              <a:t>DENGAN FITUR SPEECH RECOGNITION</a:t>
            </a:r>
            <a:r>
              <a:rPr lang="id-ID" sz="1800" b="1" dirty="0" smtClean="0">
                <a:solidFill>
                  <a:schemeClr val="bg1"/>
                </a:solidFill>
                <a:latin typeface="Agency FB" pitchFamily="34" charset="0"/>
              </a:rPr>
              <a:t> MENGGUNAKAN UNITY”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. 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Dalam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aplikasi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1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edukasi ini diharapkan bisa digunakan dalam proses pengenalan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pembelajaran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bahasa </a:t>
            </a:r>
            <a:r>
              <a:rPr lang="en-ID" sz="1800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 kepada anak-anak agar bisa selalu m</a:t>
            </a: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e</a:t>
            </a:r>
            <a:r>
              <a:rPr lang="id-ID" sz="1800" dirty="0" smtClean="0">
                <a:solidFill>
                  <a:schemeClr val="bg1"/>
                </a:solidFill>
                <a:latin typeface="Agency FB" pitchFamily="34" charset="0"/>
              </a:rPr>
              <a:t>mpelajari dasar bahasa Inggris yang baik.</a:t>
            </a: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266700" indent="-85725">
              <a:buNone/>
            </a:pPr>
            <a:endParaRPr lang="en-US" sz="1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>
              <a:buNone/>
            </a:pPr>
            <a:r>
              <a:rPr lang="en-ID" sz="1800" dirty="0" smtClean="0">
                <a:solidFill>
                  <a:schemeClr val="bg1"/>
                </a:solidFill>
                <a:latin typeface="Agency FB" pitchFamily="34" charset="0"/>
              </a:rPr>
              <a:t>		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en-ID" sz="3200" dirty="0" err="1" smtClean="0">
                <a:latin typeface="Agency FB" pitchFamily="34" charset="0"/>
              </a:rPr>
              <a:t>Pengujian</a:t>
            </a:r>
            <a:r>
              <a:rPr lang="en-ID" sz="3200" dirty="0" smtClean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Sistem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Rencana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Pengujian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Pada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S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cene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Game Quiz 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Tebak Gambar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sz="16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" name="Content Placeholder 6" descr="uji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14550"/>
            <a:ext cx="6154009" cy="201005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en-ID" sz="3200" dirty="0" err="1" smtClean="0">
                <a:latin typeface="Agency FB" pitchFamily="34" charset="0"/>
              </a:rPr>
              <a:t>Pengujian</a:t>
            </a:r>
            <a:r>
              <a:rPr lang="en-ID" sz="3200" dirty="0" smtClean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Sistem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Rencana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Pengujian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Pada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Pop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U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p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menu 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" name="Content Placeholder 6" descr="uji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64" y="2104747"/>
            <a:ext cx="6068272" cy="19910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5562600" cy="460771"/>
          </a:xfrm>
        </p:spPr>
        <p:txBody>
          <a:bodyPr>
            <a:normAutofit fontScale="90000"/>
          </a:bodyPr>
          <a:lstStyle/>
          <a:p>
            <a:pPr lvl="2"/>
            <a:r>
              <a:rPr lang="en-ID" sz="3200" dirty="0" err="1" smtClean="0">
                <a:latin typeface="Agency FB" pitchFamily="34" charset="0"/>
              </a:rPr>
              <a:t>Pengujian</a:t>
            </a:r>
            <a:r>
              <a:rPr lang="en-ID" sz="3200" dirty="0" smtClean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Sistem</a:t>
            </a:r>
            <a:endParaRPr lang="en-US" sz="3200" dirty="0">
              <a:latin typeface="Agency FB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28750"/>
            <a:ext cx="5562600" cy="460771"/>
          </a:xfrm>
          <a:prstGeom prst="rect">
            <a:avLst/>
          </a:prstGeom>
        </p:spPr>
        <p:txBody>
          <a:bodyPr vert="horz" lIns="69686" tIns="34843" rIns="69686" bIns="34843" rtlCol="0" anchor="ctr">
            <a:normAutofit fontScale="97500"/>
          </a:bodyPr>
          <a:lstStyle/>
          <a:p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Rencana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Pengujian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Pada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Pop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U</a:t>
            </a:r>
            <a:r>
              <a:rPr lang="id-ID" b="1" dirty="0" smtClean="0">
                <a:solidFill>
                  <a:schemeClr val="bg1"/>
                </a:solidFill>
                <a:latin typeface="Agency FB" pitchFamily="34" charset="0"/>
              </a:rPr>
              <a:t>p 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menu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b="1" dirty="0" err="1" smtClean="0">
                <a:solidFill>
                  <a:schemeClr val="bg1"/>
                </a:solidFill>
                <a:latin typeface="Agency FB" pitchFamily="34" charset="0"/>
              </a:rPr>
              <a:t>salah</a:t>
            </a:r>
            <a:r>
              <a:rPr lang="en-ID" b="1" dirty="0" smtClean="0">
                <a:solidFill>
                  <a:schemeClr val="bg1"/>
                </a:solidFill>
                <a:latin typeface="Agency FB" pitchFamily="34" charset="0"/>
              </a:rPr>
              <a:t> :</a:t>
            </a:r>
            <a:endParaRPr lang="en-US" sz="1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7" name="Content Placeholder 6" descr="uji 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64" y="2095221"/>
            <a:ext cx="6068272" cy="2000529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Main Menu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8" name="Content Placeholder 7" descr="Main Menu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188" y="1934213"/>
            <a:ext cx="3732212" cy="23561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Main Menu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9" name="Content Placeholder 8" descr="Menu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74115"/>
            <a:ext cx="4041775" cy="2276358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Pemilihan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Jenis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Game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Pemilihan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Jenis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Game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0" name="Content Placeholder 9" descr="Select Gam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7814"/>
            <a:ext cx="4040188" cy="2268960"/>
          </a:xfrm>
        </p:spPr>
      </p:pic>
      <p:pic>
        <p:nvPicPr>
          <p:cNvPr id="12" name="Content Placeholder 11" descr="Select Ga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78798"/>
            <a:ext cx="4041775" cy="2266991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Main 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Tebak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Gambar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Main 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Tebak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Gambar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0" name="Content Placeholder 9" descr="Scene Game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1188" y="1932237"/>
            <a:ext cx="3732212" cy="2360114"/>
          </a:xfrm>
        </p:spPr>
      </p:pic>
      <p:pic>
        <p:nvPicPr>
          <p:cNvPr id="14" name="Content Placeholder 13" descr="Main Ga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74066"/>
            <a:ext cx="4041775" cy="2276456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0" name="Content Placeholder 9" descr="Pop Up Menu Ben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3767" y="1630363"/>
            <a:ext cx="2367053" cy="2963862"/>
          </a:xfrm>
        </p:spPr>
      </p:pic>
      <p:pic>
        <p:nvPicPr>
          <p:cNvPr id="12" name="Content Placeholder 11" descr="Win Ga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77760"/>
            <a:ext cx="4041775" cy="226906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dirty="0" err="1" smtClean="0">
                <a:latin typeface="Agency FB" pitchFamily="34" charset="0"/>
              </a:rPr>
              <a:t>Rancangan</a:t>
            </a:r>
            <a:r>
              <a:rPr lang="en-ID" dirty="0" smtClean="0">
                <a:latin typeface="Agency FB" pitchFamily="34" charset="0"/>
              </a:rPr>
              <a:t> &amp; </a:t>
            </a:r>
            <a:r>
              <a:rPr lang="en-ID" dirty="0" err="1" smtClean="0">
                <a:latin typeface="Agency FB" pitchFamily="34" charset="0"/>
              </a:rPr>
              <a:t>Desain</a:t>
            </a:r>
            <a:r>
              <a:rPr lang="en-ID" dirty="0" smtClean="0">
                <a:latin typeface="Agency FB" pitchFamily="34" charset="0"/>
              </a:rPr>
              <a:t> Game Quiz </a:t>
            </a:r>
            <a:r>
              <a:rPr lang="en-ID" dirty="0" err="1" smtClean="0">
                <a:latin typeface="Agency FB" pitchFamily="34" charset="0"/>
              </a:rPr>
              <a:t>Tebak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Gambar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Block 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Salah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Desain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Pop Up Menu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Jawaban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Salah</a:t>
            </a:r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10" name="Content Placeholder 9" descr="Pop Up Menu Salah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3767" y="1630363"/>
            <a:ext cx="2367053" cy="2963862"/>
          </a:xfrm>
        </p:spPr>
      </p:pic>
      <p:pic>
        <p:nvPicPr>
          <p:cNvPr id="12" name="Content Placeholder 11" descr="Lose Game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1978798"/>
            <a:ext cx="4041775" cy="2266991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D" sz="4400" dirty="0" err="1" smtClean="0">
                <a:latin typeface="Agency FB" pitchFamily="34" charset="0"/>
              </a:rPr>
              <a:t>Selesai</a:t>
            </a:r>
            <a:endParaRPr lang="en-US" sz="44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Sekian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Terima</a:t>
            </a:r>
            <a:r>
              <a:rPr lang="en-ID" sz="6000" b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6000" b="1" dirty="0" err="1" smtClean="0">
                <a:solidFill>
                  <a:schemeClr val="bg1"/>
                </a:solidFill>
                <a:latin typeface="Agency FB" pitchFamily="34" charset="0"/>
              </a:rPr>
              <a:t>Kasih</a:t>
            </a:r>
            <a:endParaRPr lang="en-US" sz="60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00350"/>
            <a:ext cx="8229600" cy="1752600"/>
          </a:xfrm>
          <a:prstGeom prst="rect">
            <a:avLst/>
          </a:prstGeom>
        </p:spPr>
        <p:txBody>
          <a:bodyPr vert="horz" lIns="69686" tIns="34843" rIns="69686" bIns="34843" rtlCol="0">
            <a:normAutofit fontScale="55000" lnSpcReduction="20000"/>
          </a:bodyPr>
          <a:lstStyle/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Helman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Asrofi</a:t>
            </a:r>
            <a:endParaRPr kumimoji="0" lang="en-ID" sz="4800" b="1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4800" b="1" baseline="0" dirty="0" smtClean="0">
                <a:solidFill>
                  <a:schemeClr val="bg1"/>
                </a:solidFill>
                <a:latin typeface="Agency FB" pitchFamily="34" charset="0"/>
              </a:rPr>
              <a:t>15.04.1277</a:t>
            </a: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Teknik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</a:t>
            </a:r>
            <a:r>
              <a:rPr kumimoji="0" lang="en-ID" sz="48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Informatika</a:t>
            </a:r>
            <a:r>
              <a:rPr kumimoji="0" lang="en-ID" sz="4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(TI)</a:t>
            </a:r>
          </a:p>
          <a:p>
            <a:pPr marL="261324" marR="0" lvl="0" indent="-261324" algn="l" defTabSz="6968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D" sz="4800" b="1" baseline="0" dirty="0" smtClean="0">
                <a:solidFill>
                  <a:schemeClr val="bg1"/>
                </a:solidFill>
                <a:latin typeface="Agency FB" pitchFamily="34" charset="0"/>
              </a:rPr>
              <a:t>STMIK</a:t>
            </a:r>
            <a:r>
              <a:rPr lang="en-ID" sz="4800" b="1" dirty="0" smtClean="0">
                <a:solidFill>
                  <a:schemeClr val="bg1"/>
                </a:solidFill>
                <a:latin typeface="Agency FB" pitchFamily="34" charset="0"/>
              </a:rPr>
              <a:t> Indonesia Banjarmasin 2019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 smtClean="0">
                <a:latin typeface="Agency FB" pitchFamily="34" charset="0"/>
              </a:rPr>
              <a:t>Perumusan</a:t>
            </a:r>
            <a:r>
              <a:rPr lang="en-ID" dirty="0" smtClean="0">
                <a:latin typeface="Agency FB" pitchFamily="34" charset="0"/>
              </a:rPr>
              <a:t> </a:t>
            </a:r>
            <a:r>
              <a:rPr lang="en-ID" dirty="0" err="1" smtClean="0">
                <a:latin typeface="Agency FB" pitchFamily="34" charset="0"/>
              </a:rPr>
              <a:t>Masalah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92500" lnSpcReduction="10000"/>
          </a:bodyPr>
          <a:lstStyle/>
          <a:p>
            <a:pPr marL="88900" indent="-88900">
              <a:buNone/>
              <a:tabLst>
                <a:tab pos="889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	</a:t>
            </a: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</a:t>
            </a:r>
            <a:r>
              <a:rPr lang="en-ID" dirty="0" smtClean="0">
                <a:solidFill>
                  <a:schemeClr val="bg1"/>
                </a:solidFill>
              </a:rPr>
              <a:t>	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Berdasarkan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latar belakang yang telah di kemukakan di atas,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maka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pokok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permasalahan yang dihadapi adalah 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M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eranancang dan membuat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tebak gambar menggunakan Unity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2017.2.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Men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desain tampilan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agar pengguna lebih tertarik untuk memainkan </a:t>
            </a:r>
            <a:r>
              <a:rPr lang="id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800" dirty="0" smtClean="0">
                <a:solidFill>
                  <a:schemeClr val="bg1"/>
                </a:solidFill>
                <a:latin typeface="Agency FB" pitchFamily="34" charset="0"/>
              </a:rPr>
              <a:t> ini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Menyesuaikan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fitur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speech recognition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agar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sesuai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dirty="0" err="1" smtClean="0">
                <a:solidFill>
                  <a:schemeClr val="bg1"/>
                </a:solidFill>
                <a:latin typeface="Agency FB" pitchFamily="34" charset="0"/>
              </a:rPr>
              <a:t>konsep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800" i="1" dirty="0" smtClean="0">
                <a:solidFill>
                  <a:schemeClr val="bg1"/>
                </a:solidFill>
                <a:latin typeface="Agency FB" pitchFamily="34" charset="0"/>
              </a:rPr>
              <a:t>quiz</a:t>
            </a:r>
            <a:r>
              <a:rPr lang="en-ID" sz="28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Batasan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Masalah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</a:rPr>
              <a:t>	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Agar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ruang lingkup masalah yang akan dibahas tidak menjadi luas dan untuk mencapai sasaran tujuan yang optimal, maka perlu dilakukan pembatasan masalah, yaitu sebagai berikut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Aplikasi </a:t>
            </a:r>
            <a:r>
              <a:rPr lang="id-ID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di buat menggunakan Unity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2017.2.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Menggunakan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library speech recognition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sudah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tersedia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Unity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hanya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sebagai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media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edukasi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pembelajaran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untuk anak taman kanak-kanak dan sekolah dasar (4-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9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tahun).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622300" lvl="0" indent="-279400">
              <a:buFont typeface="+mj-lt"/>
              <a:buAutoNum type="arabicPeriod"/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offline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tidak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bisa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multiplayer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serta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berbasis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PC (</a:t>
            </a:r>
            <a:r>
              <a:rPr lang="en-ID" i="1" dirty="0" smtClean="0">
                <a:solidFill>
                  <a:schemeClr val="bg1"/>
                </a:solidFill>
                <a:latin typeface="Agency FB" pitchFamily="34" charset="0"/>
              </a:rPr>
              <a:t>Portable Computer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)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sistem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operasi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Windows.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Tujuan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r>
              <a:rPr lang="en-ID" sz="4000" dirty="0" smtClean="0">
                <a:latin typeface="Agency FB" pitchFamily="34" charset="0"/>
              </a:rPr>
              <a:t> 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3394472"/>
          </a:xfrm>
        </p:spPr>
        <p:txBody>
          <a:bodyPr>
            <a:normAutofit fontScale="850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88900" indent="-88900">
              <a:buNone/>
              <a:tabLst>
                <a:tab pos="444500" algn="l"/>
              </a:tabLst>
            </a:pP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Adapun tujuan penelitian yang ingin dicapai penulis adalah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Tujuan Subjektif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Sebagai salah satu persyaratan dalam menyelesaikan pendidikan Strata I (S-1) Jurusan Teknik Informatika (TI) pada Sekolah Tinggi Manajemen Informatika dan Komputer (STMIK) Indonesia Banjarmasin.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Sebagai penerapan ilmu yang telah dipelajari selama kuliah di STMIK Indonesia Banjarmasin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lvl="0"/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Tujuan Objektif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Membuat dan membangun </a:t>
            </a:r>
            <a:r>
              <a:rPr lang="id-ID" sz="22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 edukasi tebak gambar menggunakan Unity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Untuk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meningkatkan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minat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anak–anak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belajar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dengan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cara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yang </a:t>
            </a:r>
            <a:r>
              <a:rPr lang="en-ID" sz="2200" dirty="0" err="1" smtClean="0">
                <a:solidFill>
                  <a:schemeClr val="bg1"/>
                </a:solidFill>
                <a:latin typeface="Agency FB" pitchFamily="34" charset="0"/>
              </a:rPr>
              <a:t>menarik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sz="22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279400">
              <a:buFont typeface="+mj-lt"/>
              <a:buAutoNum type="arabicPeriod"/>
            </a:pP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Menghasilkan suatu aplikasi </a:t>
            </a:r>
            <a:r>
              <a:rPr lang="id-ID" sz="22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2200" i="1" dirty="0" smtClean="0">
                <a:solidFill>
                  <a:schemeClr val="bg1"/>
                </a:solidFill>
                <a:latin typeface="Agency FB" pitchFamily="34" charset="0"/>
              </a:rPr>
              <a:t>quiz</a:t>
            </a:r>
            <a:r>
              <a:rPr lang="en-ID" sz="22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2200" dirty="0" smtClean="0">
                <a:solidFill>
                  <a:schemeClr val="bg1"/>
                </a:solidFill>
                <a:latin typeface="Agency FB" pitchFamily="34" charset="0"/>
              </a:rPr>
              <a:t>yang dapat memberikan wawasan pengetahuan pada anak-anak tentang bahasa Inggris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err="1" smtClean="0">
                <a:latin typeface="Agency FB" pitchFamily="34" charset="0"/>
              </a:rPr>
              <a:t>Manfaat</a:t>
            </a:r>
            <a:r>
              <a:rPr lang="en-ID" sz="4000" dirty="0" smtClean="0">
                <a:latin typeface="Agency FB" pitchFamily="34" charset="0"/>
              </a:rPr>
              <a:t>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2857496"/>
          </a:xfrm>
        </p:spPr>
        <p:txBody>
          <a:bodyPr>
            <a:normAutofit fontScale="85000" lnSpcReduction="20000"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Membantu 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anak untuk memahami dan mempelajari dasar-dasar bahasa Inggris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Membantu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anak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mempelajari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pengucapan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kata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bahasa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Membantu untuk mengembangkan pola pikir anak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Memberikan pengetahuan baru serta mengetahui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–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nama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 benda dalam bahasa Inggris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serta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bagaimana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pengucapannya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yg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baik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dan</a:t>
            </a:r>
            <a:r>
              <a:rPr lang="en-ID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dirty="0" err="1" smtClean="0">
                <a:solidFill>
                  <a:schemeClr val="bg1"/>
                </a:solidFill>
                <a:latin typeface="Agency FB" pitchFamily="34" charset="0"/>
              </a:rPr>
              <a:t>benar</a:t>
            </a:r>
            <a:r>
              <a:rPr lang="id-ID" dirty="0" smtClean="0">
                <a:solidFill>
                  <a:schemeClr val="bg1"/>
                </a:solidFill>
                <a:latin typeface="Agency FB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38150" indent="-260350"/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799"/>
          </a:xfrm>
        </p:spPr>
        <p:txBody>
          <a:bodyPr>
            <a:normAutofit/>
          </a:bodyPr>
          <a:lstStyle/>
          <a:p>
            <a:pPr algn="l"/>
            <a:r>
              <a:rPr lang="en-ID" sz="4000" dirty="0" smtClean="0">
                <a:latin typeface="Agency FB" pitchFamily="34" charset="0"/>
              </a:rPr>
              <a:t>Object </a:t>
            </a:r>
            <a:r>
              <a:rPr lang="en-ID" sz="4000" dirty="0" err="1" smtClean="0">
                <a:latin typeface="Agency FB" pitchFamily="34" charset="0"/>
              </a:rPr>
              <a:t>Penelitian</a:t>
            </a:r>
            <a:endParaRPr lang="en-US" sz="4000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4"/>
            <a:ext cx="8458200" cy="2857496"/>
          </a:xfrm>
        </p:spPr>
        <p:txBody>
          <a:bodyPr>
            <a:normAutofit/>
          </a:bodyPr>
          <a:lstStyle/>
          <a:p>
            <a:pPr marL="88900" indent="-88900">
              <a:buNone/>
              <a:tabLst>
                <a:tab pos="444500" algn="l"/>
              </a:tabLst>
            </a:pPr>
            <a:endParaRPr lang="en-ID" dirty="0" smtClean="0">
              <a:solidFill>
                <a:schemeClr val="bg1"/>
              </a:solidFill>
              <a:latin typeface="Agency FB" pitchFamily="34" charset="0"/>
            </a:endParaRPr>
          </a:p>
          <a:p>
            <a:pPr algn="just">
              <a:buNone/>
            </a:pP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	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Objek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penelitian pada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 quiz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tebak gambar ini,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berupa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engine </a:t>
            </a:r>
            <a:r>
              <a:rPr lang="en-ID" sz="3600" i="1" dirty="0" err="1" smtClean="0">
                <a:solidFill>
                  <a:schemeClr val="bg1"/>
                </a:solidFill>
                <a:latin typeface="Agency FB" pitchFamily="34" charset="0"/>
              </a:rPr>
              <a:t>untiy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dan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asset 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–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asset 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yang digunakan </a:t>
            </a:r>
            <a:r>
              <a:rPr lang="en-ID" sz="3600" dirty="0" err="1" smtClean="0">
                <a:solidFill>
                  <a:schemeClr val="bg1"/>
                </a:solidFill>
                <a:latin typeface="Agency FB" pitchFamily="34" charset="0"/>
              </a:rPr>
              <a:t>dalam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n-ID" sz="3600" i="1" dirty="0" smtClean="0">
                <a:solidFill>
                  <a:schemeClr val="bg1"/>
                </a:solidFill>
                <a:latin typeface="Agency FB" pitchFamily="34" charset="0"/>
              </a:rPr>
              <a:t>game</a:t>
            </a:r>
            <a:r>
              <a:rPr lang="en-ID" sz="3600" dirty="0" smtClean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id-ID" sz="3600" dirty="0" smtClean="0">
                <a:solidFill>
                  <a:schemeClr val="bg1"/>
                </a:solidFill>
                <a:latin typeface="Agency FB" pitchFamily="34" charset="0"/>
              </a:rPr>
              <a:t>sebagai media interaktif bagi pengguna.</a:t>
            </a:r>
            <a:endParaRPr lang="en-US" sz="3600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latin typeface="Agency FB" pitchFamily="34" charset="0"/>
            </a:endParaRPr>
          </a:p>
          <a:p>
            <a:pPr marL="438150" indent="-260350"/>
            <a:endParaRPr lang="en-US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dirty="0" err="1" smtClean="0">
                <a:latin typeface="Agency FB" pitchFamily="34" charset="0"/>
              </a:rPr>
              <a:t>Alat</a:t>
            </a:r>
            <a:r>
              <a:rPr lang="en-ID" dirty="0" smtClean="0">
                <a:latin typeface="Agency FB" pitchFamily="34" charset="0"/>
              </a:rPr>
              <a:t> Dan </a:t>
            </a:r>
            <a:r>
              <a:rPr lang="en-ID" dirty="0" err="1" smtClean="0">
                <a:latin typeface="Agency FB" pitchFamily="34" charset="0"/>
              </a:rPr>
              <a:t>Bahan</a:t>
            </a:r>
            <a:r>
              <a:rPr lang="en-ID" dirty="0" smtClean="0">
                <a:latin typeface="Agency FB" pitchFamily="34" charset="0"/>
              </a:rPr>
              <a:t> Yang </a:t>
            </a:r>
            <a:r>
              <a:rPr lang="en-ID" dirty="0" err="1" smtClean="0">
                <a:latin typeface="Agency FB" pitchFamily="34" charset="0"/>
              </a:rPr>
              <a:t>Digunakan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d-ID" i="1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 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 Toshiba Satellite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L40D-A.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itchFamily="2" charset="2"/>
              <a:buChar char="§"/>
            </a:pP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rosesor AMD A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5545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APU with Radeon(TM) HD Graphic 1.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GH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 </a:t>
            </a:r>
            <a:r>
              <a:rPr lang="en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 DDR3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Harddisk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</a:t>
            </a:r>
            <a:r>
              <a:rPr lang="id-ID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d-ID" i="1" dirty="0" smtClean="0">
                <a:solidFill>
                  <a:schemeClr val="bg1"/>
                </a:solidFill>
              </a:rPr>
              <a:t>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Sistem operasi Windows 10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64-bit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untuk perancangan game (</a:t>
            </a:r>
            <a:r>
              <a:rPr lang="id-ID" sz="1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Game Engine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)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Unity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Engine 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ver</a:t>
            </a:r>
            <a:r>
              <a:rPr lang="en-ID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si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2017.2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editor </a:t>
            </a:r>
            <a:r>
              <a:rPr lang="en-ID" sz="19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bahasa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en-ID" sz="19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programming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C#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Visual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Studio 2017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Community Edition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untuk perancangan FlowChart 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ClickChart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desain grafis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Gimp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2.10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/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Aplikasi pengolah kata untuk pembuatan laporan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lvl="0">
              <a:buNone/>
            </a:pP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	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Microsoft </a:t>
            </a:r>
            <a:r>
              <a:rPr lang="id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Word </a:t>
            </a:r>
            <a:r>
              <a:rPr lang="en-ID" sz="19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2007</a:t>
            </a:r>
            <a:endParaRPr lang="en-US" sz="19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defTabSz="696864" rtl="0">
              <a:spcBef>
                <a:spcPct val="0"/>
              </a:spcBef>
            </a:pPr>
            <a:r>
              <a:rPr lang="en-ID" sz="3200" dirty="0">
                <a:latin typeface="Agency FB" pitchFamily="34" charset="0"/>
              </a:rPr>
              <a:t>Flowchart Main Menu Game Quiz </a:t>
            </a:r>
            <a:r>
              <a:rPr lang="en-ID" sz="3200" dirty="0" err="1">
                <a:latin typeface="Agency FB" pitchFamily="34" charset="0"/>
              </a:rPr>
              <a:t>Tebak</a:t>
            </a:r>
            <a:r>
              <a:rPr lang="en-ID" sz="3200" dirty="0">
                <a:latin typeface="Agency FB" pitchFamily="34" charset="0"/>
              </a:rPr>
              <a:t> </a:t>
            </a:r>
            <a:r>
              <a:rPr lang="en-ID" sz="3200" dirty="0" err="1" smtClean="0">
                <a:latin typeface="Agency FB" pitchFamily="34" charset="0"/>
              </a:rPr>
              <a:t>Gambar</a:t>
            </a:r>
            <a:endParaRPr lang="en-US" sz="3200" dirty="0">
              <a:latin typeface="Agency FB" pitchFamily="34" charset="0"/>
            </a:endParaRPr>
          </a:p>
        </p:txBody>
      </p:sp>
      <p:pic>
        <p:nvPicPr>
          <p:cNvPr id="7" name="Content Placeholder 6" descr="TES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10" y="1200150"/>
            <a:ext cx="2902180" cy="33940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391</Words>
  <Application>Microsoft Office PowerPoint</Application>
  <PresentationFormat>On-screen Show (16:9)</PresentationFormat>
  <Paragraphs>115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Theme1</vt:lpstr>
      <vt:lpstr>Pra Skripsi</vt:lpstr>
      <vt:lpstr>Latar Belakang</vt:lpstr>
      <vt:lpstr>Perumusan Masalah</vt:lpstr>
      <vt:lpstr>Batasan Masalah</vt:lpstr>
      <vt:lpstr>Tujuan Penelitian </vt:lpstr>
      <vt:lpstr>Manfaat Penelitian</vt:lpstr>
      <vt:lpstr>Object Penelitian</vt:lpstr>
      <vt:lpstr>Alat Dan Bahan Yang Digunakan</vt:lpstr>
      <vt:lpstr>Flowchart Main Menu Game Quiz Tebak Gambar</vt:lpstr>
      <vt:lpstr>Flowchart Scene/Level Game Quiz Tebak Gambar</vt:lpstr>
      <vt:lpstr>Flowchart Menu Jawaban Benar Game Quiz Tebak Gambar</vt:lpstr>
      <vt:lpstr>Flowchart Menu Jawaban Salah Game Quiz Tebak Gambar</vt:lpstr>
      <vt:lpstr>Use Case Pada Game Quiz Tebak Gambar</vt:lpstr>
      <vt:lpstr>Use Case Pada Game Quiz Tebak Gambar</vt:lpstr>
      <vt:lpstr>Use Case Pada Game Quiz Tebak Gambar</vt:lpstr>
      <vt:lpstr>Use Case Pada Game Quiz Tebak Gambar</vt:lpstr>
      <vt:lpstr>Use Case Pada Game Quiz Tebak Gambar</vt:lpstr>
      <vt:lpstr>Use Case Pada Game Quiz Tebak Gambar</vt:lpstr>
      <vt:lpstr>Pengujian Sistem</vt:lpstr>
      <vt:lpstr>Pengujian Sistem</vt:lpstr>
      <vt:lpstr>Pengujian Sistem</vt:lpstr>
      <vt:lpstr>Pengujian Sistem</vt:lpstr>
      <vt:lpstr>Rancangan &amp; Desain Game Quiz Tebak Gambar</vt:lpstr>
      <vt:lpstr>Rancangan &amp; Desain Game Quiz Tebak Gambar</vt:lpstr>
      <vt:lpstr>Rancangan &amp; Desain Game Quiz Tebak Gambar</vt:lpstr>
      <vt:lpstr>Rancangan &amp; Desain Game Quiz Tebak Gambar</vt:lpstr>
      <vt:lpstr>Rancangan &amp; Desain Game Quiz Tebak Gambar</vt:lpstr>
      <vt:lpstr>Selesai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Ayzrofi</dc:creator>
  <cp:lastModifiedBy>Windows User</cp:lastModifiedBy>
  <cp:revision>31</cp:revision>
  <dcterms:created xsi:type="dcterms:W3CDTF">2006-08-16T00:00:00Z</dcterms:created>
  <dcterms:modified xsi:type="dcterms:W3CDTF">2019-01-16T09:25:23Z</dcterms:modified>
</cp:coreProperties>
</file>