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82" r:id="rId17"/>
    <p:sldId id="281" r:id="rId18"/>
    <p:sldId id="280" r:id="rId19"/>
    <p:sldId id="279" r:id="rId20"/>
    <p:sldId id="284" r:id="rId21"/>
    <p:sldId id="283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C11B-FF04-46E0-AA2E-A7C99E8FA610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3CB8-B338-4D34-BCD4-3BF9F1FF0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E3CB8-B338-4D34-BCD4-3BF9F1FF0A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2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0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7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8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68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52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37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21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05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390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87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8432" indent="0">
              <a:buNone/>
              <a:defRPr sz="1500" b="1"/>
            </a:lvl2pPr>
            <a:lvl3pPr marL="696864" indent="0">
              <a:buNone/>
              <a:defRPr sz="1400" b="1"/>
            </a:lvl3pPr>
            <a:lvl4pPr marL="1045296" indent="0">
              <a:buNone/>
              <a:defRPr sz="1200" b="1"/>
            </a:lvl4pPr>
            <a:lvl5pPr marL="1393728" indent="0">
              <a:buNone/>
              <a:defRPr sz="1200" b="1"/>
            </a:lvl5pPr>
            <a:lvl6pPr marL="1742161" indent="0">
              <a:buNone/>
              <a:defRPr sz="1200" b="1"/>
            </a:lvl6pPr>
            <a:lvl7pPr marL="2090593" indent="0">
              <a:buNone/>
              <a:defRPr sz="1200" b="1"/>
            </a:lvl7pPr>
            <a:lvl8pPr marL="2439025" indent="0">
              <a:buNone/>
              <a:defRPr sz="1200" b="1"/>
            </a:lvl8pPr>
            <a:lvl9pPr marL="2787457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8432" indent="0">
              <a:buNone/>
              <a:defRPr sz="1500" b="1"/>
            </a:lvl2pPr>
            <a:lvl3pPr marL="696864" indent="0">
              <a:buNone/>
              <a:defRPr sz="1400" b="1"/>
            </a:lvl3pPr>
            <a:lvl4pPr marL="1045296" indent="0">
              <a:buNone/>
              <a:defRPr sz="1200" b="1"/>
            </a:lvl4pPr>
            <a:lvl5pPr marL="1393728" indent="0">
              <a:buNone/>
              <a:defRPr sz="1200" b="1"/>
            </a:lvl5pPr>
            <a:lvl6pPr marL="1742161" indent="0">
              <a:buNone/>
              <a:defRPr sz="1200" b="1"/>
            </a:lvl6pPr>
            <a:lvl7pPr marL="2090593" indent="0">
              <a:buNone/>
              <a:defRPr sz="1200" b="1"/>
            </a:lvl7pPr>
            <a:lvl8pPr marL="2439025" indent="0">
              <a:buNone/>
              <a:defRPr sz="1200" b="1"/>
            </a:lvl8pPr>
            <a:lvl9pPr marL="2787457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4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4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8432" indent="0">
              <a:buNone/>
              <a:defRPr sz="900"/>
            </a:lvl2pPr>
            <a:lvl3pPr marL="696864" indent="0">
              <a:buNone/>
              <a:defRPr sz="800"/>
            </a:lvl3pPr>
            <a:lvl4pPr marL="1045296" indent="0">
              <a:buNone/>
              <a:defRPr sz="700"/>
            </a:lvl4pPr>
            <a:lvl5pPr marL="1393728" indent="0">
              <a:buNone/>
              <a:defRPr sz="700"/>
            </a:lvl5pPr>
            <a:lvl6pPr marL="1742161" indent="0">
              <a:buNone/>
              <a:defRPr sz="700"/>
            </a:lvl6pPr>
            <a:lvl7pPr marL="2090593" indent="0">
              <a:buNone/>
              <a:defRPr sz="700"/>
            </a:lvl7pPr>
            <a:lvl8pPr marL="2439025" indent="0">
              <a:buNone/>
              <a:defRPr sz="700"/>
            </a:lvl8pPr>
            <a:lvl9pPr marL="27874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8432" indent="0">
              <a:buNone/>
              <a:defRPr sz="2100"/>
            </a:lvl2pPr>
            <a:lvl3pPr marL="696864" indent="0">
              <a:buNone/>
              <a:defRPr sz="1800"/>
            </a:lvl3pPr>
            <a:lvl4pPr marL="1045296" indent="0">
              <a:buNone/>
              <a:defRPr sz="1500"/>
            </a:lvl4pPr>
            <a:lvl5pPr marL="1393728" indent="0">
              <a:buNone/>
              <a:defRPr sz="1500"/>
            </a:lvl5pPr>
            <a:lvl6pPr marL="1742161" indent="0">
              <a:buNone/>
              <a:defRPr sz="1500"/>
            </a:lvl6pPr>
            <a:lvl7pPr marL="2090593" indent="0">
              <a:buNone/>
              <a:defRPr sz="1500"/>
            </a:lvl7pPr>
            <a:lvl8pPr marL="2439025" indent="0">
              <a:buNone/>
              <a:defRPr sz="1500"/>
            </a:lvl8pPr>
            <a:lvl9pPr marL="2787457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8432" indent="0">
              <a:buNone/>
              <a:defRPr sz="900"/>
            </a:lvl2pPr>
            <a:lvl3pPr marL="696864" indent="0">
              <a:buNone/>
              <a:defRPr sz="800"/>
            </a:lvl3pPr>
            <a:lvl4pPr marL="1045296" indent="0">
              <a:buNone/>
              <a:defRPr sz="700"/>
            </a:lvl4pPr>
            <a:lvl5pPr marL="1393728" indent="0">
              <a:buNone/>
              <a:defRPr sz="700"/>
            </a:lvl5pPr>
            <a:lvl6pPr marL="1742161" indent="0">
              <a:buNone/>
              <a:defRPr sz="700"/>
            </a:lvl6pPr>
            <a:lvl7pPr marL="2090593" indent="0">
              <a:buNone/>
              <a:defRPr sz="700"/>
            </a:lvl7pPr>
            <a:lvl8pPr marL="2439025" indent="0">
              <a:buNone/>
              <a:defRPr sz="700"/>
            </a:lvl8pPr>
            <a:lvl9pPr marL="27874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9686" tIns="34843" rIns="69686" bIns="348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69686" tIns="34843" rIns="69686" bIns="348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69686" tIns="34843" rIns="69686" bIns="3484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69686" tIns="34843" rIns="69686" bIns="3484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69686" tIns="34843" rIns="69686" bIns="3484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 dir="u"/>
  </p:transition>
  <p:txStyles>
    <p:titleStyle>
      <a:lvl1pPr algn="ctr" defTabSz="696864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324" indent="-261324" algn="l" defTabSz="6968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6202" indent="-217770" algn="l" defTabSz="69686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1080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512" indent="-174216" algn="l" defTabSz="69686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945" indent="-174216" algn="l" defTabSz="69686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77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4809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13241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1673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32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6864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5296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3728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2161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0593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9025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7457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42900"/>
            <a:ext cx="2667000" cy="416719"/>
          </a:xfrm>
        </p:spPr>
        <p:txBody>
          <a:bodyPr>
            <a:normAutofit fontScale="90000"/>
          </a:bodyPr>
          <a:lstStyle/>
          <a:p>
            <a:pPr algn="l"/>
            <a:r>
              <a:rPr lang="en-ID" dirty="0" err="1" smtClean="0">
                <a:latin typeface="Agency FB" pitchFamily="34" charset="0"/>
                <a:cs typeface="Times New Roman" pitchFamily="18" charset="0"/>
              </a:rPr>
              <a:t>Skripsi</a:t>
            </a:r>
            <a:endParaRPr lang="en-US" dirty="0"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28750"/>
            <a:ext cx="8534400" cy="1828800"/>
          </a:xfrm>
        </p:spPr>
        <p:txBody>
          <a:bodyPr>
            <a:noAutofit/>
          </a:bodyPr>
          <a:lstStyle/>
          <a:p>
            <a:pPr algn="l"/>
            <a:r>
              <a:rPr lang="en-ID" sz="3200" b="1" dirty="0" smtClean="0">
                <a:solidFill>
                  <a:schemeClr val="bg1"/>
                </a:solidFill>
                <a:latin typeface="Agency FB" pitchFamily="34" charset="0"/>
              </a:rPr>
              <a:t>RANCANG BANGUN </a:t>
            </a:r>
            <a:r>
              <a:rPr lang="id-ID" sz="3200" b="1" dirty="0" smtClean="0">
                <a:solidFill>
                  <a:schemeClr val="bg1"/>
                </a:solidFill>
                <a:latin typeface="Agency FB" pitchFamily="34" charset="0"/>
              </a:rPr>
              <a:t>APLIKASI </a:t>
            </a:r>
            <a:r>
              <a:rPr lang="id-ID" sz="3200" b="1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sz="3200" b="1" dirty="0" smtClean="0">
                <a:solidFill>
                  <a:schemeClr val="bg1"/>
                </a:solidFill>
                <a:latin typeface="Agency FB" pitchFamily="34" charset="0"/>
              </a:rPr>
              <a:t>QUIZ </a:t>
            </a:r>
            <a:r>
              <a:rPr lang="id-ID" sz="3200" b="1" dirty="0" smtClean="0">
                <a:solidFill>
                  <a:schemeClr val="bg1"/>
                </a:solidFill>
                <a:latin typeface="Agency FB" pitchFamily="34" charset="0"/>
              </a:rPr>
              <a:t>TEBAK </a:t>
            </a:r>
            <a:r>
              <a:rPr lang="id-ID" sz="3200" b="1" dirty="0" smtClean="0">
                <a:solidFill>
                  <a:schemeClr val="bg1"/>
                </a:solidFill>
                <a:latin typeface="Agency FB" pitchFamily="34" charset="0"/>
              </a:rPr>
              <a:t>GAMBAR </a:t>
            </a:r>
            <a:endParaRPr lang="en-US" sz="3200" b="1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l"/>
            <a:r>
              <a:rPr lang="en-ID" sz="3200" b="1" dirty="0" smtClean="0">
                <a:solidFill>
                  <a:schemeClr val="bg1"/>
                </a:solidFill>
                <a:latin typeface="Agency FB" pitchFamily="34" charset="0"/>
              </a:rPr>
              <a:t>DENGAN FITUR SPEECH RECOGNITION</a:t>
            </a:r>
            <a:r>
              <a:rPr lang="id-ID" sz="32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l"/>
            <a:r>
              <a:rPr lang="id-ID" sz="3200" b="1" dirty="0" smtClean="0">
                <a:solidFill>
                  <a:schemeClr val="bg1"/>
                </a:solidFill>
                <a:latin typeface="Agency FB" pitchFamily="34" charset="0"/>
              </a:rPr>
              <a:t>MENGGUNAKAN </a:t>
            </a:r>
            <a:r>
              <a:rPr lang="id-ID" sz="3200" b="1" dirty="0" smtClean="0">
                <a:solidFill>
                  <a:schemeClr val="bg1"/>
                </a:solidFill>
                <a:latin typeface="Agency FB" pitchFamily="34" charset="0"/>
              </a:rPr>
              <a:t>UNITY</a:t>
            </a:r>
            <a:endParaRPr lang="en-US" sz="28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gency FB" pitchFamily="34" charset="0"/>
              </a:rPr>
              <a:t>Teknik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Informatika</a:t>
            </a:r>
            <a:endParaRPr lang="en-US" sz="2800" dirty="0"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417195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chemeClr val="bg1"/>
                </a:solidFill>
                <a:latin typeface="Agency FB" pitchFamily="34" charset="0"/>
              </a:rPr>
              <a:t>Helman</a:t>
            </a:r>
            <a:r>
              <a:rPr lang="en-US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gency FB" pitchFamily="34" charset="0"/>
              </a:rPr>
              <a:t>Asrofi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r"/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15.04.1277</a:t>
            </a:r>
            <a:endParaRPr lang="en-US" sz="32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defTabSz="696864" rtl="0">
              <a:spcBef>
                <a:spcPct val="0"/>
              </a:spcBef>
            </a:pPr>
            <a:r>
              <a:rPr lang="en-ID" sz="3200" dirty="0">
                <a:latin typeface="Agency FB" pitchFamily="34" charset="0"/>
              </a:rPr>
              <a:t>Flowchart Main Menu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 smtClean="0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7" name="Content Placeholder 6" descr="TES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10" y="1200150"/>
            <a:ext cx="2902180" cy="33940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defTabSz="696864" rtl="0">
              <a:spcBef>
                <a:spcPct val="0"/>
              </a:spcBef>
            </a:pPr>
            <a:r>
              <a:rPr lang="en-ID" sz="3200" dirty="0">
                <a:latin typeface="Agency FB" pitchFamily="34" charset="0"/>
              </a:rPr>
              <a:t>Flowchart Scene/Level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5" name="Content Placeholder 4" descr="TES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656" y="1200150"/>
            <a:ext cx="2342688" cy="33940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/>
            <a:r>
              <a:rPr lang="en-ID" sz="3200" dirty="0">
                <a:latin typeface="Agency FB" pitchFamily="34" charset="0"/>
              </a:rPr>
              <a:t>Flowchart Menu </a:t>
            </a:r>
            <a:r>
              <a:rPr lang="en-ID" sz="3200" dirty="0" err="1">
                <a:latin typeface="Agency FB" pitchFamily="34" charset="0"/>
              </a:rPr>
              <a:t>Jawaban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Benar</a:t>
            </a:r>
            <a:r>
              <a:rPr lang="en-ID" sz="3200" dirty="0">
                <a:latin typeface="Agency FB" pitchFamily="34" charset="0"/>
              </a:rPr>
              <a:t>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1027" name="Picture 3" descr="Menu Bana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1" y="1285557"/>
            <a:ext cx="4724400" cy="322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ID" sz="3200" dirty="0">
                <a:latin typeface="Agency FB" pitchFamily="34" charset="0"/>
              </a:rPr>
              <a:t>Flowchart Menu </a:t>
            </a:r>
            <a:r>
              <a:rPr lang="en-ID" sz="3200" dirty="0" err="1">
                <a:latin typeface="Agency FB" pitchFamily="34" charset="0"/>
              </a:rPr>
              <a:t>Jawaban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Salah</a:t>
            </a:r>
            <a:r>
              <a:rPr lang="en-ID" sz="3200" dirty="0">
                <a:latin typeface="Agency FB" pitchFamily="34" charset="0"/>
              </a:rPr>
              <a:t>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2050" name="Picture 2" descr="Menu Salah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1386"/>
            <a:ext cx="5029200" cy="321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id-ID" sz="3200" dirty="0">
                <a:latin typeface="Agency FB" pitchFamily="34" charset="0"/>
              </a:rPr>
              <a:t>Use Case Pada </a:t>
            </a:r>
            <a:r>
              <a:rPr lang="en-ID" sz="3200" dirty="0">
                <a:latin typeface="Agency FB" pitchFamily="34" charset="0"/>
              </a:rPr>
              <a:t>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8" name="Content Placeholder 7" descr="Use 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312" y="1453948"/>
            <a:ext cx="5201376" cy="288647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Main Menu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8" name="Content Placeholder 7" descr="Main Menu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188" y="1934213"/>
            <a:ext cx="3732212" cy="23561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Main Menu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3074" name="Picture 2" descr="Menu Awal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58935" y="1974850"/>
            <a:ext cx="4013955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Pemilihan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Jenis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Game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Pemilihan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Jenis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Game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10" name="Content Placeholder 9" descr="Select Gam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7814"/>
            <a:ext cx="4040188" cy="2268960"/>
          </a:xfrm>
        </p:spPr>
      </p:pic>
      <p:pic>
        <p:nvPicPr>
          <p:cNvPr id="4098" name="Picture 2" descr="Menu Pilih Gam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87320" y="1978025"/>
            <a:ext cx="3957184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Main 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Tebak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Gambar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Main 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Tebak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Gambar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5122" name="Picture 2" descr="Main Gam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2477" y="1974850"/>
            <a:ext cx="398687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Scene Gam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1188" y="1942147"/>
            <a:ext cx="3732212" cy="234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6146" name="Picture 2" descr="Menu W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9198" y="1630363"/>
            <a:ext cx="2356192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Win Gam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75106" y="1978025"/>
            <a:ext cx="3981612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Salah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Salah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7170" name="Picture 2" descr="Menu Los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9198" y="1630363"/>
            <a:ext cx="2356192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Lose Gam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75106" y="1978025"/>
            <a:ext cx="3981612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3505200" cy="651271"/>
          </a:xfrm>
        </p:spPr>
        <p:txBody>
          <a:bodyPr>
            <a:normAutofit fontScale="90000"/>
          </a:bodyPr>
          <a:lstStyle/>
          <a:p>
            <a:pPr algn="l"/>
            <a:r>
              <a:rPr lang="id-ID" sz="4000" dirty="0" smtClean="0">
                <a:latin typeface="Agency FB" pitchFamily="34" charset="0"/>
              </a:rPr>
              <a:t>Latar Belakang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943346"/>
          </a:xfrm>
        </p:spPr>
        <p:txBody>
          <a:bodyPr>
            <a:normAutofit fontScale="85000" lnSpcReduction="10000"/>
          </a:bodyPr>
          <a:lstStyle/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</a:p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Penggunaan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sebagai metode untuk pengenalan bahasa Inggris untuk anak-anak dapat diimplementasikan dengan kaloborasi dari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kecanggihan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teknologi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dan media pembelajaran pengenalan bahasa Inggris. 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</a:p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Game edukasi sangat menarik untuk dikembangkan. Ada beberapa kelabihan dari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dibandingkan dengan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konvensional. Salah satu kelebiha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n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utama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adalah pada visualisasi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i="1" dirty="0" err="1" smtClean="0">
                <a:solidFill>
                  <a:schemeClr val="bg1"/>
                </a:solidFill>
                <a:latin typeface="Agency FB" pitchFamily="34" charset="0"/>
              </a:rPr>
              <a:t>gameplay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. Untuk itu perlu dikembangkan sebuah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yang dapat digunakan dalam pembelajaran dan dapat memotivasi pengguna agar tertarik dalam belajar. Dan juga penggunaan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sebagai media pembelajaran untuk pengenalan bahasa Inggris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fitur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i="1" dirty="0" smtClean="0">
                <a:solidFill>
                  <a:schemeClr val="bg1"/>
                </a:solidFill>
                <a:latin typeface="Agency FB" pitchFamily="34" charset="0"/>
              </a:rPr>
              <a:t>speech recognition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(sinkronisasi suara) dirasa sudah sangat cocok 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k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arena dapat memanfaatkan teknologi yang sedang berkembang.</a:t>
            </a:r>
            <a:endParaRPr lang="en-ID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Berdasarkan permasalahan yang sudah dipaparkan diatas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penulis terdorong untuk melakukan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penelitian dengan judul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:</a:t>
            </a:r>
          </a:p>
          <a:p>
            <a:pPr marL="266700" indent="-85725">
              <a:buNone/>
            </a:pP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b="1" dirty="0" smtClean="0">
                <a:solidFill>
                  <a:schemeClr val="bg1"/>
                </a:solidFill>
                <a:latin typeface="Agency FB" pitchFamily="34" charset="0"/>
              </a:rPr>
              <a:t>“</a:t>
            </a:r>
            <a:r>
              <a:rPr lang="en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RANCANG BANGUN </a:t>
            </a: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GAME </a:t>
            </a:r>
            <a:r>
              <a:rPr lang="en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QUIZ </a:t>
            </a: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TEBAK GAMBAR </a:t>
            </a:r>
            <a:r>
              <a:rPr lang="en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DENGAN FITUR SPEECH RECOGNITION</a:t>
            </a: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MENGGUNAKAN UNITY</a:t>
            </a:r>
            <a:r>
              <a:rPr lang="id-ID" sz="1800" b="1" dirty="0" smtClean="0">
                <a:solidFill>
                  <a:schemeClr val="bg1"/>
                </a:solidFill>
                <a:latin typeface="Agency FB" pitchFamily="34" charset="0"/>
              </a:rPr>
              <a:t>”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. 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Dalam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aplikasi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ini diharapkan bisa digunakan dalam proses pengenalan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pembelajaran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bahasa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kepada anak-anak agar bisa selalu m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mpelajari dasar bahasa Inggris yang baik.</a:t>
            </a:r>
            <a:endParaRPr lang="en-US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266700" indent="-85725">
              <a:buNone/>
            </a:pPr>
            <a:endParaRPr lang="en-US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266700" indent="-85725">
              <a:buNone/>
            </a:pPr>
            <a:endParaRPr lang="en-US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Tampilan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Score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Akhir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Tampilan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Score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Akhir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8194" name="Picture 2" descr="Score Scen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1897" y="2038351"/>
            <a:ext cx="3590794" cy="214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Scor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75188" y="1982738"/>
            <a:ext cx="3981450" cy="225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sz="4400" dirty="0" err="1" smtClean="0">
                <a:latin typeface="Agency FB" pitchFamily="34" charset="0"/>
              </a:rPr>
              <a:t>Selesai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Sekian</a:t>
            </a:r>
            <a:r>
              <a:rPr lang="en-ID" sz="6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6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Terima</a:t>
            </a:r>
            <a:r>
              <a:rPr lang="en-ID" sz="6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Kasih</a:t>
            </a:r>
            <a:endParaRPr lang="en-US" sz="60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00350"/>
            <a:ext cx="8229600" cy="1752600"/>
          </a:xfrm>
          <a:prstGeom prst="rect">
            <a:avLst/>
          </a:prstGeom>
        </p:spPr>
        <p:txBody>
          <a:bodyPr vert="horz" lIns="69686" tIns="34843" rIns="69686" bIns="34843" rtlCol="0">
            <a:normAutofit fontScale="55000" lnSpcReduction="20000"/>
          </a:bodyPr>
          <a:lstStyle/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Helman</a:t>
            </a:r>
            <a:r>
              <a:rPr kumimoji="0" lang="en-ID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n-ID" sz="4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Asrofi</a:t>
            </a:r>
            <a:endParaRPr kumimoji="0" lang="en-ID" sz="48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4800" b="1" baseline="0" dirty="0" smtClean="0">
                <a:solidFill>
                  <a:schemeClr val="bg1"/>
                </a:solidFill>
                <a:latin typeface="Agency FB" pitchFamily="34" charset="0"/>
              </a:rPr>
              <a:t>15.04.1277</a:t>
            </a:r>
          </a:p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4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Teknik</a:t>
            </a:r>
            <a:r>
              <a:rPr kumimoji="0" lang="en-ID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n-ID" sz="4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Informatika</a:t>
            </a:r>
            <a:r>
              <a:rPr kumimoji="0" lang="en-ID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(TI)</a:t>
            </a:r>
          </a:p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4800" b="1" baseline="0" dirty="0" smtClean="0">
                <a:solidFill>
                  <a:schemeClr val="bg1"/>
                </a:solidFill>
                <a:latin typeface="Agency FB" pitchFamily="34" charset="0"/>
              </a:rPr>
              <a:t>STMIK</a:t>
            </a:r>
            <a:r>
              <a:rPr lang="en-ID" sz="4800" b="1" dirty="0" smtClean="0">
                <a:solidFill>
                  <a:schemeClr val="bg1"/>
                </a:solidFill>
                <a:latin typeface="Agency FB" pitchFamily="34" charset="0"/>
              </a:rPr>
              <a:t> Indonesia Banjarmasin 2019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 smtClean="0">
                <a:latin typeface="Agency FB" pitchFamily="34" charset="0"/>
              </a:rPr>
              <a:t>Perumusan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Masalah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3394472"/>
          </a:xfrm>
        </p:spPr>
        <p:txBody>
          <a:bodyPr>
            <a:normAutofit fontScale="92500" lnSpcReduction="10000"/>
          </a:bodyPr>
          <a:lstStyle/>
          <a:p>
            <a:pPr marL="88900" indent="-88900">
              <a:buNone/>
              <a:tabLst>
                <a:tab pos="88900" algn="l"/>
              </a:tabLst>
            </a:pPr>
            <a:r>
              <a:rPr lang="en-ID" dirty="0" smtClean="0">
                <a:solidFill>
                  <a:schemeClr val="bg1"/>
                </a:solidFill>
              </a:rPr>
              <a:t>		</a:t>
            </a:r>
          </a:p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</a:rPr>
              <a:t>		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Berdasarkan latar belakang yang telah di kemukakan di atas, maka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pokok permasalahan yang dihadapi adalah :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M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eranancang dan membuat </a:t>
            </a:r>
            <a:r>
              <a:rPr lang="id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 tebak gambar menggunakan Unity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2017.2.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Men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desain tampilan </a:t>
            </a:r>
            <a:r>
              <a:rPr lang="id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 agar pengguna lebih tertarik untuk memainkan </a:t>
            </a:r>
            <a:r>
              <a:rPr lang="id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 ini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Menyesuaikan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fitur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i="1" dirty="0" smtClean="0">
                <a:solidFill>
                  <a:schemeClr val="bg1"/>
                </a:solidFill>
                <a:latin typeface="Agency FB" pitchFamily="34" charset="0"/>
              </a:rPr>
              <a:t>speech recognition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agar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sesuai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konsep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i="1" dirty="0" smtClean="0">
                <a:solidFill>
                  <a:schemeClr val="bg1"/>
                </a:solidFill>
                <a:latin typeface="Agency FB" pitchFamily="34" charset="0"/>
              </a:rPr>
              <a:t>quiz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err="1" smtClean="0">
                <a:latin typeface="Agency FB" pitchFamily="34" charset="0"/>
              </a:rPr>
              <a:t>Batasan</a:t>
            </a:r>
            <a:r>
              <a:rPr lang="en-ID" sz="4000" dirty="0" smtClean="0">
                <a:latin typeface="Agency FB" pitchFamily="34" charset="0"/>
              </a:rPr>
              <a:t> </a:t>
            </a:r>
            <a:r>
              <a:rPr lang="en-ID" sz="4000" dirty="0" err="1" smtClean="0">
                <a:latin typeface="Agency FB" pitchFamily="34" charset="0"/>
              </a:rPr>
              <a:t>Masalah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3394472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</a:rPr>
              <a:t>	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Agar ruang lingkup masalah yang akan dibahas tidak menjadi luas dan untuk mencapai sasaran tujuan yang optimal, maka perlu dilakukan pembatasan masalah, yaitu sebagai berikut :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Aplikasi </a:t>
            </a:r>
            <a:r>
              <a:rPr lang="id-ID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di buat menggunakan Unity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2017.2.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Menggunakan 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library speech recognition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yg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sudah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tersedia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Unity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hanya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sebagai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media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edukasi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pembelajaran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bahasa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untuk anak taman kanak-kanak dan sekolah dasar (4-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9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tahun).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offline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tidak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bisa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multiplayer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serta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berbasis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PC (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Portable Computer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)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sistem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operasi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Windows.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err="1" smtClean="0">
                <a:latin typeface="Agency FB" pitchFamily="34" charset="0"/>
              </a:rPr>
              <a:t>Tujuan</a:t>
            </a:r>
            <a:r>
              <a:rPr lang="en-ID" sz="4000" dirty="0" smtClean="0">
                <a:latin typeface="Agency FB" pitchFamily="34" charset="0"/>
              </a:rPr>
              <a:t> </a:t>
            </a:r>
            <a:r>
              <a:rPr lang="en-ID" sz="4000" dirty="0" err="1" smtClean="0">
                <a:latin typeface="Agency FB" pitchFamily="34" charset="0"/>
              </a:rPr>
              <a:t>Penelitian</a:t>
            </a:r>
            <a:r>
              <a:rPr lang="en-ID" sz="4000" dirty="0" smtClean="0">
                <a:latin typeface="Agency FB" pitchFamily="34" charset="0"/>
              </a:rPr>
              <a:t> 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3394472"/>
          </a:xfrm>
        </p:spPr>
        <p:txBody>
          <a:bodyPr>
            <a:normAutofit fontScale="85000" lnSpcReduction="20000"/>
          </a:bodyPr>
          <a:lstStyle/>
          <a:p>
            <a:pPr marL="88900" indent="-88900">
              <a:buNone/>
              <a:tabLst>
                <a:tab pos="444500" algn="l"/>
              </a:tabLst>
            </a:pP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Adapun tujuan penelitian yang ingin dicapai penulis adalah :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Tujuan Subjektif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Sebagai salah satu persyaratan dalam menyelesaikan pendidikan Strata I (S-1) Jurusan Teknik Informatika (TI) pada Sekolah Tinggi Manajemen Informatika dan Komputer (STMIK) Indonesia Banjarmasin.</a:t>
            </a:r>
            <a:endParaRPr lang="en-US" sz="22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Sebagai penerapan ilmu yang telah dipelajari selama kuliah di STMIK Indonesia Banjarmasin.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Tujuan Objektif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Membuat dan membangun </a:t>
            </a:r>
            <a:r>
              <a:rPr lang="id-ID" sz="22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 edukasi tebak gambar menggunakan Unity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2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Untuk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meningkatkan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minat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anak–anak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belajar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bahasa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cara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yang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menarik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2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Menghasilkan suatu aplikasi </a:t>
            </a:r>
            <a:r>
              <a:rPr lang="id-ID" sz="22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i="1" dirty="0" smtClean="0">
                <a:solidFill>
                  <a:schemeClr val="bg1"/>
                </a:solidFill>
                <a:latin typeface="Agency FB" pitchFamily="34" charset="0"/>
              </a:rPr>
              <a:t>quiz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yang dapat memberikan wawasan pengetahuan pada anak-anak tentang bahasa Inggris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err="1" smtClean="0">
                <a:latin typeface="Agency FB" pitchFamily="34" charset="0"/>
              </a:rPr>
              <a:t>Manfaat</a:t>
            </a:r>
            <a:r>
              <a:rPr lang="en-ID" sz="4000" dirty="0" smtClean="0">
                <a:latin typeface="Agency FB" pitchFamily="34" charset="0"/>
              </a:rPr>
              <a:t> </a:t>
            </a:r>
            <a:r>
              <a:rPr lang="en-ID" sz="4000" dirty="0" err="1" smtClean="0">
                <a:latin typeface="Agency FB" pitchFamily="34" charset="0"/>
              </a:rPr>
              <a:t>Penelitian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2857496"/>
          </a:xfrm>
        </p:spPr>
        <p:txBody>
          <a:bodyPr>
            <a:normAutofit fontScale="85000" lnSpcReduction="20000"/>
          </a:bodyPr>
          <a:lstStyle/>
          <a:p>
            <a:pPr marL="88900" indent="-88900">
              <a:buNone/>
              <a:tabLst>
                <a:tab pos="444500" algn="l"/>
              </a:tabLst>
            </a:pP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Membantu anak untuk memahami dan mempelajari dasar-dasar bahasa Inggris.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Membantu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anak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mempelajari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pengucapan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kata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bahasa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yg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baik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Membantu untuk mengembangkan pola pikir anak.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Memberikan pengetahuan baru serta mengetahui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nama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–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nama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benda dalam bahasa Inggris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serta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bagaimana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pengucapannya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yg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baik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38150" indent="-260350"/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ID" sz="2800" dirty="0" err="1">
                <a:latin typeface="Agency FB" pitchFamily="34" charset="0"/>
              </a:rPr>
              <a:t>Kelebihan</a:t>
            </a:r>
            <a:r>
              <a:rPr lang="en-ID" sz="2800" dirty="0">
                <a:latin typeface="Agency FB" pitchFamily="34" charset="0"/>
              </a:rPr>
              <a:t> Dan </a:t>
            </a:r>
            <a:r>
              <a:rPr lang="en-ID" sz="2800" dirty="0" err="1">
                <a:latin typeface="Agency FB" pitchFamily="34" charset="0"/>
              </a:rPr>
              <a:t>Kekurangan</a:t>
            </a:r>
            <a:r>
              <a:rPr lang="en-ID" sz="2800" dirty="0">
                <a:latin typeface="Agency FB" pitchFamily="34" charset="0"/>
              </a:rPr>
              <a:t> </a:t>
            </a:r>
            <a:r>
              <a:rPr lang="en-ID" sz="2800" dirty="0" smtClean="0">
                <a:latin typeface="Agency FB" pitchFamily="34" charset="0"/>
              </a:rPr>
              <a:t/>
            </a:r>
            <a:br>
              <a:rPr lang="en-ID" sz="2800" dirty="0" smtClean="0">
                <a:latin typeface="Agency FB" pitchFamily="34" charset="0"/>
              </a:rPr>
            </a:br>
            <a:r>
              <a:rPr lang="en-ID" sz="2800" dirty="0" smtClean="0">
                <a:latin typeface="Agency FB" pitchFamily="34" charset="0"/>
              </a:rPr>
              <a:t>Game </a:t>
            </a:r>
            <a:r>
              <a:rPr lang="en-ID" sz="2800" dirty="0">
                <a:latin typeface="Agency FB" pitchFamily="34" charset="0"/>
              </a:rPr>
              <a:t>Quiz </a:t>
            </a:r>
            <a:r>
              <a:rPr lang="en-ID" sz="2800" dirty="0" err="1">
                <a:latin typeface="Agency FB" pitchFamily="34" charset="0"/>
              </a:rPr>
              <a:t>Tebak</a:t>
            </a:r>
            <a:r>
              <a:rPr lang="en-ID" sz="2800" dirty="0">
                <a:latin typeface="Agency FB" pitchFamily="34" charset="0"/>
              </a:rPr>
              <a:t> </a:t>
            </a:r>
            <a:r>
              <a:rPr lang="en-ID" sz="2800" dirty="0" err="1">
                <a:latin typeface="Agency FB" pitchFamily="34" charset="0"/>
              </a:rPr>
              <a:t>Gambar</a:t>
            </a:r>
            <a:r>
              <a:rPr lang="en-ID" sz="2800" dirty="0">
                <a:latin typeface="Agency FB" pitchFamily="34" charset="0"/>
              </a:rPr>
              <a:t> </a:t>
            </a:r>
            <a:r>
              <a:rPr lang="en-ID" sz="2800" dirty="0" err="1">
                <a:latin typeface="Agency FB" pitchFamily="34" charset="0"/>
              </a:rPr>
              <a:t>Dengan</a:t>
            </a:r>
            <a:r>
              <a:rPr lang="en-ID" sz="2800" dirty="0">
                <a:latin typeface="Agency FB" pitchFamily="34" charset="0"/>
              </a:rPr>
              <a:t> </a:t>
            </a:r>
            <a:r>
              <a:rPr lang="en-ID" sz="2800" dirty="0" err="1">
                <a:latin typeface="Agency FB" pitchFamily="34" charset="0"/>
              </a:rPr>
              <a:t>Fitur</a:t>
            </a:r>
            <a:r>
              <a:rPr lang="en-ID" sz="2800" dirty="0">
                <a:latin typeface="Agency FB" pitchFamily="34" charset="0"/>
              </a:rPr>
              <a:t> Speech Recognition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i="1" dirty="0" err="1" smtClean="0">
                <a:solidFill>
                  <a:schemeClr val="bg1"/>
                </a:solidFill>
              </a:rPr>
              <a:t>Kelebihan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menggunakan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fitur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i="1" dirty="0" smtClean="0">
                <a:solidFill>
                  <a:schemeClr val="bg1"/>
                </a:solidFill>
                <a:latin typeface="Agency FB" pitchFamily="34" charset="0"/>
              </a:rPr>
              <a:t>speech recognition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memainkanya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jadi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pemain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hanya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perlu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mengucapkan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perintah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/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saja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tanpa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harus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menekan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tombol</a:t>
            </a:r>
            <a:r>
              <a:rPr lang="en-US" sz="16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dapat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menjadi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media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untuk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mengkoreksi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bagaimana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cara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pengucapan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bahasa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 yang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baik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endParaRPr lang="en-US" sz="16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Member</a:t>
            </a:r>
            <a:r>
              <a:rPr lang="id-ID" sz="1600" dirty="0" smtClean="0">
                <a:solidFill>
                  <a:schemeClr val="bg1"/>
                </a:solidFill>
                <a:latin typeface="Agency FB" pitchFamily="34" charset="0"/>
              </a:rPr>
              <a:t>ikan pengetahuan baru </a:t>
            </a:r>
            <a:r>
              <a:rPr lang="en-US" sz="1600" dirty="0" err="1" smtClean="0">
                <a:solidFill>
                  <a:schemeClr val="bg1"/>
                </a:solidFill>
                <a:latin typeface="Agency FB" pitchFamily="34" charset="0"/>
              </a:rPr>
              <a:t>mengenai</a:t>
            </a:r>
            <a:r>
              <a:rPr lang="en-US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nama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–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nama</a:t>
            </a:r>
            <a:r>
              <a:rPr lang="id-ID" sz="1600" dirty="0" smtClean="0">
                <a:solidFill>
                  <a:schemeClr val="bg1"/>
                </a:solidFill>
                <a:latin typeface="Agency FB" pitchFamily="34" charset="0"/>
              </a:rPr>
              <a:t> benda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,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hewan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,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huruf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,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angka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buah-buahan</a:t>
            </a:r>
            <a:r>
              <a:rPr lang="id-ID" sz="1600" dirty="0" smtClean="0">
                <a:solidFill>
                  <a:schemeClr val="bg1"/>
                </a:solidFill>
                <a:latin typeface="Agency FB" pitchFamily="34" charset="0"/>
              </a:rPr>
              <a:t> dalam bahasa Inggris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serta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bagaimana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cara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pengucapannya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yg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baik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1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600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i="1" dirty="0" err="1" smtClean="0">
                <a:solidFill>
                  <a:schemeClr val="bg1"/>
                </a:solidFill>
              </a:rPr>
              <a:t>Kekurangan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Game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ini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tidak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bisa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menditeksi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lebih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dari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satu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kata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/ </a:t>
            </a:r>
            <a:r>
              <a:rPr lang="en-ID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perintah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Game</a:t>
            </a:r>
            <a:r>
              <a:rPr lang="en-ID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tidak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bisa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menditeksi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kata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/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perintah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yang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cukup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panjang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Game</a:t>
            </a:r>
            <a:r>
              <a:rPr lang="en-ID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akan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sulit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dimainkan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di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tempat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yg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bising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Game</a:t>
            </a:r>
            <a:r>
              <a:rPr lang="en-ID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akan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sulit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untuk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menditeksi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kata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/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perintah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yang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mirip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penyebutanya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mengucapkan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perintah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/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harus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tegas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jelas</a:t>
            </a:r>
            <a:r>
              <a:rPr lang="en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smtClean="0">
                <a:latin typeface="Agency FB" pitchFamily="34" charset="0"/>
              </a:rPr>
              <a:t>Object </a:t>
            </a:r>
            <a:r>
              <a:rPr lang="en-ID" sz="4000" dirty="0" err="1" smtClean="0">
                <a:latin typeface="Agency FB" pitchFamily="34" charset="0"/>
              </a:rPr>
              <a:t>Penelitian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2857496"/>
          </a:xfrm>
        </p:spPr>
        <p:txBody>
          <a:bodyPr>
            <a:normAutofit/>
          </a:bodyPr>
          <a:lstStyle/>
          <a:p>
            <a:pPr marL="88900" indent="-88900">
              <a:buNone/>
              <a:tabLst>
                <a:tab pos="444500" algn="l"/>
              </a:tabLst>
            </a:pP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Objek penelitian pada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game quiz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tebak gambar ini, berupa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game engine </a:t>
            </a:r>
            <a:r>
              <a:rPr lang="en-ID" sz="3600" i="1" dirty="0" err="1" smtClean="0">
                <a:solidFill>
                  <a:schemeClr val="bg1"/>
                </a:solidFill>
                <a:latin typeface="Agency FB" pitchFamily="34" charset="0"/>
              </a:rPr>
              <a:t>untiy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dan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asset 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–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asset 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yang digunakan </a:t>
            </a:r>
            <a:r>
              <a:rPr lang="en-ID" sz="3600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sebagai media interaktif bagi pengguna.</a:t>
            </a:r>
            <a:endParaRPr lang="en-US" sz="36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38150" indent="-260350"/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 smtClean="0">
                <a:latin typeface="Agency FB" pitchFamily="34" charset="0"/>
              </a:rPr>
              <a:t>Alat</a:t>
            </a:r>
            <a:r>
              <a:rPr lang="en-ID" dirty="0" smtClean="0">
                <a:latin typeface="Agency FB" pitchFamily="34" charset="0"/>
              </a:rPr>
              <a:t> Dan </a:t>
            </a:r>
            <a:r>
              <a:rPr lang="en-ID" dirty="0" err="1" smtClean="0">
                <a:latin typeface="Agency FB" pitchFamily="34" charset="0"/>
              </a:rPr>
              <a:t>Bahan</a:t>
            </a:r>
            <a:r>
              <a:rPr lang="en-ID" dirty="0" smtClean="0">
                <a:latin typeface="Agency FB" pitchFamily="34" charset="0"/>
              </a:rPr>
              <a:t> Yang </a:t>
            </a:r>
            <a:r>
              <a:rPr lang="en-ID" dirty="0" err="1" smtClean="0">
                <a:latin typeface="Agency FB" pitchFamily="34" charset="0"/>
              </a:rPr>
              <a:t>Digunakan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d-ID" i="1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 unit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 Toshiba Satellite L40D-A.</a:t>
            </a:r>
          </a:p>
          <a:p>
            <a:pPr lvl="0">
              <a:buFont typeface="Wingdings" pitchFamily="2" charset="2"/>
              <a:buChar char="§"/>
            </a:pP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rosesor AMD A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5545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APU with Radeon(TM) HD Graphic 1.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GH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 DDR3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Harddisk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d-ID" i="1" dirty="0" smtClean="0">
                <a:solidFill>
                  <a:schemeClr val="bg1"/>
                </a:solidFill>
              </a:rPr>
              <a:t>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Sistem operasi Windows 10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64-bit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untuk perancangan game (</a:t>
            </a:r>
            <a:r>
              <a:rPr lang="id-ID" sz="1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Game Engine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Unity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Engine 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ver</a:t>
            </a:r>
            <a:r>
              <a:rPr lang="en-ID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si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2017.2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editor </a:t>
            </a:r>
            <a:r>
              <a:rPr lang="en-ID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bahasa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1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programming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C#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Visual Studio 2017 Community Edition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untuk perancangan FlowChart 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ClickChart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desain grafis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Gimp 2.10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pengolah kata untuk pembuatan laporan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Microsoft Word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2007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423</Words>
  <Application>Microsoft Office PowerPoint</Application>
  <PresentationFormat>On-screen Show (16:9)</PresentationFormat>
  <Paragraphs>110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Skripsi</vt:lpstr>
      <vt:lpstr>Latar Belakang</vt:lpstr>
      <vt:lpstr>Perumusan Masalah</vt:lpstr>
      <vt:lpstr>Batasan Masalah</vt:lpstr>
      <vt:lpstr>Tujuan Penelitian </vt:lpstr>
      <vt:lpstr>Manfaat Penelitian</vt:lpstr>
      <vt:lpstr>Kelebihan Dan Kekurangan  Game Quiz Tebak Gambar Dengan Fitur Speech Recognition</vt:lpstr>
      <vt:lpstr>Object Penelitian</vt:lpstr>
      <vt:lpstr>Alat Dan Bahan Yang Digunakan</vt:lpstr>
      <vt:lpstr>Flowchart Main Menu Game Quiz Tebak Gambar</vt:lpstr>
      <vt:lpstr>Flowchart Scene/Level Game Quiz Tebak Gambar</vt:lpstr>
      <vt:lpstr>Flowchart Menu Jawaban Benar Game Quiz Tebak Gambar</vt:lpstr>
      <vt:lpstr>Flowchart Menu Jawaban Salah Game Quiz Tebak Gambar</vt:lpstr>
      <vt:lpstr>Use Case Pada Game Quiz Tebak Gambar</vt:lpstr>
      <vt:lpstr>Rancangan &amp; Desain Game Quiz Tebak Gambar</vt:lpstr>
      <vt:lpstr>Rancangan &amp; Desain Game Quiz Tebak Gambar</vt:lpstr>
      <vt:lpstr>Rancangan &amp; Desain Game Quiz Tebak Gambar</vt:lpstr>
      <vt:lpstr>Rancangan &amp; Desain Game Quiz Tebak Gambar</vt:lpstr>
      <vt:lpstr>Rancangan &amp; Desain Game Quiz Tebak Gambar</vt:lpstr>
      <vt:lpstr>Rancangan &amp; Desain Game Quiz Tebak Gambar</vt:lpstr>
      <vt:lpstr>Selesai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Ayzrofi</dc:creator>
  <cp:lastModifiedBy>Ayzrofi</cp:lastModifiedBy>
  <cp:revision>36</cp:revision>
  <dcterms:created xsi:type="dcterms:W3CDTF">2006-08-16T00:00:00Z</dcterms:created>
  <dcterms:modified xsi:type="dcterms:W3CDTF">2019-06-07T12:16:45Z</dcterms:modified>
</cp:coreProperties>
</file>