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40">
          <p15:clr>
            <a:srgbClr val="A4A3A4"/>
          </p15:clr>
        </p15:guide>
      </p15:sldGuideLst>
    </p:ext>
    <p:ext uri="GoogleSlidesCustomDataVersion2">
      <go:slidesCustomData xmlns:go="http://customooxmlschemas.google.com/" r:id="rId18" roundtripDataSignature="AMtx7mh2V4M830eUoTNx5NR/jqAoGlYP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オーケストラあるある</a:t>
            </a:r>
            <a:r>
              <a:rPr lang="ja-JP"/>
              <a:t>：</a:t>
            </a:r>
            <a:endParaRPr/>
          </a:p>
          <a:p>
            <a:pPr indent="0" lvl="0" marL="0" rtl="0" algn="l">
              <a:spcBef>
                <a:spcPts val="0"/>
              </a:spcBef>
              <a:spcAft>
                <a:spcPts val="0"/>
              </a:spcAft>
              <a:buNone/>
            </a:pPr>
            <a:r>
              <a:rPr lang="ja-JP"/>
              <a:t>・LINE</a:t>
            </a:r>
            <a:r>
              <a:rPr lang="ja-JP">
                <a:latin typeface="Arial"/>
                <a:ea typeface="Arial"/>
                <a:cs typeface="Arial"/>
                <a:sym typeface="Arial"/>
              </a:rPr>
              <a:t>グループが多くなりがち→どこに何の情報があるのかすぐに分からない</a:t>
            </a:r>
            <a:endParaRPr/>
          </a:p>
          <a:p>
            <a:pPr indent="0" lvl="0" marL="0" rtl="0" algn="l">
              <a:spcBef>
                <a:spcPts val="0"/>
              </a:spcBef>
              <a:spcAft>
                <a:spcPts val="0"/>
              </a:spcAft>
              <a:buNone/>
            </a:pPr>
            <a:r>
              <a:rPr lang="ja-JP"/>
              <a:t>・</a:t>
            </a:r>
            <a:r>
              <a:rPr lang="ja-JP">
                <a:latin typeface="Arial"/>
                <a:ea typeface="Arial"/>
                <a:cs typeface="Arial"/>
                <a:sym typeface="Arial"/>
              </a:rPr>
              <a:t>予定・練習室の鍵の持ち主情報・重要事項のリマインドなどの内容が混在していてとにかく分かりにくい</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→もっと分かりやすく、ミスの少ない方法でLINEを使いたい！</a:t>
            </a:r>
            <a:endParaRPr/>
          </a:p>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sz="1200"/>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2"/>
          <p:cNvSpPr/>
          <p:nvPr>
            <p:ph idx="2" type="pic"/>
          </p:nvPr>
        </p:nvSpPr>
        <p:spPr>
          <a:xfrm>
            <a:off x="5183188" y="987425"/>
            <a:ext cx="6172200" cy="4873625"/>
          </a:xfrm>
          <a:prstGeom prst="rect">
            <a:avLst/>
          </a:prstGeom>
          <a:noFill/>
          <a:ln>
            <a:noFill/>
          </a:ln>
        </p:spPr>
      </p:sp>
      <p:sp>
        <p:nvSpPr>
          <p:cNvPr id="68" name="Google Shape;6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jpg"/><Relationship Id="rId5" Type="http://schemas.openxmlformats.org/officeDocument/2006/relationships/image" Target="../media/image1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12.gif"/><Relationship Id="rId6"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gif"/><Relationship Id="rId5"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gif"/><Relationship Id="rId5" Type="http://schemas.openxmlformats.org/officeDocument/2006/relationships/image" Target="../media/image5.jpg"/><Relationship Id="rId6" Type="http://schemas.openxmlformats.org/officeDocument/2006/relationships/image" Target="../media/image10.jp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gif"/><Relationship Id="rId5" Type="http://schemas.openxmlformats.org/officeDocument/2006/relationships/image" Target="../media/image15.png"/><Relationship Id="rId6"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gif"/><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gif"/><Relationship Id="rId4" Type="http://schemas.openxmlformats.org/officeDocument/2006/relationships/image" Target="../media/image1.png"/><Relationship Id="rId5" Type="http://schemas.openxmlformats.org/officeDocument/2006/relationships/image" Target="../media/image7.jpg"/><Relationship Id="rId6"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12.gif"/><Relationship Id="rId6" Type="http://schemas.openxmlformats.org/officeDocument/2006/relationships/image" Target="../media/image8.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ph type="ctrTitle"/>
          </p:nvPr>
        </p:nvSpPr>
        <p:spPr>
          <a:xfrm>
            <a:off x="6194716" y="1932139"/>
            <a:ext cx="5334930" cy="118517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rPr lang="ja-JP" sz="4800">
                <a:latin typeface="Arial"/>
                <a:ea typeface="Arial"/>
                <a:cs typeface="Arial"/>
                <a:sym typeface="Arial"/>
              </a:rPr>
              <a:t>なかなかゆうゆう</a:t>
            </a:r>
            <a:br>
              <a:rPr lang="ja-JP" sz="5100">
                <a:latin typeface="Arial"/>
                <a:ea typeface="Arial"/>
                <a:cs typeface="Arial"/>
                <a:sym typeface="Arial"/>
              </a:rPr>
            </a:br>
            <a:r>
              <a:rPr lang="ja-JP" sz="4000">
                <a:latin typeface="Arial"/>
                <a:ea typeface="Arial"/>
                <a:cs typeface="Arial"/>
                <a:sym typeface="Arial"/>
              </a:rPr>
              <a:t>～なかゆうの独り言～</a:t>
            </a:r>
            <a:endParaRPr/>
          </a:p>
        </p:txBody>
      </p:sp>
      <p:sp>
        <p:nvSpPr>
          <p:cNvPr id="90" name="Google Shape;90;p1"/>
          <p:cNvSpPr txBox="1"/>
          <p:nvPr>
            <p:ph idx="1" type="subTitle"/>
          </p:nvPr>
        </p:nvSpPr>
        <p:spPr>
          <a:xfrm>
            <a:off x="6194715" y="3836197"/>
            <a:ext cx="5334931" cy="218921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200"/>
              <a:buNone/>
            </a:pPr>
            <a:r>
              <a:rPr lang="ja-JP" sz="2200">
                <a:latin typeface="Arial"/>
                <a:ea typeface="Arial"/>
                <a:cs typeface="Arial"/>
                <a:sym typeface="Arial"/>
              </a:rPr>
              <a:t>工藤舞子</a:t>
            </a:r>
            <a:endParaRPr sz="2200">
              <a:latin typeface="Arial"/>
              <a:ea typeface="Arial"/>
              <a:cs typeface="Arial"/>
              <a:sym typeface="Arial"/>
            </a:endParaRPr>
          </a:p>
          <a:p>
            <a:pPr indent="0" lvl="0" marL="0" rtl="0" algn="ctr">
              <a:lnSpc>
                <a:spcPct val="90000"/>
              </a:lnSpc>
              <a:spcBef>
                <a:spcPts val="1000"/>
              </a:spcBef>
              <a:spcAft>
                <a:spcPts val="0"/>
              </a:spcAft>
              <a:buClr>
                <a:schemeClr val="dk1"/>
              </a:buClr>
              <a:buSzPts val="2200"/>
              <a:buNone/>
            </a:pPr>
            <a:r>
              <a:rPr lang="ja-JP" sz="2200">
                <a:latin typeface="Arial"/>
                <a:ea typeface="Arial"/>
                <a:cs typeface="Arial"/>
                <a:sym typeface="Arial"/>
              </a:rPr>
              <a:t>井上遥</a:t>
            </a:r>
            <a:endParaRPr sz="2200">
              <a:latin typeface="Arial"/>
              <a:ea typeface="Arial"/>
              <a:cs typeface="Arial"/>
              <a:sym typeface="Arial"/>
            </a:endParaRPr>
          </a:p>
          <a:p>
            <a:pPr indent="0" lvl="0" marL="0" rtl="0" algn="ctr">
              <a:lnSpc>
                <a:spcPct val="90000"/>
              </a:lnSpc>
              <a:spcBef>
                <a:spcPts val="1000"/>
              </a:spcBef>
              <a:spcAft>
                <a:spcPts val="0"/>
              </a:spcAft>
              <a:buClr>
                <a:schemeClr val="dk1"/>
              </a:buClr>
              <a:buSzPts val="2200"/>
              <a:buNone/>
            </a:pPr>
            <a:r>
              <a:rPr lang="ja-JP" sz="2200">
                <a:latin typeface="Arial"/>
                <a:ea typeface="Arial"/>
                <a:cs typeface="Arial"/>
                <a:sym typeface="Arial"/>
              </a:rPr>
              <a:t>岩崎光</a:t>
            </a:r>
            <a:endParaRPr sz="2200">
              <a:latin typeface="Arial"/>
              <a:ea typeface="Arial"/>
              <a:cs typeface="Arial"/>
              <a:sym typeface="Arial"/>
            </a:endParaRPr>
          </a:p>
          <a:p>
            <a:pPr indent="0" lvl="0" marL="0" rtl="0" algn="ctr">
              <a:lnSpc>
                <a:spcPct val="90000"/>
              </a:lnSpc>
              <a:spcBef>
                <a:spcPts val="1000"/>
              </a:spcBef>
              <a:spcAft>
                <a:spcPts val="0"/>
              </a:spcAft>
              <a:buClr>
                <a:schemeClr val="dk1"/>
              </a:buClr>
              <a:buSzPts val="2200"/>
              <a:buNone/>
            </a:pPr>
            <a:r>
              <a:rPr lang="ja-JP" sz="2200">
                <a:latin typeface="Arial"/>
                <a:ea typeface="Arial"/>
                <a:cs typeface="Arial"/>
                <a:sym typeface="Arial"/>
              </a:rPr>
              <a:t>清水拓真</a:t>
            </a:r>
            <a:endParaRPr sz="2200">
              <a:latin typeface="Arial"/>
              <a:ea typeface="Arial"/>
              <a:cs typeface="Arial"/>
              <a:sym typeface="Arial"/>
            </a:endParaRPr>
          </a:p>
          <a:p>
            <a:pPr indent="0" lvl="0" marL="0" rtl="0" algn="ctr">
              <a:lnSpc>
                <a:spcPct val="90000"/>
              </a:lnSpc>
              <a:spcBef>
                <a:spcPts val="1000"/>
              </a:spcBef>
              <a:spcAft>
                <a:spcPts val="0"/>
              </a:spcAft>
              <a:buClr>
                <a:schemeClr val="dk1"/>
              </a:buClr>
              <a:buSzPts val="2200"/>
              <a:buNone/>
            </a:pPr>
            <a:r>
              <a:rPr lang="ja-JP" sz="2200">
                <a:latin typeface="Arial"/>
                <a:ea typeface="Arial"/>
                <a:cs typeface="Arial"/>
                <a:sym typeface="Arial"/>
              </a:rPr>
              <a:t>中原雄樹</a:t>
            </a:r>
            <a:endParaRPr/>
          </a:p>
        </p:txBody>
      </p:sp>
      <p:sp>
        <p:nvSpPr>
          <p:cNvPr id="91" name="Google Shape;91;p1"/>
          <p:cNvSpPr/>
          <p:nvPr/>
        </p:nvSpPr>
        <p:spPr>
          <a:xfrm flipH="1">
            <a:off x="530529" y="1"/>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
          <p:cNvSpPr/>
          <p:nvPr/>
        </p:nvSpPr>
        <p:spPr>
          <a:xfrm flipH="1">
            <a:off x="4349052" y="0"/>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
          <p:cNvSpPr/>
          <p:nvPr/>
        </p:nvSpPr>
        <p:spPr>
          <a:xfrm flipH="1">
            <a:off x="0" y="2916245"/>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1"/>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1"/>
          <p:cNvSpPr/>
          <p:nvPr/>
        </p:nvSpPr>
        <p:spPr>
          <a:xfrm flipH="1">
            <a:off x="3697761" y="5717906"/>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6" name="Google Shape;96;p1"/>
          <p:cNvPicPr preferRelativeResize="0"/>
          <p:nvPr/>
        </p:nvPicPr>
        <p:blipFill rotWithShape="1">
          <a:blip r:embed="rId3">
            <a:alphaModFix/>
          </a:blip>
          <a:srcRect b="-3" l="0" r="546" t="0"/>
          <a:stretch/>
        </p:blipFill>
        <p:spPr>
          <a:xfrm>
            <a:off x="631840" y="598720"/>
            <a:ext cx="5178249" cy="5178249"/>
          </a:xfrm>
          <a:custGeom>
            <a:rect b="b" l="l" r="r" t="t"/>
            <a:pathLst>
              <a:path extrusionOk="0" h="3741748" w="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sp>
        <p:nvSpPr>
          <p:cNvPr id="97" name="Google Shape;97;p1"/>
          <p:cNvSpPr/>
          <p:nvPr/>
        </p:nvSpPr>
        <p:spPr>
          <a:xfrm flipH="1">
            <a:off x="4520513" y="6258756"/>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C:\Users\Mizuki\Desktop\5_2.gif" id="182" name="Google Shape;182;p10"/>
          <p:cNvPicPr preferRelativeResize="0"/>
          <p:nvPr/>
        </p:nvPicPr>
        <p:blipFill rotWithShape="1">
          <a:blip r:embed="rId3">
            <a:alphaModFix/>
          </a:blip>
          <a:srcRect b="0" l="0" r="0" t="0"/>
          <a:stretch/>
        </p:blipFill>
        <p:spPr>
          <a:xfrm>
            <a:off x="515276" y="471625"/>
            <a:ext cx="8280000" cy="910800"/>
          </a:xfrm>
          <a:prstGeom prst="rect">
            <a:avLst/>
          </a:prstGeom>
          <a:noFill/>
          <a:ln>
            <a:noFill/>
          </a:ln>
        </p:spPr>
      </p:pic>
      <p:sp>
        <p:nvSpPr>
          <p:cNvPr id="183" name="Google Shape;183;p10"/>
          <p:cNvSpPr txBox="1"/>
          <p:nvPr>
            <p:ph type="title"/>
          </p:nvPr>
        </p:nvSpPr>
        <p:spPr>
          <a:xfrm>
            <a:off x="1157014" y="264243"/>
            <a:ext cx="77075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ChatGPTを使った遊び要素</a:t>
            </a:r>
            <a:endParaRPr/>
          </a:p>
        </p:txBody>
      </p:sp>
      <p:pic>
        <p:nvPicPr>
          <p:cNvPr id="184" name="Google Shape;184;p10"/>
          <p:cNvPicPr preferRelativeResize="0"/>
          <p:nvPr>
            <p:ph idx="1" type="body"/>
          </p:nvPr>
        </p:nvPicPr>
        <p:blipFill rotWithShape="1">
          <a:blip r:embed="rId4">
            <a:alphaModFix/>
          </a:blip>
          <a:srcRect b="0" l="0" r="0" t="0"/>
          <a:stretch/>
        </p:blipFill>
        <p:spPr>
          <a:xfrm>
            <a:off x="2591226" y="1825625"/>
            <a:ext cx="7009548" cy="4351338"/>
          </a:xfrm>
          <a:prstGeom prst="rect">
            <a:avLst/>
          </a:prstGeom>
          <a:noFill/>
          <a:ln>
            <a:noFill/>
          </a:ln>
        </p:spPr>
      </p:pic>
      <p:pic>
        <p:nvPicPr>
          <p:cNvPr id="185" name="Google Shape;185;p10"/>
          <p:cNvPicPr preferRelativeResize="0"/>
          <p:nvPr/>
        </p:nvPicPr>
        <p:blipFill rotWithShape="1">
          <a:blip r:embed="rId5">
            <a:alphaModFix/>
          </a:blip>
          <a:srcRect b="0" l="0" r="0" t="0"/>
          <a:stretch/>
        </p:blipFill>
        <p:spPr>
          <a:xfrm>
            <a:off x="9896164" y="4606321"/>
            <a:ext cx="2295837" cy="228320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C:\Users\Mizuki\Desktop\5_2.gif" id="190" name="Google Shape;190;p11"/>
          <p:cNvPicPr preferRelativeResize="0"/>
          <p:nvPr/>
        </p:nvPicPr>
        <p:blipFill rotWithShape="1">
          <a:blip r:embed="rId3">
            <a:alphaModFix/>
          </a:blip>
          <a:srcRect b="0" l="0" r="0" t="0"/>
          <a:stretch/>
        </p:blipFill>
        <p:spPr>
          <a:xfrm>
            <a:off x="515276" y="471625"/>
            <a:ext cx="8280000" cy="910800"/>
          </a:xfrm>
          <a:prstGeom prst="rect">
            <a:avLst/>
          </a:prstGeom>
          <a:noFill/>
          <a:ln>
            <a:noFill/>
          </a:ln>
        </p:spPr>
      </p:pic>
      <p:sp>
        <p:nvSpPr>
          <p:cNvPr id="191" name="Google Shape;191;p11"/>
          <p:cNvSpPr txBox="1"/>
          <p:nvPr>
            <p:ph type="title"/>
          </p:nvPr>
        </p:nvSpPr>
        <p:spPr>
          <a:xfrm>
            <a:off x="1161124" y="2784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ユーザーの声</a:t>
            </a:r>
            <a:endParaRPr b="1">
              <a:latin typeface="Arial"/>
              <a:ea typeface="Arial"/>
              <a:cs typeface="Arial"/>
              <a:sym typeface="Arial"/>
            </a:endParaRPr>
          </a:p>
        </p:txBody>
      </p:sp>
      <p:pic>
        <p:nvPicPr>
          <p:cNvPr descr="グラフィカル ユーザー インターフェイス が含まれている画像&#10;&#10;説明は自動で生成されたものです" id="192" name="Google Shape;192;p11"/>
          <p:cNvPicPr preferRelativeResize="0"/>
          <p:nvPr>
            <p:ph idx="1" type="body"/>
          </p:nvPr>
        </p:nvPicPr>
        <p:blipFill rotWithShape="1">
          <a:blip r:embed="rId4">
            <a:alphaModFix/>
          </a:blip>
          <a:srcRect b="0" l="0" r="0" t="0"/>
          <a:stretch/>
        </p:blipFill>
        <p:spPr>
          <a:xfrm>
            <a:off x="952500" y="3088665"/>
            <a:ext cx="10287000" cy="1019175"/>
          </a:xfrm>
          <a:prstGeom prst="rect">
            <a:avLst/>
          </a:prstGeom>
          <a:noFill/>
          <a:ln>
            <a:noFill/>
          </a:ln>
        </p:spPr>
      </p:pic>
      <p:pic>
        <p:nvPicPr>
          <p:cNvPr id="193" name="Google Shape;193;p11"/>
          <p:cNvPicPr preferRelativeResize="0"/>
          <p:nvPr/>
        </p:nvPicPr>
        <p:blipFill rotWithShape="1">
          <a:blip r:embed="rId5">
            <a:alphaModFix/>
          </a:blip>
          <a:srcRect b="0" l="0" r="0" t="0"/>
          <a:stretch/>
        </p:blipFill>
        <p:spPr>
          <a:xfrm>
            <a:off x="9896164" y="4669383"/>
            <a:ext cx="2295837" cy="2283209"/>
          </a:xfrm>
          <a:prstGeom prst="rect">
            <a:avLst/>
          </a:prstGeom>
          <a:noFill/>
          <a:ln>
            <a:noFill/>
          </a:ln>
        </p:spPr>
      </p:pic>
      <p:pic>
        <p:nvPicPr>
          <p:cNvPr id="194" name="Google Shape;194;p11"/>
          <p:cNvPicPr preferRelativeResize="0"/>
          <p:nvPr/>
        </p:nvPicPr>
        <p:blipFill rotWithShape="1">
          <a:blip r:embed="rId6">
            <a:alphaModFix/>
          </a:blip>
          <a:srcRect b="0" l="0" r="0" t="0"/>
          <a:stretch/>
        </p:blipFill>
        <p:spPr>
          <a:xfrm>
            <a:off x="948018" y="4209228"/>
            <a:ext cx="10289458" cy="11477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C:\Users\Mizuki\Desktop\5_2.gif" id="199" name="Google Shape;199;p12"/>
          <p:cNvPicPr preferRelativeResize="0"/>
          <p:nvPr/>
        </p:nvPicPr>
        <p:blipFill rotWithShape="1">
          <a:blip r:embed="rId3">
            <a:alphaModFix/>
          </a:blip>
          <a:srcRect b="0" l="0" r="0" t="0"/>
          <a:stretch/>
        </p:blipFill>
        <p:spPr>
          <a:xfrm>
            <a:off x="515276" y="471625"/>
            <a:ext cx="8280000" cy="910800"/>
          </a:xfrm>
          <a:prstGeom prst="rect">
            <a:avLst/>
          </a:prstGeom>
          <a:noFill/>
          <a:ln>
            <a:noFill/>
          </a:ln>
        </p:spPr>
      </p:pic>
      <p:sp>
        <p:nvSpPr>
          <p:cNvPr id="200" name="Google Shape;200;p12"/>
          <p:cNvSpPr txBox="1"/>
          <p:nvPr>
            <p:ph type="title"/>
          </p:nvPr>
        </p:nvSpPr>
        <p:spPr>
          <a:xfrm>
            <a:off x="1161124" y="2784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Github</a:t>
            </a:r>
            <a:endParaRPr/>
          </a:p>
        </p:txBody>
      </p:sp>
      <p:sp>
        <p:nvSpPr>
          <p:cNvPr id="201" name="Google Shape;20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t>https://github.com/NAKAHARA-Yuki/KITSOLINEBOT</a:t>
            </a:r>
            <a:endParaRPr/>
          </a:p>
        </p:txBody>
      </p:sp>
      <p:pic>
        <p:nvPicPr>
          <p:cNvPr id="202" name="Google Shape;202;p12"/>
          <p:cNvPicPr preferRelativeResize="0"/>
          <p:nvPr/>
        </p:nvPicPr>
        <p:blipFill rotWithShape="1">
          <a:blip r:embed="rId4">
            <a:alphaModFix/>
          </a:blip>
          <a:srcRect b="0" l="0" r="0" t="0"/>
          <a:stretch/>
        </p:blipFill>
        <p:spPr>
          <a:xfrm>
            <a:off x="9896164" y="4669383"/>
            <a:ext cx="2295837" cy="22832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C:\Users\Mizuki\Desktop\5_2.gif" id="102" name="Google Shape;102;p2"/>
          <p:cNvPicPr preferRelativeResize="0"/>
          <p:nvPr/>
        </p:nvPicPr>
        <p:blipFill rotWithShape="1">
          <a:blip r:embed="rId3">
            <a:alphaModFix/>
          </a:blip>
          <a:srcRect b="0" l="-1" r="-223" t="227"/>
          <a:stretch/>
        </p:blipFill>
        <p:spPr>
          <a:xfrm>
            <a:off x="515276" y="433400"/>
            <a:ext cx="8298524" cy="908735"/>
          </a:xfrm>
          <a:prstGeom prst="rect">
            <a:avLst/>
          </a:prstGeom>
          <a:noFill/>
          <a:ln>
            <a:noFill/>
          </a:ln>
        </p:spPr>
      </p:pic>
      <p:pic>
        <p:nvPicPr>
          <p:cNvPr id="103" name="Google Shape;103;p2"/>
          <p:cNvPicPr preferRelativeResize="0"/>
          <p:nvPr/>
        </p:nvPicPr>
        <p:blipFill rotWithShape="1">
          <a:blip r:embed="rId4">
            <a:alphaModFix/>
          </a:blip>
          <a:srcRect b="0" l="0" r="0" t="0"/>
          <a:stretch/>
        </p:blipFill>
        <p:spPr>
          <a:xfrm>
            <a:off x="9896164" y="4574790"/>
            <a:ext cx="2295837" cy="2283209"/>
          </a:xfrm>
          <a:prstGeom prst="rect">
            <a:avLst/>
          </a:prstGeom>
          <a:noFill/>
          <a:ln>
            <a:noFill/>
          </a:ln>
        </p:spPr>
      </p:pic>
      <p:sp>
        <p:nvSpPr>
          <p:cNvPr id="104" name="Google Shape;104;p2"/>
          <p:cNvSpPr txBox="1"/>
          <p:nvPr>
            <p:ph idx="1" type="body"/>
          </p:nvPr>
        </p:nvSpPr>
        <p:spPr>
          <a:xfrm>
            <a:off x="838200" y="1556684"/>
            <a:ext cx="10515600" cy="4351338"/>
          </a:xfrm>
          <a:prstGeom prst="rect">
            <a:avLst/>
          </a:prstGeom>
          <a:noFill/>
          <a:ln>
            <a:noFill/>
          </a:ln>
        </p:spPr>
        <p:txBody>
          <a:bodyPr anchorCtr="0" anchor="t" bIns="45700" lIns="91425" spcFirstLastPara="1" rIns="91425" wrap="square" tIns="45700">
            <a:normAutofit/>
          </a:bodyPr>
          <a:lstStyle/>
          <a:p>
            <a:pPr indent="-279400" lvl="0" marL="228600" rtl="0" algn="l">
              <a:lnSpc>
                <a:spcPct val="90000"/>
              </a:lnSpc>
              <a:spcBef>
                <a:spcPts val="0"/>
              </a:spcBef>
              <a:spcAft>
                <a:spcPts val="0"/>
              </a:spcAft>
              <a:buClr>
                <a:schemeClr val="dk1"/>
              </a:buClr>
              <a:buSzPts val="4400"/>
              <a:buChar char="•"/>
            </a:pPr>
            <a:r>
              <a:rPr b="1" lang="ja-JP" sz="4400">
                <a:latin typeface="Arial"/>
                <a:ea typeface="Arial"/>
                <a:cs typeface="Arial"/>
                <a:sym typeface="Arial"/>
              </a:rPr>
              <a:t>九州工業大学 情報工学部 交響楽団</a:t>
            </a:r>
            <a:endParaRPr/>
          </a:p>
          <a:p>
            <a:pPr indent="0" lvl="0" marL="228600" rtl="0" algn="l">
              <a:lnSpc>
                <a:spcPct val="90000"/>
              </a:lnSpc>
              <a:spcBef>
                <a:spcPts val="1000"/>
              </a:spcBef>
              <a:spcAft>
                <a:spcPts val="0"/>
              </a:spcAft>
              <a:buClr>
                <a:schemeClr val="dk1"/>
              </a:buClr>
              <a:buSzPts val="4400"/>
              <a:buNone/>
            </a:pPr>
            <a:r>
              <a:t/>
            </a:r>
            <a:endParaRPr sz="4400">
              <a:latin typeface="Arial"/>
              <a:ea typeface="Arial"/>
              <a:cs typeface="Arial"/>
              <a:sym typeface="Arial"/>
            </a:endParaRPr>
          </a:p>
        </p:txBody>
      </p:sp>
      <p:sp>
        <p:nvSpPr>
          <p:cNvPr id="105" name="Google Shape;105;p2"/>
          <p:cNvSpPr txBox="1"/>
          <p:nvPr/>
        </p:nvSpPr>
        <p:spPr>
          <a:xfrm>
            <a:off x="1066105" y="291006"/>
            <a:ext cx="6425453" cy="133676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b="1" lang="ja-JP" sz="4400">
                <a:solidFill>
                  <a:schemeClr val="dk1"/>
                </a:solidFill>
                <a:latin typeface="Arial"/>
                <a:ea typeface="Arial"/>
                <a:cs typeface="Arial"/>
                <a:sym typeface="Arial"/>
              </a:rPr>
              <a:t>グループ紹介</a:t>
            </a:r>
            <a:endParaRPr/>
          </a:p>
        </p:txBody>
      </p:sp>
      <p:pic>
        <p:nvPicPr>
          <p:cNvPr id="106" name="Google Shape;106;p2"/>
          <p:cNvPicPr preferRelativeResize="0"/>
          <p:nvPr/>
        </p:nvPicPr>
        <p:blipFill rotWithShape="1">
          <a:blip r:embed="rId5">
            <a:alphaModFix/>
          </a:blip>
          <a:srcRect b="0" l="0" r="0" t="0"/>
          <a:stretch/>
        </p:blipFill>
        <p:spPr>
          <a:xfrm>
            <a:off x="3046068" y="2646443"/>
            <a:ext cx="6093759" cy="4103406"/>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C:\Users\Mizuki\Desktop\5_2.gif" id="112" name="Google Shape;112;p3"/>
          <p:cNvPicPr preferRelativeResize="0"/>
          <p:nvPr/>
        </p:nvPicPr>
        <p:blipFill rotWithShape="1">
          <a:blip r:embed="rId3">
            <a:alphaModFix/>
          </a:blip>
          <a:srcRect b="0" l="-1" r="-223" t="227"/>
          <a:stretch/>
        </p:blipFill>
        <p:spPr>
          <a:xfrm>
            <a:off x="515276" y="433400"/>
            <a:ext cx="8298524" cy="908735"/>
          </a:xfrm>
          <a:prstGeom prst="rect">
            <a:avLst/>
          </a:prstGeom>
          <a:noFill/>
          <a:ln>
            <a:noFill/>
          </a:ln>
        </p:spPr>
      </p:pic>
      <p:pic>
        <p:nvPicPr>
          <p:cNvPr id="113" name="Google Shape;113;p3"/>
          <p:cNvPicPr preferRelativeResize="0"/>
          <p:nvPr/>
        </p:nvPicPr>
        <p:blipFill rotWithShape="1">
          <a:blip r:embed="rId4">
            <a:alphaModFix/>
          </a:blip>
          <a:srcRect b="0" l="0" r="0" t="0"/>
          <a:stretch/>
        </p:blipFill>
        <p:spPr>
          <a:xfrm>
            <a:off x="9896164" y="4606321"/>
            <a:ext cx="2295837" cy="2283209"/>
          </a:xfrm>
          <a:prstGeom prst="rect">
            <a:avLst/>
          </a:prstGeom>
          <a:noFill/>
          <a:ln>
            <a:noFill/>
          </a:ln>
        </p:spPr>
      </p:pic>
      <p:sp>
        <p:nvSpPr>
          <p:cNvPr id="114" name="Google Shape;114;p3"/>
          <p:cNvSpPr txBox="1"/>
          <p:nvPr/>
        </p:nvSpPr>
        <p:spPr>
          <a:xfrm>
            <a:off x="4536171" y="3861541"/>
            <a:ext cx="4470430" cy="1415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chemeClr val="dk1"/>
                </a:solidFill>
                <a:latin typeface="Arial"/>
                <a:ea typeface="Arial"/>
                <a:cs typeface="Arial"/>
                <a:sym typeface="Arial"/>
              </a:rPr>
              <a:t>←予定・鍵情報・リマインド→</a:t>
            </a:r>
            <a:endParaRPr sz="2400">
              <a:solidFill>
                <a:schemeClr val="dk1"/>
              </a:solidFill>
              <a:latin typeface="Arial"/>
              <a:ea typeface="Arial"/>
              <a:cs typeface="Arial"/>
              <a:sym typeface="Arial"/>
            </a:endParaRPr>
          </a:p>
          <a:p>
            <a:pPr indent="0" lvl="0" marL="0" marR="0" rtl="0" algn="l">
              <a:spcBef>
                <a:spcPts val="0"/>
              </a:spcBef>
              <a:spcAft>
                <a:spcPts val="0"/>
              </a:spcAft>
              <a:buNone/>
            </a:pPr>
            <a:r>
              <a:rPr b="1" lang="ja-JP" sz="2400">
                <a:solidFill>
                  <a:schemeClr val="dk1"/>
                </a:solidFill>
                <a:latin typeface="Arial"/>
                <a:ea typeface="Arial"/>
                <a:cs typeface="Arial"/>
                <a:sym typeface="Arial"/>
              </a:rPr>
              <a:t>　の情報が混在している</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5" name="Google Shape;115;p3"/>
          <p:cNvPicPr preferRelativeResize="0"/>
          <p:nvPr/>
        </p:nvPicPr>
        <p:blipFill rotWithShape="1">
          <a:blip r:embed="rId5">
            <a:alphaModFix/>
          </a:blip>
          <a:srcRect b="0" l="0" r="0" t="0"/>
          <a:stretch/>
        </p:blipFill>
        <p:spPr>
          <a:xfrm>
            <a:off x="994050" y="1155940"/>
            <a:ext cx="3216504" cy="5408762"/>
          </a:xfrm>
          <a:prstGeom prst="rect">
            <a:avLst/>
          </a:prstGeom>
          <a:noFill/>
          <a:ln>
            <a:noFill/>
          </a:ln>
        </p:spPr>
      </p:pic>
      <p:pic>
        <p:nvPicPr>
          <p:cNvPr id="116" name="Google Shape;116;p3"/>
          <p:cNvPicPr preferRelativeResize="0"/>
          <p:nvPr>
            <p:ph idx="1" type="body"/>
          </p:nvPr>
        </p:nvPicPr>
        <p:blipFill rotWithShape="1">
          <a:blip r:embed="rId6">
            <a:alphaModFix/>
          </a:blip>
          <a:srcRect b="-368" l="4432" r="4168" t="0"/>
          <a:stretch/>
        </p:blipFill>
        <p:spPr>
          <a:xfrm>
            <a:off x="8641986" y="114720"/>
            <a:ext cx="2793459" cy="6631923"/>
          </a:xfrm>
          <a:prstGeom prst="rect">
            <a:avLst/>
          </a:prstGeom>
          <a:noFill/>
          <a:ln>
            <a:noFill/>
          </a:ln>
        </p:spPr>
      </p:pic>
      <p:grpSp>
        <p:nvGrpSpPr>
          <p:cNvPr id="117" name="Google Shape;117;p3"/>
          <p:cNvGrpSpPr/>
          <p:nvPr/>
        </p:nvGrpSpPr>
        <p:grpSpPr>
          <a:xfrm>
            <a:off x="3239170" y="2124827"/>
            <a:ext cx="7036172" cy="3469246"/>
            <a:chOff x="2606566" y="1578487"/>
            <a:chExt cx="7036172" cy="3469246"/>
          </a:xfrm>
        </p:grpSpPr>
        <p:pic>
          <p:nvPicPr>
            <p:cNvPr descr="アイコン&#10;&#10;自動的に生成された説明" id="118" name="Google Shape;118;p3"/>
            <p:cNvPicPr preferRelativeResize="0"/>
            <p:nvPr/>
          </p:nvPicPr>
          <p:blipFill rotWithShape="1">
            <a:blip r:embed="rId7">
              <a:alphaModFix/>
            </a:blip>
            <a:srcRect b="0" l="0" r="0" t="0"/>
            <a:stretch/>
          </p:blipFill>
          <p:spPr>
            <a:xfrm rot="5400000">
              <a:off x="4390029" y="-204976"/>
              <a:ext cx="3469246" cy="7036172"/>
            </a:xfrm>
            <a:prstGeom prst="rect">
              <a:avLst/>
            </a:prstGeom>
            <a:noFill/>
            <a:ln>
              <a:noFill/>
            </a:ln>
          </p:spPr>
        </p:pic>
        <p:sp>
          <p:nvSpPr>
            <p:cNvPr id="119" name="Google Shape;119;p3"/>
            <p:cNvSpPr txBox="1"/>
            <p:nvPr/>
          </p:nvSpPr>
          <p:spPr>
            <a:xfrm>
              <a:off x="3986697" y="3095573"/>
              <a:ext cx="4218606"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3900">
                  <a:solidFill>
                    <a:schemeClr val="dk1"/>
                  </a:solidFill>
                  <a:latin typeface="Arial"/>
                  <a:ea typeface="Arial"/>
                  <a:cs typeface="Arial"/>
                  <a:sym typeface="Arial"/>
                </a:rPr>
                <a:t>どうにかしたい！</a:t>
              </a:r>
              <a:endParaRPr sz="3900">
                <a:solidFill>
                  <a:schemeClr val="dk1"/>
                </a:solidFill>
                <a:latin typeface="Arial"/>
                <a:ea typeface="Arial"/>
                <a:cs typeface="Arial"/>
                <a:sym typeface="Arial"/>
              </a:endParaRPr>
            </a:p>
          </p:txBody>
        </p:sp>
      </p:grpSp>
      <p:sp>
        <p:nvSpPr>
          <p:cNvPr id="120" name="Google Shape;120;p3"/>
          <p:cNvSpPr txBox="1"/>
          <p:nvPr/>
        </p:nvSpPr>
        <p:spPr>
          <a:xfrm>
            <a:off x="1066105" y="66889"/>
            <a:ext cx="6425453" cy="156088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b="1" lang="ja-JP" sz="4400">
                <a:solidFill>
                  <a:schemeClr val="dk1"/>
                </a:solidFill>
                <a:latin typeface="Arial"/>
                <a:ea typeface="Arial"/>
                <a:cs typeface="Arial"/>
                <a:sym typeface="Arial"/>
              </a:rPr>
              <a:t>現状</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C:\Users\Mizuki\Desktop\5_2.gif" id="125" name="Google Shape;125;p4"/>
          <p:cNvPicPr preferRelativeResize="0"/>
          <p:nvPr/>
        </p:nvPicPr>
        <p:blipFill rotWithShape="1">
          <a:blip r:embed="rId3">
            <a:alphaModFix/>
          </a:blip>
          <a:srcRect b="0" l="-1" r="-223" t="227"/>
          <a:stretch/>
        </p:blipFill>
        <p:spPr>
          <a:xfrm>
            <a:off x="515276" y="496462"/>
            <a:ext cx="8298524" cy="908735"/>
          </a:xfrm>
          <a:prstGeom prst="rect">
            <a:avLst/>
          </a:prstGeom>
          <a:noFill/>
          <a:ln>
            <a:noFill/>
          </a:ln>
        </p:spPr>
      </p:pic>
      <p:sp>
        <p:nvSpPr>
          <p:cNvPr id="126" name="Google Shape;126;p4"/>
          <p:cNvSpPr txBox="1"/>
          <p:nvPr>
            <p:ph idx="1" type="body"/>
          </p:nvPr>
        </p:nvSpPr>
        <p:spPr>
          <a:xfrm>
            <a:off x="805426" y="1628980"/>
            <a:ext cx="10515600" cy="6888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ja-JP">
                <a:latin typeface="Arial"/>
                <a:ea typeface="Arial"/>
                <a:cs typeface="Arial"/>
                <a:sym typeface="Arial"/>
              </a:rPr>
              <a:t>成果物：</a:t>
            </a:r>
            <a:r>
              <a:rPr lang="ja-JP"/>
              <a:t>Googleスプレッドシートと</a:t>
            </a:r>
            <a:endParaRPr/>
          </a:p>
          <a:p>
            <a:pPr indent="-228600" lvl="0" marL="228600" rtl="0" algn="l">
              <a:lnSpc>
                <a:spcPct val="90000"/>
              </a:lnSpc>
              <a:spcBef>
                <a:spcPts val="1000"/>
              </a:spcBef>
              <a:spcAft>
                <a:spcPts val="0"/>
              </a:spcAft>
              <a:buClr>
                <a:schemeClr val="dk1"/>
              </a:buClr>
              <a:buSzPts val="2800"/>
              <a:buNone/>
            </a:pPr>
            <a:r>
              <a:rPr lang="ja-JP"/>
              <a:t>　　　　連携したLINEBOTの制作</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27" name="Google Shape;127;p4"/>
          <p:cNvSpPr txBox="1"/>
          <p:nvPr/>
        </p:nvSpPr>
        <p:spPr>
          <a:xfrm>
            <a:off x="9140822" y="496463"/>
            <a:ext cx="2743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28" name="Google Shape;128;p4"/>
          <p:cNvPicPr preferRelativeResize="0"/>
          <p:nvPr/>
        </p:nvPicPr>
        <p:blipFill rotWithShape="1">
          <a:blip r:embed="rId4">
            <a:alphaModFix/>
          </a:blip>
          <a:srcRect b="0" l="0" r="0" t="0"/>
          <a:stretch/>
        </p:blipFill>
        <p:spPr>
          <a:xfrm>
            <a:off x="9896164" y="4576230"/>
            <a:ext cx="2295837" cy="2283209"/>
          </a:xfrm>
          <a:prstGeom prst="rect">
            <a:avLst/>
          </a:prstGeom>
          <a:noFill/>
          <a:ln>
            <a:noFill/>
          </a:ln>
        </p:spPr>
      </p:pic>
      <p:sp>
        <p:nvSpPr>
          <p:cNvPr id="129" name="Google Shape;129;p4"/>
          <p:cNvSpPr txBox="1"/>
          <p:nvPr/>
        </p:nvSpPr>
        <p:spPr>
          <a:xfrm>
            <a:off x="1079178" y="258082"/>
            <a:ext cx="3691218" cy="132780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Arial"/>
              <a:buNone/>
            </a:pPr>
            <a:r>
              <a:rPr b="1" lang="ja-JP" sz="4400">
                <a:solidFill>
                  <a:schemeClr val="dk1"/>
                </a:solidFill>
                <a:latin typeface="Arial"/>
                <a:ea typeface="Arial"/>
                <a:cs typeface="Arial"/>
                <a:sym typeface="Arial"/>
              </a:rPr>
              <a:t>作品について</a:t>
            </a:r>
            <a:endParaRPr/>
          </a:p>
        </p:txBody>
      </p:sp>
      <p:sp>
        <p:nvSpPr>
          <p:cNvPr id="130" name="Google Shape;130;p4"/>
          <p:cNvSpPr txBox="1"/>
          <p:nvPr/>
        </p:nvSpPr>
        <p:spPr>
          <a:xfrm>
            <a:off x="5326851" y="2540302"/>
            <a:ext cx="52317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sp>
        <p:nvSpPr>
          <p:cNvPr id="131" name="Google Shape;131;p4"/>
          <p:cNvSpPr txBox="1"/>
          <p:nvPr/>
        </p:nvSpPr>
        <p:spPr>
          <a:xfrm>
            <a:off x="807885" y="2647335"/>
            <a:ext cx="52012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環境：Google Apps Script</a:t>
            </a:r>
            <a:endParaRPr sz="1800">
              <a:solidFill>
                <a:schemeClr val="dk1"/>
              </a:solidFill>
              <a:latin typeface="Arial"/>
              <a:ea typeface="Arial"/>
              <a:cs typeface="Arial"/>
              <a:sym typeface="Arial"/>
            </a:endParaRPr>
          </a:p>
        </p:txBody>
      </p:sp>
      <p:pic>
        <p:nvPicPr>
          <p:cNvPr id="132" name="Google Shape;132;p4"/>
          <p:cNvPicPr preferRelativeResize="0"/>
          <p:nvPr/>
        </p:nvPicPr>
        <p:blipFill rotWithShape="1">
          <a:blip r:embed="rId5">
            <a:alphaModFix/>
          </a:blip>
          <a:srcRect b="0" l="0" r="0" t="0"/>
          <a:stretch/>
        </p:blipFill>
        <p:spPr>
          <a:xfrm>
            <a:off x="1082368" y="3175863"/>
            <a:ext cx="5016909" cy="3324853"/>
          </a:xfrm>
          <a:prstGeom prst="rect">
            <a:avLst/>
          </a:prstGeom>
          <a:noFill/>
          <a:ln>
            <a:noFill/>
          </a:ln>
        </p:spPr>
      </p:pic>
      <p:pic>
        <p:nvPicPr>
          <p:cNvPr id="133" name="Google Shape;133;p4"/>
          <p:cNvPicPr preferRelativeResize="0"/>
          <p:nvPr/>
        </p:nvPicPr>
        <p:blipFill rotWithShape="1">
          <a:blip r:embed="rId6">
            <a:alphaModFix/>
          </a:blip>
          <a:srcRect b="0" l="0" r="0" t="0"/>
          <a:stretch/>
        </p:blipFill>
        <p:spPr>
          <a:xfrm>
            <a:off x="7453111" y="1737"/>
            <a:ext cx="2994994" cy="6499122"/>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C:\Users\Mizuki\Desktop\5_2.gif" id="138" name="Google Shape;138;p5"/>
          <p:cNvPicPr preferRelativeResize="0"/>
          <p:nvPr/>
        </p:nvPicPr>
        <p:blipFill rotWithShape="1">
          <a:blip r:embed="rId3">
            <a:alphaModFix/>
          </a:blip>
          <a:srcRect b="-12755" l="1" r="-1560" t="0"/>
          <a:stretch/>
        </p:blipFill>
        <p:spPr>
          <a:xfrm>
            <a:off x="527976" y="471624"/>
            <a:ext cx="8196924" cy="1026975"/>
          </a:xfrm>
          <a:prstGeom prst="rect">
            <a:avLst/>
          </a:prstGeom>
          <a:noFill/>
          <a:ln>
            <a:noFill/>
          </a:ln>
        </p:spPr>
      </p:pic>
      <p:sp>
        <p:nvSpPr>
          <p:cNvPr id="139" name="Google Shape;139;p5"/>
          <p:cNvSpPr txBox="1"/>
          <p:nvPr>
            <p:ph type="title"/>
          </p:nvPr>
        </p:nvSpPr>
        <p:spPr>
          <a:xfrm>
            <a:off x="1016000" y="298526"/>
            <a:ext cx="9740900" cy="12468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DEMO PLAY</a:t>
            </a:r>
            <a:endParaRPr b="1">
              <a:latin typeface="Arial"/>
              <a:ea typeface="Arial"/>
              <a:cs typeface="Arial"/>
              <a:sym typeface="Arial"/>
            </a:endParaRPr>
          </a:p>
        </p:txBody>
      </p:sp>
      <p:sp>
        <p:nvSpPr>
          <p:cNvPr id="140" name="Google Shape;140;p5"/>
          <p:cNvSpPr txBox="1"/>
          <p:nvPr>
            <p:ph idx="1" type="body"/>
          </p:nvPr>
        </p:nvSpPr>
        <p:spPr>
          <a:xfrm>
            <a:off x="457200" y="1592109"/>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141" name="Google Shape;141;p5"/>
          <p:cNvPicPr preferRelativeResize="0"/>
          <p:nvPr/>
        </p:nvPicPr>
        <p:blipFill rotWithShape="1">
          <a:blip r:embed="rId4">
            <a:alphaModFix/>
          </a:blip>
          <a:srcRect b="0" l="0" r="0" t="0"/>
          <a:stretch/>
        </p:blipFill>
        <p:spPr>
          <a:xfrm>
            <a:off x="9896164" y="4669383"/>
            <a:ext cx="2295837" cy="2283209"/>
          </a:xfrm>
          <a:prstGeom prst="rect">
            <a:avLst/>
          </a:prstGeom>
          <a:noFill/>
          <a:ln>
            <a:noFill/>
          </a:ln>
        </p:spPr>
      </p:pic>
      <p:pic>
        <p:nvPicPr>
          <p:cNvPr id="142" name="Google Shape;142;p5"/>
          <p:cNvPicPr preferRelativeResize="0"/>
          <p:nvPr/>
        </p:nvPicPr>
        <p:blipFill rotWithShape="1">
          <a:blip r:embed="rId5">
            <a:alphaModFix/>
          </a:blip>
          <a:srcRect b="0" l="0" r="0" t="0"/>
          <a:stretch/>
        </p:blipFill>
        <p:spPr>
          <a:xfrm>
            <a:off x="4303954" y="132992"/>
            <a:ext cx="3972283" cy="657763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pic>
        <p:nvPicPr>
          <p:cNvPr descr="C:\Users\Mizuki\Desktop\5_2.gif" id="147" name="Google Shape;147;p6"/>
          <p:cNvPicPr preferRelativeResize="0"/>
          <p:nvPr/>
        </p:nvPicPr>
        <p:blipFill rotWithShape="1">
          <a:blip r:embed="rId3">
            <a:alphaModFix/>
          </a:blip>
          <a:srcRect b="0" l="0" r="0" t="0"/>
          <a:stretch/>
        </p:blipFill>
        <p:spPr>
          <a:xfrm>
            <a:off x="515276" y="471625"/>
            <a:ext cx="8280000" cy="910800"/>
          </a:xfrm>
          <a:prstGeom prst="rect">
            <a:avLst/>
          </a:prstGeom>
          <a:noFill/>
          <a:ln>
            <a:noFill/>
          </a:ln>
        </p:spPr>
      </p:pic>
      <p:sp>
        <p:nvSpPr>
          <p:cNvPr id="148" name="Google Shape;148;p6"/>
          <p:cNvSpPr txBox="1"/>
          <p:nvPr>
            <p:ph type="title"/>
          </p:nvPr>
        </p:nvSpPr>
        <p:spPr>
          <a:xfrm>
            <a:off x="1167581" y="199069"/>
            <a:ext cx="66386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意識した点</a:t>
            </a:r>
            <a:endParaRPr b="1">
              <a:latin typeface="Arial"/>
              <a:ea typeface="Arial"/>
              <a:cs typeface="Arial"/>
              <a:sym typeface="Arial"/>
            </a:endParaRPr>
          </a:p>
        </p:txBody>
      </p:sp>
      <p:sp>
        <p:nvSpPr>
          <p:cNvPr id="149" name="Google Shape;149;p6"/>
          <p:cNvSpPr txBox="1"/>
          <p:nvPr>
            <p:ph idx="1" type="body"/>
          </p:nvPr>
        </p:nvSpPr>
        <p:spPr>
          <a:xfrm>
            <a:off x="723490" y="198949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ja-JP">
                <a:latin typeface="Arial"/>
                <a:ea typeface="Arial"/>
                <a:cs typeface="Arial"/>
                <a:sym typeface="Arial"/>
              </a:rPr>
              <a:t>サービスとしての継続性</a:t>
            </a:r>
            <a:br>
              <a:rPr lang="ja-JP"/>
            </a:br>
            <a:r>
              <a:rPr lang="ja-JP"/>
              <a:t>コスト面, メンテナンスのしやすさ, etc...</a:t>
            </a:r>
            <a:br>
              <a:rPr lang="ja-JP"/>
            </a:br>
            <a:endParaRPr/>
          </a:p>
          <a:p>
            <a:pPr indent="-228600" lvl="0" marL="228600" rtl="0" algn="l">
              <a:lnSpc>
                <a:spcPct val="90000"/>
              </a:lnSpc>
              <a:spcBef>
                <a:spcPts val="1000"/>
              </a:spcBef>
              <a:spcAft>
                <a:spcPts val="0"/>
              </a:spcAft>
              <a:buClr>
                <a:schemeClr val="dk1"/>
              </a:buClr>
              <a:buSzPts val="2800"/>
              <a:buChar char="•"/>
            </a:pPr>
            <a:r>
              <a:rPr lang="ja-JP">
                <a:latin typeface="Arial"/>
                <a:ea typeface="Arial"/>
                <a:cs typeface="Arial"/>
                <a:sym typeface="Arial"/>
              </a:rPr>
              <a:t>わかりやすさ</a:t>
            </a:r>
            <a:br>
              <a:rPr lang="ja-JP"/>
            </a:br>
            <a:r>
              <a:rPr lang="ja-JP"/>
              <a:t>ChatGPTとの連携, 親しみやすいUI</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0" name="Google Shape;150;p6"/>
          <p:cNvPicPr preferRelativeResize="0"/>
          <p:nvPr/>
        </p:nvPicPr>
        <p:blipFill rotWithShape="1">
          <a:blip r:embed="rId4">
            <a:alphaModFix/>
          </a:blip>
          <a:srcRect b="0" l="0" r="0" t="0"/>
          <a:stretch/>
        </p:blipFill>
        <p:spPr>
          <a:xfrm>
            <a:off x="9896164" y="4669383"/>
            <a:ext cx="2295837" cy="2283209"/>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pic>
        <p:nvPicPr>
          <p:cNvPr descr="C:\Users\Mizuki\Desktop\5_2.gif" id="155" name="Google Shape;155;p7"/>
          <p:cNvPicPr preferRelativeResize="0"/>
          <p:nvPr/>
        </p:nvPicPr>
        <p:blipFill rotWithShape="1">
          <a:blip r:embed="rId3">
            <a:alphaModFix/>
          </a:blip>
          <a:srcRect b="0" l="0" r="0" t="0"/>
          <a:stretch/>
        </p:blipFill>
        <p:spPr>
          <a:xfrm>
            <a:off x="515276" y="471625"/>
            <a:ext cx="8280000" cy="910800"/>
          </a:xfrm>
          <a:prstGeom prst="rect">
            <a:avLst/>
          </a:prstGeom>
          <a:noFill/>
          <a:ln>
            <a:noFill/>
          </a:ln>
        </p:spPr>
      </p:pic>
      <p:sp>
        <p:nvSpPr>
          <p:cNvPr id="156" name="Google Shape;156;p7"/>
          <p:cNvSpPr txBox="1"/>
          <p:nvPr>
            <p:ph type="title"/>
          </p:nvPr>
        </p:nvSpPr>
        <p:spPr>
          <a:xfrm>
            <a:off x="1157014" y="264243"/>
            <a:ext cx="77075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この作品の特徴</a:t>
            </a:r>
            <a:endParaRPr b="1">
              <a:latin typeface="Arial"/>
              <a:ea typeface="Arial"/>
              <a:cs typeface="Arial"/>
              <a:sym typeface="Arial"/>
            </a:endParaRPr>
          </a:p>
        </p:txBody>
      </p:sp>
      <p:sp>
        <p:nvSpPr>
          <p:cNvPr id="157" name="Google Shape;15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ja-JP">
                <a:latin typeface="Arial"/>
                <a:ea typeface="Arial"/>
                <a:cs typeface="Arial"/>
                <a:sym typeface="Arial"/>
              </a:rPr>
              <a:t>社会的にはどう役立つ？</a:t>
            </a:r>
            <a:endParaRPr/>
          </a:p>
          <a:p>
            <a:pPr indent="0" lvl="0" marL="0" rtl="0" algn="l">
              <a:lnSpc>
                <a:spcPct val="90000"/>
              </a:lnSpc>
              <a:spcBef>
                <a:spcPts val="1000"/>
              </a:spcBef>
              <a:spcAft>
                <a:spcPts val="0"/>
              </a:spcAft>
              <a:buClr>
                <a:schemeClr val="dk1"/>
              </a:buClr>
              <a:buSzPts val="2800"/>
              <a:buNone/>
            </a:pPr>
            <a:r>
              <a:rPr lang="ja-JP"/>
              <a:t>   →鍵の管理、使用者情報の管理が簡単になる</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latin typeface="Arial"/>
                <a:ea typeface="Arial"/>
                <a:cs typeface="Arial"/>
                <a:sym typeface="Arial"/>
              </a:rPr>
              <a:t>アピールポイントとその強調</a:t>
            </a:r>
            <a:br>
              <a:rPr lang="ja-JP"/>
            </a:br>
            <a:r>
              <a:rPr lang="ja-JP">
                <a:latin typeface="Arial"/>
                <a:ea typeface="Arial"/>
                <a:cs typeface="Arial"/>
                <a:sym typeface="Arial"/>
              </a:rPr>
              <a:t>→わかりやすさ、継続的に使ってもらえる簡易さ、管理の</a:t>
            </a:r>
            <a:endParaRPr/>
          </a:p>
          <a:p>
            <a:pPr indent="0" lvl="0" marL="0" rtl="0" algn="l">
              <a:lnSpc>
                <a:spcPct val="90000"/>
              </a:lnSpc>
              <a:spcBef>
                <a:spcPts val="1000"/>
              </a:spcBef>
              <a:spcAft>
                <a:spcPts val="0"/>
              </a:spcAft>
              <a:buClr>
                <a:schemeClr val="dk1"/>
              </a:buClr>
              <a:buSzPts val="2800"/>
              <a:buNone/>
            </a:pPr>
            <a:r>
              <a:rPr lang="ja-JP"/>
              <a:t>　  しやすさ。ChatGPTを使った遊び要素</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ja-JP">
                <a:latin typeface="Arial"/>
                <a:ea typeface="Arial"/>
                <a:cs typeface="Arial"/>
                <a:sym typeface="Arial"/>
              </a:rPr>
              <a:t>プロダクトの今後の展望、改善点など？</a:t>
            </a:r>
            <a:endParaRPr/>
          </a:p>
          <a:p>
            <a:pPr indent="0" lvl="0" marL="0" rtl="0" algn="l">
              <a:lnSpc>
                <a:spcPct val="90000"/>
              </a:lnSpc>
              <a:spcBef>
                <a:spcPts val="1000"/>
              </a:spcBef>
              <a:spcAft>
                <a:spcPts val="0"/>
              </a:spcAft>
              <a:buClr>
                <a:schemeClr val="dk1"/>
              </a:buClr>
              <a:buSzPts val="2800"/>
              <a:buNone/>
            </a:pPr>
            <a:r>
              <a:rPr lang="ja-JP">
                <a:latin typeface="Arial"/>
                <a:ea typeface="Arial"/>
                <a:cs typeface="Arial"/>
                <a:sym typeface="Arial"/>
              </a:rPr>
              <a:t>　→ユーザーの属性を登録してグループ化</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8" name="Google Shape;158;p7"/>
          <p:cNvPicPr preferRelativeResize="0"/>
          <p:nvPr/>
        </p:nvPicPr>
        <p:blipFill rotWithShape="1">
          <a:blip r:embed="rId4">
            <a:alphaModFix/>
          </a:blip>
          <a:srcRect b="0" l="0" r="0" t="0"/>
          <a:stretch/>
        </p:blipFill>
        <p:spPr>
          <a:xfrm>
            <a:off x="9896164" y="4606321"/>
            <a:ext cx="2295837" cy="2283209"/>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8"/>
          <p:cNvPicPr preferRelativeResize="0"/>
          <p:nvPr/>
        </p:nvPicPr>
        <p:blipFill rotWithShape="1">
          <a:blip r:embed="rId3">
            <a:alphaModFix/>
          </a:blip>
          <a:srcRect b="0" l="0" r="0" t="0"/>
          <a:stretch/>
        </p:blipFill>
        <p:spPr>
          <a:xfrm>
            <a:off x="9896164" y="4606321"/>
            <a:ext cx="2295837" cy="2283209"/>
          </a:xfrm>
          <a:prstGeom prst="rect">
            <a:avLst/>
          </a:prstGeom>
          <a:noFill/>
          <a:ln>
            <a:noFill/>
          </a:ln>
        </p:spPr>
      </p:pic>
      <p:pic>
        <p:nvPicPr>
          <p:cNvPr descr="C:\Users\Mizuki\Desktop\5_2.gif" id="164" name="Google Shape;164;p8"/>
          <p:cNvPicPr preferRelativeResize="0"/>
          <p:nvPr/>
        </p:nvPicPr>
        <p:blipFill rotWithShape="1">
          <a:blip r:embed="rId4">
            <a:alphaModFix/>
          </a:blip>
          <a:srcRect b="0" l="0" r="0" t="0"/>
          <a:stretch/>
        </p:blipFill>
        <p:spPr>
          <a:xfrm>
            <a:off x="515276" y="471625"/>
            <a:ext cx="8280000" cy="910800"/>
          </a:xfrm>
          <a:prstGeom prst="rect">
            <a:avLst/>
          </a:prstGeom>
          <a:noFill/>
          <a:ln>
            <a:noFill/>
          </a:ln>
        </p:spPr>
      </p:pic>
      <p:sp>
        <p:nvSpPr>
          <p:cNvPr id="165" name="Google Shape;165;p8"/>
          <p:cNvSpPr txBox="1"/>
          <p:nvPr>
            <p:ph type="title"/>
          </p:nvPr>
        </p:nvSpPr>
        <p:spPr>
          <a:xfrm>
            <a:off x="1157014" y="264243"/>
            <a:ext cx="77075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わかりやすさ</a:t>
            </a:r>
            <a:endParaRPr b="1">
              <a:latin typeface="Arial"/>
              <a:ea typeface="Arial"/>
              <a:cs typeface="Arial"/>
              <a:sym typeface="Arial"/>
            </a:endParaRPr>
          </a:p>
        </p:txBody>
      </p:sp>
      <p:pic>
        <p:nvPicPr>
          <p:cNvPr id="166" name="Google Shape;166;p8"/>
          <p:cNvPicPr preferRelativeResize="0"/>
          <p:nvPr/>
        </p:nvPicPr>
        <p:blipFill rotWithShape="1">
          <a:blip r:embed="rId5">
            <a:alphaModFix/>
          </a:blip>
          <a:srcRect b="0" l="0" r="0" t="0"/>
          <a:stretch/>
        </p:blipFill>
        <p:spPr>
          <a:xfrm>
            <a:off x="164690" y="2877964"/>
            <a:ext cx="8286135" cy="1618260"/>
          </a:xfrm>
          <a:prstGeom prst="rect">
            <a:avLst/>
          </a:prstGeom>
          <a:noFill/>
          <a:ln>
            <a:noFill/>
          </a:ln>
        </p:spPr>
      </p:pic>
      <p:pic>
        <p:nvPicPr>
          <p:cNvPr id="167" name="Google Shape;167;p8"/>
          <p:cNvPicPr preferRelativeResize="0"/>
          <p:nvPr>
            <p:ph idx="1" type="body"/>
          </p:nvPr>
        </p:nvPicPr>
        <p:blipFill rotWithShape="1">
          <a:blip r:embed="rId6">
            <a:alphaModFix/>
          </a:blip>
          <a:srcRect b="0" l="0" r="0" t="0"/>
          <a:stretch/>
        </p:blipFill>
        <p:spPr>
          <a:xfrm>
            <a:off x="6782672" y="117271"/>
            <a:ext cx="5251138" cy="6625045"/>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C:\Users\Mizuki\Desktop\5_2.gif" id="172" name="Google Shape;172;p9"/>
          <p:cNvPicPr preferRelativeResize="0"/>
          <p:nvPr/>
        </p:nvPicPr>
        <p:blipFill rotWithShape="1">
          <a:blip r:embed="rId3">
            <a:alphaModFix/>
          </a:blip>
          <a:srcRect b="0" l="0" r="0" t="0"/>
          <a:stretch/>
        </p:blipFill>
        <p:spPr>
          <a:xfrm>
            <a:off x="515276" y="471625"/>
            <a:ext cx="8280000" cy="910800"/>
          </a:xfrm>
          <a:prstGeom prst="rect">
            <a:avLst/>
          </a:prstGeom>
          <a:noFill/>
          <a:ln>
            <a:noFill/>
          </a:ln>
        </p:spPr>
      </p:pic>
      <p:sp>
        <p:nvSpPr>
          <p:cNvPr id="173" name="Google Shape;173;p9"/>
          <p:cNvSpPr txBox="1"/>
          <p:nvPr>
            <p:ph type="title"/>
          </p:nvPr>
        </p:nvSpPr>
        <p:spPr>
          <a:xfrm>
            <a:off x="1157014" y="264243"/>
            <a:ext cx="770758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ja-JP">
                <a:latin typeface="Arial"/>
                <a:ea typeface="Arial"/>
                <a:cs typeface="Arial"/>
                <a:sym typeface="Arial"/>
              </a:rPr>
              <a:t>管理のしやすさ</a:t>
            </a:r>
            <a:endParaRPr b="1">
              <a:latin typeface="Arial"/>
              <a:ea typeface="Arial"/>
              <a:cs typeface="Arial"/>
              <a:sym typeface="Arial"/>
            </a:endParaRPr>
          </a:p>
        </p:txBody>
      </p:sp>
      <p:pic>
        <p:nvPicPr>
          <p:cNvPr id="174" name="Google Shape;174;p9"/>
          <p:cNvPicPr preferRelativeResize="0"/>
          <p:nvPr>
            <p:ph idx="1" type="body"/>
          </p:nvPr>
        </p:nvPicPr>
        <p:blipFill rotWithShape="1">
          <a:blip r:embed="rId4">
            <a:alphaModFix/>
          </a:blip>
          <a:srcRect b="0" l="0" r="0" t="0"/>
          <a:stretch/>
        </p:blipFill>
        <p:spPr>
          <a:xfrm>
            <a:off x="617161" y="1862310"/>
            <a:ext cx="8288263" cy="4351338"/>
          </a:xfrm>
          <a:prstGeom prst="rect">
            <a:avLst/>
          </a:prstGeom>
          <a:noFill/>
          <a:ln>
            <a:noFill/>
          </a:ln>
        </p:spPr>
      </p:pic>
      <p:pic>
        <p:nvPicPr>
          <p:cNvPr id="175" name="Google Shape;175;p9"/>
          <p:cNvPicPr preferRelativeResize="0"/>
          <p:nvPr/>
        </p:nvPicPr>
        <p:blipFill rotWithShape="1">
          <a:blip r:embed="rId5">
            <a:alphaModFix/>
          </a:blip>
          <a:srcRect b="0" l="0" r="0" t="0"/>
          <a:stretch/>
        </p:blipFill>
        <p:spPr>
          <a:xfrm>
            <a:off x="9896164" y="4606321"/>
            <a:ext cx="2295837" cy="2283209"/>
          </a:xfrm>
          <a:prstGeom prst="rect">
            <a:avLst/>
          </a:prstGeom>
          <a:noFill/>
          <a:ln>
            <a:noFill/>
          </a:ln>
        </p:spPr>
      </p:pic>
      <p:pic>
        <p:nvPicPr>
          <p:cNvPr descr="アイコン&#10;&#10;説明は自動で生成されたものです" id="176" name="Google Shape;176;p9"/>
          <p:cNvPicPr preferRelativeResize="0"/>
          <p:nvPr/>
        </p:nvPicPr>
        <p:blipFill rotWithShape="1">
          <a:blip r:embed="rId6">
            <a:alphaModFix/>
          </a:blip>
          <a:srcRect b="0" l="0" r="0" t="0"/>
          <a:stretch/>
        </p:blipFill>
        <p:spPr>
          <a:xfrm>
            <a:off x="9597312" y="1589098"/>
            <a:ext cx="1839157" cy="1831759"/>
          </a:xfrm>
          <a:prstGeom prst="rect">
            <a:avLst/>
          </a:prstGeom>
          <a:noFill/>
          <a:ln>
            <a:noFill/>
          </a:ln>
        </p:spPr>
      </p:pic>
      <p:pic>
        <p:nvPicPr>
          <p:cNvPr descr="アイコン&#10;&#10;説明は自動で生成されたものです" id="177" name="Google Shape;177;p9"/>
          <p:cNvPicPr preferRelativeResize="0"/>
          <p:nvPr/>
        </p:nvPicPr>
        <p:blipFill rotWithShape="1">
          <a:blip r:embed="rId7">
            <a:alphaModFix/>
          </a:blip>
          <a:srcRect b="0" l="0" r="0" t="0"/>
          <a:stretch/>
        </p:blipFill>
        <p:spPr>
          <a:xfrm>
            <a:off x="9599720" y="4180643"/>
            <a:ext cx="1899822" cy="1892424"/>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2023-06-17T02:58:46Z</dcterms:created>
  <dc:creator>INOUE Haruka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0x01010006D50A7B4731D44C8AAEFF57285DA445</vt:lpwstr>
  </property>
</Properties>
</file>